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 id="2147483704" r:id="rId5"/>
  </p:sldMasterIdLst>
  <p:notesMasterIdLst>
    <p:notesMasterId r:id="rId117"/>
  </p:notesMasterIdLst>
  <p:sldIdLst>
    <p:sldId id="838841393" r:id="rId6"/>
    <p:sldId id="732" r:id="rId7"/>
    <p:sldId id="933" r:id="rId8"/>
    <p:sldId id="934" r:id="rId9"/>
    <p:sldId id="433" r:id="rId10"/>
    <p:sldId id="810" r:id="rId11"/>
    <p:sldId id="479" r:id="rId12"/>
    <p:sldId id="637" r:id="rId13"/>
    <p:sldId id="639" r:id="rId14"/>
    <p:sldId id="641" r:id="rId15"/>
    <p:sldId id="642" r:id="rId16"/>
    <p:sldId id="736" r:id="rId17"/>
    <p:sldId id="838841395" r:id="rId18"/>
    <p:sldId id="644" r:id="rId19"/>
    <p:sldId id="314" r:id="rId20"/>
    <p:sldId id="332" r:id="rId21"/>
    <p:sldId id="333" r:id="rId22"/>
    <p:sldId id="339" r:id="rId23"/>
    <p:sldId id="315" r:id="rId24"/>
    <p:sldId id="316" r:id="rId25"/>
    <p:sldId id="318" r:id="rId26"/>
    <p:sldId id="319" r:id="rId27"/>
    <p:sldId id="324" r:id="rId28"/>
    <p:sldId id="838841398" r:id="rId29"/>
    <p:sldId id="282" r:id="rId30"/>
    <p:sldId id="307" r:id="rId31"/>
    <p:sldId id="328" r:id="rId32"/>
    <p:sldId id="842" r:id="rId33"/>
    <p:sldId id="839" r:id="rId34"/>
    <p:sldId id="843" r:id="rId35"/>
    <p:sldId id="668" r:id="rId36"/>
    <p:sldId id="670" r:id="rId37"/>
    <p:sldId id="446" r:id="rId38"/>
    <p:sldId id="675" r:id="rId39"/>
    <p:sldId id="931" r:id="rId40"/>
    <p:sldId id="676" r:id="rId41"/>
    <p:sldId id="671" r:id="rId42"/>
    <p:sldId id="739" r:id="rId43"/>
    <p:sldId id="798" r:id="rId44"/>
    <p:sldId id="799" r:id="rId45"/>
    <p:sldId id="800" r:id="rId46"/>
    <p:sldId id="801" r:id="rId47"/>
    <p:sldId id="803" r:id="rId48"/>
    <p:sldId id="805" r:id="rId49"/>
    <p:sldId id="838841396" r:id="rId50"/>
    <p:sldId id="256" r:id="rId51"/>
    <p:sldId id="505" r:id="rId52"/>
    <p:sldId id="511" r:id="rId53"/>
    <p:sldId id="568" r:id="rId54"/>
    <p:sldId id="838841389" r:id="rId55"/>
    <p:sldId id="399" r:id="rId56"/>
    <p:sldId id="838841390" r:id="rId57"/>
    <p:sldId id="916" r:id="rId58"/>
    <p:sldId id="920" r:id="rId59"/>
    <p:sldId id="921" r:id="rId60"/>
    <p:sldId id="922" r:id="rId61"/>
    <p:sldId id="923" r:id="rId62"/>
    <p:sldId id="924" r:id="rId63"/>
    <p:sldId id="838841388" r:id="rId64"/>
    <p:sldId id="929" r:id="rId65"/>
    <p:sldId id="836" r:id="rId66"/>
    <p:sldId id="274" r:id="rId67"/>
    <p:sldId id="838841391" r:id="rId68"/>
    <p:sldId id="408" r:id="rId69"/>
    <p:sldId id="838841392" r:id="rId70"/>
    <p:sldId id="580" r:id="rId71"/>
    <p:sldId id="838841397" r:id="rId72"/>
    <p:sldId id="838841399" r:id="rId73"/>
    <p:sldId id="838841400" r:id="rId74"/>
    <p:sldId id="714" r:id="rId75"/>
    <p:sldId id="715" r:id="rId76"/>
    <p:sldId id="726" r:id="rId77"/>
    <p:sldId id="727" r:id="rId78"/>
    <p:sldId id="539" r:id="rId79"/>
    <p:sldId id="901" r:id="rId80"/>
    <p:sldId id="938" r:id="rId81"/>
    <p:sldId id="838841401" r:id="rId82"/>
    <p:sldId id="838841402" r:id="rId83"/>
    <p:sldId id="936" r:id="rId84"/>
    <p:sldId id="932" r:id="rId85"/>
    <p:sldId id="838841403" r:id="rId86"/>
    <p:sldId id="877" r:id="rId87"/>
    <p:sldId id="878" r:id="rId88"/>
    <p:sldId id="940" r:id="rId89"/>
    <p:sldId id="926" r:id="rId90"/>
    <p:sldId id="925" r:id="rId91"/>
    <p:sldId id="634" r:id="rId92"/>
    <p:sldId id="288" r:id="rId93"/>
    <p:sldId id="289" r:id="rId94"/>
    <p:sldId id="874" r:id="rId95"/>
    <p:sldId id="259" r:id="rId96"/>
    <p:sldId id="265" r:id="rId97"/>
    <p:sldId id="559" r:id="rId98"/>
    <p:sldId id="775" r:id="rId99"/>
    <p:sldId id="941" r:id="rId100"/>
    <p:sldId id="838841404" r:id="rId101"/>
    <p:sldId id="928" r:id="rId102"/>
    <p:sldId id="937" r:id="rId103"/>
    <p:sldId id="838841405" r:id="rId104"/>
    <p:sldId id="838841406" r:id="rId105"/>
    <p:sldId id="943" r:id="rId106"/>
    <p:sldId id="944" r:id="rId107"/>
    <p:sldId id="942" r:id="rId108"/>
    <p:sldId id="939" r:id="rId109"/>
    <p:sldId id="882" r:id="rId110"/>
    <p:sldId id="757" r:id="rId111"/>
    <p:sldId id="758" r:id="rId112"/>
    <p:sldId id="759" r:id="rId113"/>
    <p:sldId id="895" r:id="rId114"/>
    <p:sldId id="768" r:id="rId115"/>
    <p:sldId id="474"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yvu letu" initials="tl" lastIdx="1" clrIdx="0">
    <p:extLst>
      <p:ext uri="{19B8F6BF-5375-455C-9EA6-DF929625EA0E}">
        <p15:presenceInfo xmlns:p15="http://schemas.microsoft.com/office/powerpoint/2012/main" userId="0d643a71cec2ab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A6A6A6"/>
    <a:srgbClr val="563B24"/>
    <a:srgbClr val="BE8B62"/>
    <a:srgbClr val="162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1" autoAdjust="0"/>
    <p:restoredTop sz="78579" autoAdjust="0"/>
  </p:normalViewPr>
  <p:slideViewPr>
    <p:cSldViewPr>
      <p:cViewPr varScale="1">
        <p:scale>
          <a:sx n="76" d="100"/>
          <a:sy n="76" d="100"/>
        </p:scale>
        <p:origin x="72"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39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notesMaster" Target="notesMasters/notesMaster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commentAuthors" Target="commen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92FE58-66AF-4ECE-8F2D-C39AFA5BD42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F1CE594-4925-4C5E-9965-D37E8E8E96B8}">
      <dgm:prSet phldrT="[Text]"/>
      <dgm:spPr/>
      <dgm:t>
        <a:bodyPr/>
        <a:lstStyle/>
        <a:p>
          <a:r>
            <a:rPr lang="en-US" dirty="0"/>
            <a:t>Hen </a:t>
          </a:r>
          <a:r>
            <a:rPr lang="en-US" dirty="0" err="1"/>
            <a:t>cấp</a:t>
          </a:r>
          <a:endParaRPr lang="en-US" dirty="0"/>
        </a:p>
      </dgm:t>
    </dgm:pt>
    <dgm:pt modelId="{53DF5CB2-7C95-48F4-A310-0FDCEB0D7895}" type="parTrans" cxnId="{DB2C4A7D-CA59-4727-839C-2B658824A850}">
      <dgm:prSet/>
      <dgm:spPr/>
      <dgm:t>
        <a:bodyPr/>
        <a:lstStyle/>
        <a:p>
          <a:endParaRPr lang="en-US"/>
        </a:p>
      </dgm:t>
    </dgm:pt>
    <dgm:pt modelId="{F24D68DB-DBA3-40A7-879B-56007A291698}" type="sibTrans" cxnId="{DB2C4A7D-CA59-4727-839C-2B658824A850}">
      <dgm:prSet/>
      <dgm:spPr/>
      <dgm:t>
        <a:bodyPr/>
        <a:lstStyle/>
        <a:p>
          <a:endParaRPr lang="en-US"/>
        </a:p>
      </dgm:t>
    </dgm:pt>
    <dgm:pt modelId="{97A26620-8A9B-460F-8E42-AC7C205CEECF}">
      <dgm:prSet phldrT="[Text]"/>
      <dgm:spPr>
        <a:solidFill>
          <a:srgbClr val="FF0000"/>
        </a:solidFill>
      </dgm:spPr>
      <dgm:t>
        <a:bodyPr/>
        <a:lstStyle/>
        <a:p>
          <a:r>
            <a:rPr lang="en-US" dirty="0" err="1"/>
            <a:t>Dãn</a:t>
          </a:r>
          <a:r>
            <a:rPr lang="en-US" dirty="0"/>
            <a:t> </a:t>
          </a:r>
          <a:r>
            <a:rPr lang="en-US" dirty="0" err="1"/>
            <a:t>phế</a:t>
          </a:r>
          <a:r>
            <a:rPr lang="en-US" dirty="0"/>
            <a:t> </a:t>
          </a:r>
          <a:r>
            <a:rPr lang="en-US" dirty="0" err="1"/>
            <a:t>quản</a:t>
          </a:r>
          <a:endParaRPr lang="en-US" dirty="0"/>
        </a:p>
      </dgm:t>
    </dgm:pt>
    <dgm:pt modelId="{1F951F62-55ED-49C8-A0A6-DF41A02F2DF9}" type="parTrans" cxnId="{D5988A7B-3360-4539-BC61-7EFB1FBD8005}">
      <dgm:prSet/>
      <dgm:spPr/>
      <dgm:t>
        <a:bodyPr/>
        <a:lstStyle/>
        <a:p>
          <a:endParaRPr lang="en-US"/>
        </a:p>
      </dgm:t>
    </dgm:pt>
    <dgm:pt modelId="{13707CE0-D671-4B0D-B835-950FCB95B91A}" type="sibTrans" cxnId="{D5988A7B-3360-4539-BC61-7EFB1FBD8005}">
      <dgm:prSet/>
      <dgm:spPr/>
      <dgm:t>
        <a:bodyPr/>
        <a:lstStyle/>
        <a:p>
          <a:endParaRPr lang="en-US"/>
        </a:p>
      </dgm:t>
    </dgm:pt>
    <dgm:pt modelId="{ECCDF7AD-8595-4EBE-9A1F-8C96EA930F27}">
      <dgm:prSet phldrT="[Text]"/>
      <dgm:spPr>
        <a:solidFill>
          <a:srgbClr val="7030A0"/>
        </a:solidFill>
      </dgm:spPr>
      <dgm:t>
        <a:bodyPr/>
        <a:lstStyle/>
        <a:p>
          <a:r>
            <a:rPr lang="en-US" dirty="0">
              <a:solidFill>
                <a:srgbClr val="FFFF00"/>
              </a:solidFill>
            </a:rPr>
            <a:t>Oxy</a:t>
          </a:r>
        </a:p>
      </dgm:t>
    </dgm:pt>
    <dgm:pt modelId="{6624DE26-9ECC-49F2-AD95-4FCF1DA0B521}" type="parTrans" cxnId="{6C2BC60E-97F0-43F2-BAA2-29F182B20615}">
      <dgm:prSet/>
      <dgm:spPr/>
      <dgm:t>
        <a:bodyPr/>
        <a:lstStyle/>
        <a:p>
          <a:endParaRPr lang="en-US"/>
        </a:p>
      </dgm:t>
    </dgm:pt>
    <dgm:pt modelId="{A2EF1A24-D109-45F9-B30F-FE9BEF4338FF}" type="sibTrans" cxnId="{6C2BC60E-97F0-43F2-BAA2-29F182B20615}">
      <dgm:prSet/>
      <dgm:spPr/>
      <dgm:t>
        <a:bodyPr/>
        <a:lstStyle/>
        <a:p>
          <a:endParaRPr lang="en-US"/>
        </a:p>
      </dgm:t>
    </dgm:pt>
    <dgm:pt modelId="{49DE11FA-864D-4A83-836E-D12336A5AC4E}">
      <dgm:prSet phldrT="[Text]"/>
      <dgm:spPr>
        <a:solidFill>
          <a:schemeClr val="accent6">
            <a:lumMod val="60000"/>
            <a:lumOff val="40000"/>
          </a:schemeClr>
        </a:solidFill>
      </dgm:spPr>
      <dgm:t>
        <a:bodyPr/>
        <a:lstStyle/>
        <a:p>
          <a:r>
            <a:rPr lang="en-US" dirty="0" err="1"/>
            <a:t>Kháng</a:t>
          </a:r>
          <a:r>
            <a:rPr lang="en-US" dirty="0"/>
            <a:t> </a:t>
          </a:r>
          <a:r>
            <a:rPr lang="en-US" dirty="0" err="1"/>
            <a:t>viêm</a:t>
          </a:r>
          <a:endParaRPr lang="en-US" dirty="0"/>
        </a:p>
      </dgm:t>
    </dgm:pt>
    <dgm:pt modelId="{C7319CBC-065D-4391-838B-F1F8A38392E5}" type="parTrans" cxnId="{CE85C4D5-07C4-4147-B064-6D5A9299B0C7}">
      <dgm:prSet/>
      <dgm:spPr/>
      <dgm:t>
        <a:bodyPr/>
        <a:lstStyle/>
        <a:p>
          <a:endParaRPr lang="en-US"/>
        </a:p>
      </dgm:t>
    </dgm:pt>
    <dgm:pt modelId="{962120F4-A041-47E7-B514-34FB389800B2}" type="sibTrans" cxnId="{CE85C4D5-07C4-4147-B064-6D5A9299B0C7}">
      <dgm:prSet/>
      <dgm:spPr/>
      <dgm:t>
        <a:bodyPr/>
        <a:lstStyle/>
        <a:p>
          <a:endParaRPr lang="en-US"/>
        </a:p>
      </dgm:t>
    </dgm:pt>
    <dgm:pt modelId="{0141C294-7603-406E-B9BB-342744AFA872}" type="pres">
      <dgm:prSet presAssocID="{D192FE58-66AF-4ECE-8F2D-C39AFA5BD428}" presName="cycle" presStyleCnt="0">
        <dgm:presLayoutVars>
          <dgm:chMax val="1"/>
          <dgm:dir/>
          <dgm:animLvl val="ctr"/>
          <dgm:resizeHandles val="exact"/>
        </dgm:presLayoutVars>
      </dgm:prSet>
      <dgm:spPr/>
    </dgm:pt>
    <dgm:pt modelId="{F0F05B77-8F21-4EC7-ACE3-D7A74879272B}" type="pres">
      <dgm:prSet presAssocID="{0F1CE594-4925-4C5E-9965-D37E8E8E96B8}" presName="centerShape" presStyleLbl="node0" presStyleIdx="0" presStyleCnt="1"/>
      <dgm:spPr/>
    </dgm:pt>
    <dgm:pt modelId="{CD7CA86D-FAD7-4D57-8E82-3C93CA22C614}" type="pres">
      <dgm:prSet presAssocID="{1F951F62-55ED-49C8-A0A6-DF41A02F2DF9}" presName="parTrans" presStyleLbl="bgSibTrans2D1" presStyleIdx="0" presStyleCnt="3"/>
      <dgm:spPr/>
    </dgm:pt>
    <dgm:pt modelId="{721E8ECB-DCF2-498B-9F8E-4C4EFA764937}" type="pres">
      <dgm:prSet presAssocID="{97A26620-8A9B-460F-8E42-AC7C205CEECF}" presName="node" presStyleLbl="node1" presStyleIdx="0" presStyleCnt="3">
        <dgm:presLayoutVars>
          <dgm:bulletEnabled val="1"/>
        </dgm:presLayoutVars>
      </dgm:prSet>
      <dgm:spPr/>
    </dgm:pt>
    <dgm:pt modelId="{D236BBE1-925C-4451-AFDA-91CF2102DF27}" type="pres">
      <dgm:prSet presAssocID="{6624DE26-9ECC-49F2-AD95-4FCF1DA0B521}" presName="parTrans" presStyleLbl="bgSibTrans2D1" presStyleIdx="1" presStyleCnt="3"/>
      <dgm:spPr/>
    </dgm:pt>
    <dgm:pt modelId="{D7F78375-679E-4824-A35C-BBF99D82453C}" type="pres">
      <dgm:prSet presAssocID="{ECCDF7AD-8595-4EBE-9A1F-8C96EA930F27}" presName="node" presStyleLbl="node1" presStyleIdx="1" presStyleCnt="3" custRadScaleRad="100024" custRadScaleInc="1272">
        <dgm:presLayoutVars>
          <dgm:bulletEnabled val="1"/>
        </dgm:presLayoutVars>
      </dgm:prSet>
      <dgm:spPr/>
    </dgm:pt>
    <dgm:pt modelId="{947D6B18-15CD-4080-83C6-7366D59F169B}" type="pres">
      <dgm:prSet presAssocID="{C7319CBC-065D-4391-838B-F1F8A38392E5}" presName="parTrans" presStyleLbl="bgSibTrans2D1" presStyleIdx="2" presStyleCnt="3"/>
      <dgm:spPr/>
    </dgm:pt>
    <dgm:pt modelId="{3A751B86-B919-4A70-A268-9FC6E5389CDD}" type="pres">
      <dgm:prSet presAssocID="{49DE11FA-864D-4A83-836E-D12336A5AC4E}" presName="node" presStyleLbl="node1" presStyleIdx="2" presStyleCnt="3">
        <dgm:presLayoutVars>
          <dgm:bulletEnabled val="1"/>
        </dgm:presLayoutVars>
      </dgm:prSet>
      <dgm:spPr/>
    </dgm:pt>
  </dgm:ptLst>
  <dgm:cxnLst>
    <dgm:cxn modelId="{6C2BC60E-97F0-43F2-BAA2-29F182B20615}" srcId="{0F1CE594-4925-4C5E-9965-D37E8E8E96B8}" destId="{ECCDF7AD-8595-4EBE-9A1F-8C96EA930F27}" srcOrd="1" destOrd="0" parTransId="{6624DE26-9ECC-49F2-AD95-4FCF1DA0B521}" sibTransId="{A2EF1A24-D109-45F9-B30F-FE9BEF4338FF}"/>
    <dgm:cxn modelId="{351A5119-997A-4FF3-A9DC-37CE4523F3F4}" type="presOf" srcId="{C7319CBC-065D-4391-838B-F1F8A38392E5}" destId="{947D6B18-15CD-4080-83C6-7366D59F169B}" srcOrd="0" destOrd="0" presId="urn:microsoft.com/office/officeart/2005/8/layout/radial4"/>
    <dgm:cxn modelId="{603FBD22-D5AA-42FF-A793-03C198CA2C88}" type="presOf" srcId="{6624DE26-9ECC-49F2-AD95-4FCF1DA0B521}" destId="{D236BBE1-925C-4451-AFDA-91CF2102DF27}" srcOrd="0" destOrd="0" presId="urn:microsoft.com/office/officeart/2005/8/layout/radial4"/>
    <dgm:cxn modelId="{E750513F-1ED5-4540-AFFF-0469327C25D0}" type="presOf" srcId="{49DE11FA-864D-4A83-836E-D12336A5AC4E}" destId="{3A751B86-B919-4A70-A268-9FC6E5389CDD}" srcOrd="0" destOrd="0" presId="urn:microsoft.com/office/officeart/2005/8/layout/radial4"/>
    <dgm:cxn modelId="{3829A943-F6C0-4950-9478-78A49FD677BC}" type="presOf" srcId="{ECCDF7AD-8595-4EBE-9A1F-8C96EA930F27}" destId="{D7F78375-679E-4824-A35C-BBF99D82453C}" srcOrd="0" destOrd="0" presId="urn:microsoft.com/office/officeart/2005/8/layout/radial4"/>
    <dgm:cxn modelId="{C5179C70-4D3E-4D13-BCAA-594B12C34D4C}" type="presOf" srcId="{0F1CE594-4925-4C5E-9965-D37E8E8E96B8}" destId="{F0F05B77-8F21-4EC7-ACE3-D7A74879272B}" srcOrd="0" destOrd="0" presId="urn:microsoft.com/office/officeart/2005/8/layout/radial4"/>
    <dgm:cxn modelId="{1307F550-CBA7-4280-8C44-D04A46FD7A67}" type="presOf" srcId="{1F951F62-55ED-49C8-A0A6-DF41A02F2DF9}" destId="{CD7CA86D-FAD7-4D57-8E82-3C93CA22C614}" srcOrd="0" destOrd="0" presId="urn:microsoft.com/office/officeart/2005/8/layout/radial4"/>
    <dgm:cxn modelId="{62185475-F400-484C-90F9-222CF1A1ABD5}" type="presOf" srcId="{D192FE58-66AF-4ECE-8F2D-C39AFA5BD428}" destId="{0141C294-7603-406E-B9BB-342744AFA872}" srcOrd="0" destOrd="0" presId="urn:microsoft.com/office/officeart/2005/8/layout/radial4"/>
    <dgm:cxn modelId="{D5988A7B-3360-4539-BC61-7EFB1FBD8005}" srcId="{0F1CE594-4925-4C5E-9965-D37E8E8E96B8}" destId="{97A26620-8A9B-460F-8E42-AC7C205CEECF}" srcOrd="0" destOrd="0" parTransId="{1F951F62-55ED-49C8-A0A6-DF41A02F2DF9}" sibTransId="{13707CE0-D671-4B0D-B835-950FCB95B91A}"/>
    <dgm:cxn modelId="{DB2C4A7D-CA59-4727-839C-2B658824A850}" srcId="{D192FE58-66AF-4ECE-8F2D-C39AFA5BD428}" destId="{0F1CE594-4925-4C5E-9965-D37E8E8E96B8}" srcOrd="0" destOrd="0" parTransId="{53DF5CB2-7C95-48F4-A310-0FDCEB0D7895}" sibTransId="{F24D68DB-DBA3-40A7-879B-56007A291698}"/>
    <dgm:cxn modelId="{00B39DB7-43B6-454E-8A1D-D3C16B287A55}" type="presOf" srcId="{97A26620-8A9B-460F-8E42-AC7C205CEECF}" destId="{721E8ECB-DCF2-498B-9F8E-4C4EFA764937}" srcOrd="0" destOrd="0" presId="urn:microsoft.com/office/officeart/2005/8/layout/radial4"/>
    <dgm:cxn modelId="{CE85C4D5-07C4-4147-B064-6D5A9299B0C7}" srcId="{0F1CE594-4925-4C5E-9965-D37E8E8E96B8}" destId="{49DE11FA-864D-4A83-836E-D12336A5AC4E}" srcOrd="2" destOrd="0" parTransId="{C7319CBC-065D-4391-838B-F1F8A38392E5}" sibTransId="{962120F4-A041-47E7-B514-34FB389800B2}"/>
    <dgm:cxn modelId="{02F79CC1-1771-4C3E-B7F7-9ABF9932DEF3}" type="presParOf" srcId="{0141C294-7603-406E-B9BB-342744AFA872}" destId="{F0F05B77-8F21-4EC7-ACE3-D7A74879272B}" srcOrd="0" destOrd="0" presId="urn:microsoft.com/office/officeart/2005/8/layout/radial4"/>
    <dgm:cxn modelId="{29D4B689-FBD9-4997-8D90-1E0D608490F5}" type="presParOf" srcId="{0141C294-7603-406E-B9BB-342744AFA872}" destId="{CD7CA86D-FAD7-4D57-8E82-3C93CA22C614}" srcOrd="1" destOrd="0" presId="urn:microsoft.com/office/officeart/2005/8/layout/radial4"/>
    <dgm:cxn modelId="{28AB087E-07EA-4EDE-857A-7F5BDFBF6498}" type="presParOf" srcId="{0141C294-7603-406E-B9BB-342744AFA872}" destId="{721E8ECB-DCF2-498B-9F8E-4C4EFA764937}" srcOrd="2" destOrd="0" presId="urn:microsoft.com/office/officeart/2005/8/layout/radial4"/>
    <dgm:cxn modelId="{9DA1F90F-999D-4D2E-904A-A3998239B1D0}" type="presParOf" srcId="{0141C294-7603-406E-B9BB-342744AFA872}" destId="{D236BBE1-925C-4451-AFDA-91CF2102DF27}" srcOrd="3" destOrd="0" presId="urn:microsoft.com/office/officeart/2005/8/layout/radial4"/>
    <dgm:cxn modelId="{8A99E49D-233C-4E6D-A4B8-B55C5BD61330}" type="presParOf" srcId="{0141C294-7603-406E-B9BB-342744AFA872}" destId="{D7F78375-679E-4824-A35C-BBF99D82453C}" srcOrd="4" destOrd="0" presId="urn:microsoft.com/office/officeart/2005/8/layout/radial4"/>
    <dgm:cxn modelId="{D71522BD-E468-4AD1-9ABC-99C79F96C9D7}" type="presParOf" srcId="{0141C294-7603-406E-B9BB-342744AFA872}" destId="{947D6B18-15CD-4080-83C6-7366D59F169B}" srcOrd="5" destOrd="0" presId="urn:microsoft.com/office/officeart/2005/8/layout/radial4"/>
    <dgm:cxn modelId="{DF1D94CB-F7D4-4FDD-B0B3-AF454DECFB16}" type="presParOf" srcId="{0141C294-7603-406E-B9BB-342744AFA872}" destId="{3A751B86-B919-4A70-A268-9FC6E5389CD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92FE58-66AF-4ECE-8F2D-C39AFA5BD42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F1CE594-4925-4C5E-9965-D37E8E8E96B8}">
      <dgm:prSet phldrT="[Text]"/>
      <dgm:spPr/>
      <dgm:t>
        <a:bodyPr/>
        <a:lstStyle/>
        <a:p>
          <a:r>
            <a:rPr lang="en-US" dirty="0"/>
            <a:t>Hen </a:t>
          </a:r>
          <a:r>
            <a:rPr lang="en-US" dirty="0" err="1"/>
            <a:t>cấp</a:t>
          </a:r>
          <a:endParaRPr lang="en-US" dirty="0"/>
        </a:p>
      </dgm:t>
    </dgm:pt>
    <dgm:pt modelId="{53DF5CB2-7C95-48F4-A310-0FDCEB0D7895}" type="parTrans" cxnId="{DB2C4A7D-CA59-4727-839C-2B658824A850}">
      <dgm:prSet/>
      <dgm:spPr/>
      <dgm:t>
        <a:bodyPr/>
        <a:lstStyle/>
        <a:p>
          <a:endParaRPr lang="en-US"/>
        </a:p>
      </dgm:t>
    </dgm:pt>
    <dgm:pt modelId="{F24D68DB-DBA3-40A7-879B-56007A291698}" type="sibTrans" cxnId="{DB2C4A7D-CA59-4727-839C-2B658824A850}">
      <dgm:prSet/>
      <dgm:spPr/>
      <dgm:t>
        <a:bodyPr/>
        <a:lstStyle/>
        <a:p>
          <a:endParaRPr lang="en-US"/>
        </a:p>
      </dgm:t>
    </dgm:pt>
    <dgm:pt modelId="{97A26620-8A9B-460F-8E42-AC7C205CEECF}">
      <dgm:prSet phldrT="[Text]"/>
      <dgm:spPr>
        <a:solidFill>
          <a:srgbClr val="FF0000"/>
        </a:solidFill>
      </dgm:spPr>
      <dgm:t>
        <a:bodyPr/>
        <a:lstStyle/>
        <a:p>
          <a:r>
            <a:rPr lang="en-US" dirty="0" err="1"/>
            <a:t>Dãn</a:t>
          </a:r>
          <a:r>
            <a:rPr lang="en-US" dirty="0"/>
            <a:t> </a:t>
          </a:r>
          <a:r>
            <a:rPr lang="en-US" dirty="0" err="1"/>
            <a:t>phế</a:t>
          </a:r>
          <a:r>
            <a:rPr lang="en-US" dirty="0"/>
            <a:t> </a:t>
          </a:r>
          <a:r>
            <a:rPr lang="en-US" dirty="0" err="1"/>
            <a:t>quản</a:t>
          </a:r>
          <a:endParaRPr lang="en-US" dirty="0"/>
        </a:p>
      </dgm:t>
    </dgm:pt>
    <dgm:pt modelId="{1F951F62-55ED-49C8-A0A6-DF41A02F2DF9}" type="parTrans" cxnId="{D5988A7B-3360-4539-BC61-7EFB1FBD8005}">
      <dgm:prSet/>
      <dgm:spPr/>
      <dgm:t>
        <a:bodyPr/>
        <a:lstStyle/>
        <a:p>
          <a:endParaRPr lang="en-US"/>
        </a:p>
      </dgm:t>
    </dgm:pt>
    <dgm:pt modelId="{13707CE0-D671-4B0D-B835-950FCB95B91A}" type="sibTrans" cxnId="{D5988A7B-3360-4539-BC61-7EFB1FBD8005}">
      <dgm:prSet/>
      <dgm:spPr/>
      <dgm:t>
        <a:bodyPr/>
        <a:lstStyle/>
        <a:p>
          <a:endParaRPr lang="en-US"/>
        </a:p>
      </dgm:t>
    </dgm:pt>
    <dgm:pt modelId="{ECCDF7AD-8595-4EBE-9A1F-8C96EA930F27}">
      <dgm:prSet phldrT="[Text]"/>
      <dgm:spPr>
        <a:solidFill>
          <a:srgbClr val="7030A0"/>
        </a:solidFill>
      </dgm:spPr>
      <dgm:t>
        <a:bodyPr/>
        <a:lstStyle/>
        <a:p>
          <a:r>
            <a:rPr lang="en-US" dirty="0">
              <a:solidFill>
                <a:srgbClr val="FFFF00"/>
              </a:solidFill>
            </a:rPr>
            <a:t>Oxy</a:t>
          </a:r>
        </a:p>
      </dgm:t>
    </dgm:pt>
    <dgm:pt modelId="{6624DE26-9ECC-49F2-AD95-4FCF1DA0B521}" type="parTrans" cxnId="{6C2BC60E-97F0-43F2-BAA2-29F182B20615}">
      <dgm:prSet/>
      <dgm:spPr/>
      <dgm:t>
        <a:bodyPr/>
        <a:lstStyle/>
        <a:p>
          <a:endParaRPr lang="en-US"/>
        </a:p>
      </dgm:t>
    </dgm:pt>
    <dgm:pt modelId="{A2EF1A24-D109-45F9-B30F-FE9BEF4338FF}" type="sibTrans" cxnId="{6C2BC60E-97F0-43F2-BAA2-29F182B20615}">
      <dgm:prSet/>
      <dgm:spPr/>
      <dgm:t>
        <a:bodyPr/>
        <a:lstStyle/>
        <a:p>
          <a:endParaRPr lang="en-US"/>
        </a:p>
      </dgm:t>
    </dgm:pt>
    <dgm:pt modelId="{49DE11FA-864D-4A83-836E-D12336A5AC4E}">
      <dgm:prSet phldrT="[Text]"/>
      <dgm:spPr>
        <a:solidFill>
          <a:schemeClr val="accent6">
            <a:lumMod val="60000"/>
            <a:lumOff val="40000"/>
          </a:schemeClr>
        </a:solidFill>
      </dgm:spPr>
      <dgm:t>
        <a:bodyPr/>
        <a:lstStyle/>
        <a:p>
          <a:r>
            <a:rPr lang="en-US" dirty="0" err="1"/>
            <a:t>Kháng</a:t>
          </a:r>
          <a:r>
            <a:rPr lang="en-US" dirty="0"/>
            <a:t> </a:t>
          </a:r>
          <a:r>
            <a:rPr lang="en-US" dirty="0" err="1"/>
            <a:t>viêm</a:t>
          </a:r>
          <a:endParaRPr lang="en-US" dirty="0"/>
        </a:p>
      </dgm:t>
    </dgm:pt>
    <dgm:pt modelId="{C7319CBC-065D-4391-838B-F1F8A38392E5}" type="parTrans" cxnId="{CE85C4D5-07C4-4147-B064-6D5A9299B0C7}">
      <dgm:prSet/>
      <dgm:spPr/>
      <dgm:t>
        <a:bodyPr/>
        <a:lstStyle/>
        <a:p>
          <a:endParaRPr lang="en-US"/>
        </a:p>
      </dgm:t>
    </dgm:pt>
    <dgm:pt modelId="{962120F4-A041-47E7-B514-34FB389800B2}" type="sibTrans" cxnId="{CE85C4D5-07C4-4147-B064-6D5A9299B0C7}">
      <dgm:prSet/>
      <dgm:spPr/>
      <dgm:t>
        <a:bodyPr/>
        <a:lstStyle/>
        <a:p>
          <a:endParaRPr lang="en-US"/>
        </a:p>
      </dgm:t>
    </dgm:pt>
    <dgm:pt modelId="{0141C294-7603-406E-B9BB-342744AFA872}" type="pres">
      <dgm:prSet presAssocID="{D192FE58-66AF-4ECE-8F2D-C39AFA5BD428}" presName="cycle" presStyleCnt="0">
        <dgm:presLayoutVars>
          <dgm:chMax val="1"/>
          <dgm:dir/>
          <dgm:animLvl val="ctr"/>
          <dgm:resizeHandles val="exact"/>
        </dgm:presLayoutVars>
      </dgm:prSet>
      <dgm:spPr/>
    </dgm:pt>
    <dgm:pt modelId="{F0F05B77-8F21-4EC7-ACE3-D7A74879272B}" type="pres">
      <dgm:prSet presAssocID="{0F1CE594-4925-4C5E-9965-D37E8E8E96B8}" presName="centerShape" presStyleLbl="node0" presStyleIdx="0" presStyleCnt="1"/>
      <dgm:spPr/>
    </dgm:pt>
    <dgm:pt modelId="{CD7CA86D-FAD7-4D57-8E82-3C93CA22C614}" type="pres">
      <dgm:prSet presAssocID="{1F951F62-55ED-49C8-A0A6-DF41A02F2DF9}" presName="parTrans" presStyleLbl="bgSibTrans2D1" presStyleIdx="0" presStyleCnt="3"/>
      <dgm:spPr/>
    </dgm:pt>
    <dgm:pt modelId="{721E8ECB-DCF2-498B-9F8E-4C4EFA764937}" type="pres">
      <dgm:prSet presAssocID="{97A26620-8A9B-460F-8E42-AC7C205CEECF}" presName="node" presStyleLbl="node1" presStyleIdx="0" presStyleCnt="3">
        <dgm:presLayoutVars>
          <dgm:bulletEnabled val="1"/>
        </dgm:presLayoutVars>
      </dgm:prSet>
      <dgm:spPr/>
    </dgm:pt>
    <dgm:pt modelId="{D236BBE1-925C-4451-AFDA-91CF2102DF27}" type="pres">
      <dgm:prSet presAssocID="{6624DE26-9ECC-49F2-AD95-4FCF1DA0B521}" presName="parTrans" presStyleLbl="bgSibTrans2D1" presStyleIdx="1" presStyleCnt="3"/>
      <dgm:spPr/>
    </dgm:pt>
    <dgm:pt modelId="{D7F78375-679E-4824-A35C-BBF99D82453C}" type="pres">
      <dgm:prSet presAssocID="{ECCDF7AD-8595-4EBE-9A1F-8C96EA930F27}" presName="node" presStyleLbl="node1" presStyleIdx="1" presStyleCnt="3" custRadScaleRad="100024" custRadScaleInc="1272">
        <dgm:presLayoutVars>
          <dgm:bulletEnabled val="1"/>
        </dgm:presLayoutVars>
      </dgm:prSet>
      <dgm:spPr/>
    </dgm:pt>
    <dgm:pt modelId="{947D6B18-15CD-4080-83C6-7366D59F169B}" type="pres">
      <dgm:prSet presAssocID="{C7319CBC-065D-4391-838B-F1F8A38392E5}" presName="parTrans" presStyleLbl="bgSibTrans2D1" presStyleIdx="2" presStyleCnt="3"/>
      <dgm:spPr/>
    </dgm:pt>
    <dgm:pt modelId="{3A751B86-B919-4A70-A268-9FC6E5389CDD}" type="pres">
      <dgm:prSet presAssocID="{49DE11FA-864D-4A83-836E-D12336A5AC4E}" presName="node" presStyleLbl="node1" presStyleIdx="2" presStyleCnt="3">
        <dgm:presLayoutVars>
          <dgm:bulletEnabled val="1"/>
        </dgm:presLayoutVars>
      </dgm:prSet>
      <dgm:spPr/>
    </dgm:pt>
  </dgm:ptLst>
  <dgm:cxnLst>
    <dgm:cxn modelId="{6C2BC60E-97F0-43F2-BAA2-29F182B20615}" srcId="{0F1CE594-4925-4C5E-9965-D37E8E8E96B8}" destId="{ECCDF7AD-8595-4EBE-9A1F-8C96EA930F27}" srcOrd="1" destOrd="0" parTransId="{6624DE26-9ECC-49F2-AD95-4FCF1DA0B521}" sibTransId="{A2EF1A24-D109-45F9-B30F-FE9BEF4338FF}"/>
    <dgm:cxn modelId="{351A5119-997A-4FF3-A9DC-37CE4523F3F4}" type="presOf" srcId="{C7319CBC-065D-4391-838B-F1F8A38392E5}" destId="{947D6B18-15CD-4080-83C6-7366D59F169B}" srcOrd="0" destOrd="0" presId="urn:microsoft.com/office/officeart/2005/8/layout/radial4"/>
    <dgm:cxn modelId="{603FBD22-D5AA-42FF-A793-03C198CA2C88}" type="presOf" srcId="{6624DE26-9ECC-49F2-AD95-4FCF1DA0B521}" destId="{D236BBE1-925C-4451-AFDA-91CF2102DF27}" srcOrd="0" destOrd="0" presId="urn:microsoft.com/office/officeart/2005/8/layout/radial4"/>
    <dgm:cxn modelId="{E750513F-1ED5-4540-AFFF-0469327C25D0}" type="presOf" srcId="{49DE11FA-864D-4A83-836E-D12336A5AC4E}" destId="{3A751B86-B919-4A70-A268-9FC6E5389CDD}" srcOrd="0" destOrd="0" presId="urn:microsoft.com/office/officeart/2005/8/layout/radial4"/>
    <dgm:cxn modelId="{3829A943-F6C0-4950-9478-78A49FD677BC}" type="presOf" srcId="{ECCDF7AD-8595-4EBE-9A1F-8C96EA930F27}" destId="{D7F78375-679E-4824-A35C-BBF99D82453C}" srcOrd="0" destOrd="0" presId="urn:microsoft.com/office/officeart/2005/8/layout/radial4"/>
    <dgm:cxn modelId="{C5179C70-4D3E-4D13-BCAA-594B12C34D4C}" type="presOf" srcId="{0F1CE594-4925-4C5E-9965-D37E8E8E96B8}" destId="{F0F05B77-8F21-4EC7-ACE3-D7A74879272B}" srcOrd="0" destOrd="0" presId="urn:microsoft.com/office/officeart/2005/8/layout/radial4"/>
    <dgm:cxn modelId="{1307F550-CBA7-4280-8C44-D04A46FD7A67}" type="presOf" srcId="{1F951F62-55ED-49C8-A0A6-DF41A02F2DF9}" destId="{CD7CA86D-FAD7-4D57-8E82-3C93CA22C614}" srcOrd="0" destOrd="0" presId="urn:microsoft.com/office/officeart/2005/8/layout/radial4"/>
    <dgm:cxn modelId="{62185475-F400-484C-90F9-222CF1A1ABD5}" type="presOf" srcId="{D192FE58-66AF-4ECE-8F2D-C39AFA5BD428}" destId="{0141C294-7603-406E-B9BB-342744AFA872}" srcOrd="0" destOrd="0" presId="urn:microsoft.com/office/officeart/2005/8/layout/radial4"/>
    <dgm:cxn modelId="{D5988A7B-3360-4539-BC61-7EFB1FBD8005}" srcId="{0F1CE594-4925-4C5E-9965-D37E8E8E96B8}" destId="{97A26620-8A9B-460F-8E42-AC7C205CEECF}" srcOrd="0" destOrd="0" parTransId="{1F951F62-55ED-49C8-A0A6-DF41A02F2DF9}" sibTransId="{13707CE0-D671-4B0D-B835-950FCB95B91A}"/>
    <dgm:cxn modelId="{DB2C4A7D-CA59-4727-839C-2B658824A850}" srcId="{D192FE58-66AF-4ECE-8F2D-C39AFA5BD428}" destId="{0F1CE594-4925-4C5E-9965-D37E8E8E96B8}" srcOrd="0" destOrd="0" parTransId="{53DF5CB2-7C95-48F4-A310-0FDCEB0D7895}" sibTransId="{F24D68DB-DBA3-40A7-879B-56007A291698}"/>
    <dgm:cxn modelId="{00B39DB7-43B6-454E-8A1D-D3C16B287A55}" type="presOf" srcId="{97A26620-8A9B-460F-8E42-AC7C205CEECF}" destId="{721E8ECB-DCF2-498B-9F8E-4C4EFA764937}" srcOrd="0" destOrd="0" presId="urn:microsoft.com/office/officeart/2005/8/layout/radial4"/>
    <dgm:cxn modelId="{CE85C4D5-07C4-4147-B064-6D5A9299B0C7}" srcId="{0F1CE594-4925-4C5E-9965-D37E8E8E96B8}" destId="{49DE11FA-864D-4A83-836E-D12336A5AC4E}" srcOrd="2" destOrd="0" parTransId="{C7319CBC-065D-4391-838B-F1F8A38392E5}" sibTransId="{962120F4-A041-47E7-B514-34FB389800B2}"/>
    <dgm:cxn modelId="{02F79CC1-1771-4C3E-B7F7-9ABF9932DEF3}" type="presParOf" srcId="{0141C294-7603-406E-B9BB-342744AFA872}" destId="{F0F05B77-8F21-4EC7-ACE3-D7A74879272B}" srcOrd="0" destOrd="0" presId="urn:microsoft.com/office/officeart/2005/8/layout/radial4"/>
    <dgm:cxn modelId="{29D4B689-FBD9-4997-8D90-1E0D608490F5}" type="presParOf" srcId="{0141C294-7603-406E-B9BB-342744AFA872}" destId="{CD7CA86D-FAD7-4D57-8E82-3C93CA22C614}" srcOrd="1" destOrd="0" presId="urn:microsoft.com/office/officeart/2005/8/layout/radial4"/>
    <dgm:cxn modelId="{28AB087E-07EA-4EDE-857A-7F5BDFBF6498}" type="presParOf" srcId="{0141C294-7603-406E-B9BB-342744AFA872}" destId="{721E8ECB-DCF2-498B-9F8E-4C4EFA764937}" srcOrd="2" destOrd="0" presId="urn:microsoft.com/office/officeart/2005/8/layout/radial4"/>
    <dgm:cxn modelId="{9DA1F90F-999D-4D2E-904A-A3998239B1D0}" type="presParOf" srcId="{0141C294-7603-406E-B9BB-342744AFA872}" destId="{D236BBE1-925C-4451-AFDA-91CF2102DF27}" srcOrd="3" destOrd="0" presId="urn:microsoft.com/office/officeart/2005/8/layout/radial4"/>
    <dgm:cxn modelId="{8A99E49D-233C-4E6D-A4B8-B55C5BD61330}" type="presParOf" srcId="{0141C294-7603-406E-B9BB-342744AFA872}" destId="{D7F78375-679E-4824-A35C-BBF99D82453C}" srcOrd="4" destOrd="0" presId="urn:microsoft.com/office/officeart/2005/8/layout/radial4"/>
    <dgm:cxn modelId="{D71522BD-E468-4AD1-9ABC-99C79F96C9D7}" type="presParOf" srcId="{0141C294-7603-406E-B9BB-342744AFA872}" destId="{947D6B18-15CD-4080-83C6-7366D59F169B}" srcOrd="5" destOrd="0" presId="urn:microsoft.com/office/officeart/2005/8/layout/radial4"/>
    <dgm:cxn modelId="{DF1D94CB-F7D4-4FDD-B0B3-AF454DECFB16}" type="presParOf" srcId="{0141C294-7603-406E-B9BB-342744AFA872}" destId="{3A751B86-B919-4A70-A268-9FC6E5389CD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92FE58-66AF-4ECE-8F2D-C39AFA5BD42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F1CE594-4925-4C5E-9965-D37E8E8E96B8}">
      <dgm:prSet phldrT="[Text]"/>
      <dgm:spPr/>
      <dgm:t>
        <a:bodyPr/>
        <a:lstStyle/>
        <a:p>
          <a:r>
            <a:rPr lang="en-US" dirty="0"/>
            <a:t>Hen </a:t>
          </a:r>
          <a:r>
            <a:rPr lang="en-US" dirty="0" err="1"/>
            <a:t>cấp</a:t>
          </a:r>
          <a:endParaRPr lang="en-US" dirty="0"/>
        </a:p>
      </dgm:t>
    </dgm:pt>
    <dgm:pt modelId="{53DF5CB2-7C95-48F4-A310-0FDCEB0D7895}" type="parTrans" cxnId="{DB2C4A7D-CA59-4727-839C-2B658824A850}">
      <dgm:prSet/>
      <dgm:spPr/>
      <dgm:t>
        <a:bodyPr/>
        <a:lstStyle/>
        <a:p>
          <a:endParaRPr lang="en-US"/>
        </a:p>
      </dgm:t>
    </dgm:pt>
    <dgm:pt modelId="{F24D68DB-DBA3-40A7-879B-56007A291698}" type="sibTrans" cxnId="{DB2C4A7D-CA59-4727-839C-2B658824A850}">
      <dgm:prSet/>
      <dgm:spPr/>
      <dgm:t>
        <a:bodyPr/>
        <a:lstStyle/>
        <a:p>
          <a:endParaRPr lang="en-US"/>
        </a:p>
      </dgm:t>
    </dgm:pt>
    <dgm:pt modelId="{97A26620-8A9B-460F-8E42-AC7C205CEECF}">
      <dgm:prSet phldrT="[Text]"/>
      <dgm:spPr>
        <a:solidFill>
          <a:srgbClr val="FF0000"/>
        </a:solidFill>
      </dgm:spPr>
      <dgm:t>
        <a:bodyPr/>
        <a:lstStyle/>
        <a:p>
          <a:r>
            <a:rPr lang="en-US" dirty="0" err="1"/>
            <a:t>Dãn</a:t>
          </a:r>
          <a:r>
            <a:rPr lang="en-US" dirty="0"/>
            <a:t> </a:t>
          </a:r>
          <a:r>
            <a:rPr lang="en-US" dirty="0" err="1"/>
            <a:t>phế</a:t>
          </a:r>
          <a:r>
            <a:rPr lang="en-US" dirty="0"/>
            <a:t> </a:t>
          </a:r>
          <a:r>
            <a:rPr lang="en-US" dirty="0" err="1"/>
            <a:t>quản</a:t>
          </a:r>
          <a:endParaRPr lang="en-US" dirty="0"/>
        </a:p>
      </dgm:t>
    </dgm:pt>
    <dgm:pt modelId="{1F951F62-55ED-49C8-A0A6-DF41A02F2DF9}" type="parTrans" cxnId="{D5988A7B-3360-4539-BC61-7EFB1FBD8005}">
      <dgm:prSet/>
      <dgm:spPr/>
      <dgm:t>
        <a:bodyPr/>
        <a:lstStyle/>
        <a:p>
          <a:endParaRPr lang="en-US"/>
        </a:p>
      </dgm:t>
    </dgm:pt>
    <dgm:pt modelId="{13707CE0-D671-4B0D-B835-950FCB95B91A}" type="sibTrans" cxnId="{D5988A7B-3360-4539-BC61-7EFB1FBD8005}">
      <dgm:prSet/>
      <dgm:spPr/>
      <dgm:t>
        <a:bodyPr/>
        <a:lstStyle/>
        <a:p>
          <a:endParaRPr lang="en-US"/>
        </a:p>
      </dgm:t>
    </dgm:pt>
    <dgm:pt modelId="{ECCDF7AD-8595-4EBE-9A1F-8C96EA930F27}">
      <dgm:prSet phldrT="[Text]"/>
      <dgm:spPr>
        <a:solidFill>
          <a:srgbClr val="7030A0"/>
        </a:solidFill>
      </dgm:spPr>
      <dgm:t>
        <a:bodyPr/>
        <a:lstStyle/>
        <a:p>
          <a:r>
            <a:rPr lang="en-US" dirty="0">
              <a:solidFill>
                <a:srgbClr val="FFFF00"/>
              </a:solidFill>
            </a:rPr>
            <a:t>Oxy</a:t>
          </a:r>
        </a:p>
      </dgm:t>
    </dgm:pt>
    <dgm:pt modelId="{6624DE26-9ECC-49F2-AD95-4FCF1DA0B521}" type="parTrans" cxnId="{6C2BC60E-97F0-43F2-BAA2-29F182B20615}">
      <dgm:prSet/>
      <dgm:spPr/>
      <dgm:t>
        <a:bodyPr/>
        <a:lstStyle/>
        <a:p>
          <a:endParaRPr lang="en-US"/>
        </a:p>
      </dgm:t>
    </dgm:pt>
    <dgm:pt modelId="{A2EF1A24-D109-45F9-B30F-FE9BEF4338FF}" type="sibTrans" cxnId="{6C2BC60E-97F0-43F2-BAA2-29F182B20615}">
      <dgm:prSet/>
      <dgm:spPr/>
      <dgm:t>
        <a:bodyPr/>
        <a:lstStyle/>
        <a:p>
          <a:endParaRPr lang="en-US"/>
        </a:p>
      </dgm:t>
    </dgm:pt>
    <dgm:pt modelId="{49DE11FA-864D-4A83-836E-D12336A5AC4E}">
      <dgm:prSet phldrT="[Text]"/>
      <dgm:spPr>
        <a:solidFill>
          <a:schemeClr val="accent6">
            <a:lumMod val="60000"/>
            <a:lumOff val="40000"/>
          </a:schemeClr>
        </a:solidFill>
      </dgm:spPr>
      <dgm:t>
        <a:bodyPr/>
        <a:lstStyle/>
        <a:p>
          <a:r>
            <a:rPr lang="en-US" dirty="0" err="1"/>
            <a:t>Kháng</a:t>
          </a:r>
          <a:r>
            <a:rPr lang="en-US" dirty="0"/>
            <a:t> </a:t>
          </a:r>
          <a:r>
            <a:rPr lang="en-US" dirty="0" err="1"/>
            <a:t>viêm</a:t>
          </a:r>
          <a:endParaRPr lang="en-US" dirty="0"/>
        </a:p>
      </dgm:t>
    </dgm:pt>
    <dgm:pt modelId="{C7319CBC-065D-4391-838B-F1F8A38392E5}" type="parTrans" cxnId="{CE85C4D5-07C4-4147-B064-6D5A9299B0C7}">
      <dgm:prSet/>
      <dgm:spPr/>
      <dgm:t>
        <a:bodyPr/>
        <a:lstStyle/>
        <a:p>
          <a:endParaRPr lang="en-US"/>
        </a:p>
      </dgm:t>
    </dgm:pt>
    <dgm:pt modelId="{962120F4-A041-47E7-B514-34FB389800B2}" type="sibTrans" cxnId="{CE85C4D5-07C4-4147-B064-6D5A9299B0C7}">
      <dgm:prSet/>
      <dgm:spPr/>
      <dgm:t>
        <a:bodyPr/>
        <a:lstStyle/>
        <a:p>
          <a:endParaRPr lang="en-US"/>
        </a:p>
      </dgm:t>
    </dgm:pt>
    <dgm:pt modelId="{0141C294-7603-406E-B9BB-342744AFA872}" type="pres">
      <dgm:prSet presAssocID="{D192FE58-66AF-4ECE-8F2D-C39AFA5BD428}" presName="cycle" presStyleCnt="0">
        <dgm:presLayoutVars>
          <dgm:chMax val="1"/>
          <dgm:dir/>
          <dgm:animLvl val="ctr"/>
          <dgm:resizeHandles val="exact"/>
        </dgm:presLayoutVars>
      </dgm:prSet>
      <dgm:spPr/>
    </dgm:pt>
    <dgm:pt modelId="{F0F05B77-8F21-4EC7-ACE3-D7A74879272B}" type="pres">
      <dgm:prSet presAssocID="{0F1CE594-4925-4C5E-9965-D37E8E8E96B8}" presName="centerShape" presStyleLbl="node0" presStyleIdx="0" presStyleCnt="1"/>
      <dgm:spPr/>
    </dgm:pt>
    <dgm:pt modelId="{CD7CA86D-FAD7-4D57-8E82-3C93CA22C614}" type="pres">
      <dgm:prSet presAssocID="{1F951F62-55ED-49C8-A0A6-DF41A02F2DF9}" presName="parTrans" presStyleLbl="bgSibTrans2D1" presStyleIdx="0" presStyleCnt="3"/>
      <dgm:spPr/>
    </dgm:pt>
    <dgm:pt modelId="{721E8ECB-DCF2-498B-9F8E-4C4EFA764937}" type="pres">
      <dgm:prSet presAssocID="{97A26620-8A9B-460F-8E42-AC7C205CEECF}" presName="node" presStyleLbl="node1" presStyleIdx="0" presStyleCnt="3">
        <dgm:presLayoutVars>
          <dgm:bulletEnabled val="1"/>
        </dgm:presLayoutVars>
      </dgm:prSet>
      <dgm:spPr/>
    </dgm:pt>
    <dgm:pt modelId="{D236BBE1-925C-4451-AFDA-91CF2102DF27}" type="pres">
      <dgm:prSet presAssocID="{6624DE26-9ECC-49F2-AD95-4FCF1DA0B521}" presName="parTrans" presStyleLbl="bgSibTrans2D1" presStyleIdx="1" presStyleCnt="3"/>
      <dgm:spPr/>
    </dgm:pt>
    <dgm:pt modelId="{D7F78375-679E-4824-A35C-BBF99D82453C}" type="pres">
      <dgm:prSet presAssocID="{ECCDF7AD-8595-4EBE-9A1F-8C96EA930F27}" presName="node" presStyleLbl="node1" presStyleIdx="1" presStyleCnt="3" custRadScaleRad="100024" custRadScaleInc="1272">
        <dgm:presLayoutVars>
          <dgm:bulletEnabled val="1"/>
        </dgm:presLayoutVars>
      </dgm:prSet>
      <dgm:spPr/>
    </dgm:pt>
    <dgm:pt modelId="{947D6B18-15CD-4080-83C6-7366D59F169B}" type="pres">
      <dgm:prSet presAssocID="{C7319CBC-065D-4391-838B-F1F8A38392E5}" presName="parTrans" presStyleLbl="bgSibTrans2D1" presStyleIdx="2" presStyleCnt="3"/>
      <dgm:spPr/>
    </dgm:pt>
    <dgm:pt modelId="{3A751B86-B919-4A70-A268-9FC6E5389CDD}" type="pres">
      <dgm:prSet presAssocID="{49DE11FA-864D-4A83-836E-D12336A5AC4E}" presName="node" presStyleLbl="node1" presStyleIdx="2" presStyleCnt="3">
        <dgm:presLayoutVars>
          <dgm:bulletEnabled val="1"/>
        </dgm:presLayoutVars>
      </dgm:prSet>
      <dgm:spPr/>
    </dgm:pt>
  </dgm:ptLst>
  <dgm:cxnLst>
    <dgm:cxn modelId="{6C2BC60E-97F0-43F2-BAA2-29F182B20615}" srcId="{0F1CE594-4925-4C5E-9965-D37E8E8E96B8}" destId="{ECCDF7AD-8595-4EBE-9A1F-8C96EA930F27}" srcOrd="1" destOrd="0" parTransId="{6624DE26-9ECC-49F2-AD95-4FCF1DA0B521}" sibTransId="{A2EF1A24-D109-45F9-B30F-FE9BEF4338FF}"/>
    <dgm:cxn modelId="{351A5119-997A-4FF3-A9DC-37CE4523F3F4}" type="presOf" srcId="{C7319CBC-065D-4391-838B-F1F8A38392E5}" destId="{947D6B18-15CD-4080-83C6-7366D59F169B}" srcOrd="0" destOrd="0" presId="urn:microsoft.com/office/officeart/2005/8/layout/radial4"/>
    <dgm:cxn modelId="{603FBD22-D5AA-42FF-A793-03C198CA2C88}" type="presOf" srcId="{6624DE26-9ECC-49F2-AD95-4FCF1DA0B521}" destId="{D236BBE1-925C-4451-AFDA-91CF2102DF27}" srcOrd="0" destOrd="0" presId="urn:microsoft.com/office/officeart/2005/8/layout/radial4"/>
    <dgm:cxn modelId="{E750513F-1ED5-4540-AFFF-0469327C25D0}" type="presOf" srcId="{49DE11FA-864D-4A83-836E-D12336A5AC4E}" destId="{3A751B86-B919-4A70-A268-9FC6E5389CDD}" srcOrd="0" destOrd="0" presId="urn:microsoft.com/office/officeart/2005/8/layout/radial4"/>
    <dgm:cxn modelId="{3829A943-F6C0-4950-9478-78A49FD677BC}" type="presOf" srcId="{ECCDF7AD-8595-4EBE-9A1F-8C96EA930F27}" destId="{D7F78375-679E-4824-A35C-BBF99D82453C}" srcOrd="0" destOrd="0" presId="urn:microsoft.com/office/officeart/2005/8/layout/radial4"/>
    <dgm:cxn modelId="{C5179C70-4D3E-4D13-BCAA-594B12C34D4C}" type="presOf" srcId="{0F1CE594-4925-4C5E-9965-D37E8E8E96B8}" destId="{F0F05B77-8F21-4EC7-ACE3-D7A74879272B}" srcOrd="0" destOrd="0" presId="urn:microsoft.com/office/officeart/2005/8/layout/radial4"/>
    <dgm:cxn modelId="{1307F550-CBA7-4280-8C44-D04A46FD7A67}" type="presOf" srcId="{1F951F62-55ED-49C8-A0A6-DF41A02F2DF9}" destId="{CD7CA86D-FAD7-4D57-8E82-3C93CA22C614}" srcOrd="0" destOrd="0" presId="urn:microsoft.com/office/officeart/2005/8/layout/radial4"/>
    <dgm:cxn modelId="{62185475-F400-484C-90F9-222CF1A1ABD5}" type="presOf" srcId="{D192FE58-66AF-4ECE-8F2D-C39AFA5BD428}" destId="{0141C294-7603-406E-B9BB-342744AFA872}" srcOrd="0" destOrd="0" presId="urn:microsoft.com/office/officeart/2005/8/layout/radial4"/>
    <dgm:cxn modelId="{D5988A7B-3360-4539-BC61-7EFB1FBD8005}" srcId="{0F1CE594-4925-4C5E-9965-D37E8E8E96B8}" destId="{97A26620-8A9B-460F-8E42-AC7C205CEECF}" srcOrd="0" destOrd="0" parTransId="{1F951F62-55ED-49C8-A0A6-DF41A02F2DF9}" sibTransId="{13707CE0-D671-4B0D-B835-950FCB95B91A}"/>
    <dgm:cxn modelId="{DB2C4A7D-CA59-4727-839C-2B658824A850}" srcId="{D192FE58-66AF-4ECE-8F2D-C39AFA5BD428}" destId="{0F1CE594-4925-4C5E-9965-D37E8E8E96B8}" srcOrd="0" destOrd="0" parTransId="{53DF5CB2-7C95-48F4-A310-0FDCEB0D7895}" sibTransId="{F24D68DB-DBA3-40A7-879B-56007A291698}"/>
    <dgm:cxn modelId="{00B39DB7-43B6-454E-8A1D-D3C16B287A55}" type="presOf" srcId="{97A26620-8A9B-460F-8E42-AC7C205CEECF}" destId="{721E8ECB-DCF2-498B-9F8E-4C4EFA764937}" srcOrd="0" destOrd="0" presId="urn:microsoft.com/office/officeart/2005/8/layout/radial4"/>
    <dgm:cxn modelId="{CE85C4D5-07C4-4147-B064-6D5A9299B0C7}" srcId="{0F1CE594-4925-4C5E-9965-D37E8E8E96B8}" destId="{49DE11FA-864D-4A83-836E-D12336A5AC4E}" srcOrd="2" destOrd="0" parTransId="{C7319CBC-065D-4391-838B-F1F8A38392E5}" sibTransId="{962120F4-A041-47E7-B514-34FB389800B2}"/>
    <dgm:cxn modelId="{02F79CC1-1771-4C3E-B7F7-9ABF9932DEF3}" type="presParOf" srcId="{0141C294-7603-406E-B9BB-342744AFA872}" destId="{F0F05B77-8F21-4EC7-ACE3-D7A74879272B}" srcOrd="0" destOrd="0" presId="urn:microsoft.com/office/officeart/2005/8/layout/radial4"/>
    <dgm:cxn modelId="{29D4B689-FBD9-4997-8D90-1E0D608490F5}" type="presParOf" srcId="{0141C294-7603-406E-B9BB-342744AFA872}" destId="{CD7CA86D-FAD7-4D57-8E82-3C93CA22C614}" srcOrd="1" destOrd="0" presId="urn:microsoft.com/office/officeart/2005/8/layout/radial4"/>
    <dgm:cxn modelId="{28AB087E-07EA-4EDE-857A-7F5BDFBF6498}" type="presParOf" srcId="{0141C294-7603-406E-B9BB-342744AFA872}" destId="{721E8ECB-DCF2-498B-9F8E-4C4EFA764937}" srcOrd="2" destOrd="0" presId="urn:microsoft.com/office/officeart/2005/8/layout/radial4"/>
    <dgm:cxn modelId="{9DA1F90F-999D-4D2E-904A-A3998239B1D0}" type="presParOf" srcId="{0141C294-7603-406E-B9BB-342744AFA872}" destId="{D236BBE1-925C-4451-AFDA-91CF2102DF27}" srcOrd="3" destOrd="0" presId="urn:microsoft.com/office/officeart/2005/8/layout/radial4"/>
    <dgm:cxn modelId="{8A99E49D-233C-4E6D-A4B8-B55C5BD61330}" type="presParOf" srcId="{0141C294-7603-406E-B9BB-342744AFA872}" destId="{D7F78375-679E-4824-A35C-BBF99D82453C}" srcOrd="4" destOrd="0" presId="urn:microsoft.com/office/officeart/2005/8/layout/radial4"/>
    <dgm:cxn modelId="{D71522BD-E468-4AD1-9ABC-99C79F96C9D7}" type="presParOf" srcId="{0141C294-7603-406E-B9BB-342744AFA872}" destId="{947D6B18-15CD-4080-83C6-7366D59F169B}" srcOrd="5" destOrd="0" presId="urn:microsoft.com/office/officeart/2005/8/layout/radial4"/>
    <dgm:cxn modelId="{DF1D94CB-F7D4-4FDD-B0B3-AF454DECFB16}" type="presParOf" srcId="{0141C294-7603-406E-B9BB-342744AFA872}" destId="{3A751B86-B919-4A70-A268-9FC6E5389CD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05B77-8F21-4EC7-ACE3-D7A74879272B}">
      <dsp:nvSpPr>
        <dsp:cNvPr id="0" name=""/>
        <dsp:cNvSpPr/>
      </dsp:nvSpPr>
      <dsp:spPr>
        <a:xfrm>
          <a:off x="2966720" y="2791653"/>
          <a:ext cx="2194560" cy="2194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sz="5300" kern="1200" dirty="0"/>
            <a:t>Hen </a:t>
          </a:r>
          <a:r>
            <a:rPr lang="en-US" sz="5300" kern="1200" dirty="0" err="1"/>
            <a:t>cấp</a:t>
          </a:r>
          <a:endParaRPr lang="en-US" sz="5300" kern="1200" dirty="0"/>
        </a:p>
      </dsp:txBody>
      <dsp:txXfrm>
        <a:off x="3288106" y="3113039"/>
        <a:ext cx="1551788" cy="1551788"/>
      </dsp:txXfrm>
    </dsp:sp>
    <dsp:sp modelId="{CD7CA86D-FAD7-4D57-8E82-3C93CA22C614}">
      <dsp:nvSpPr>
        <dsp:cNvPr id="0" name=""/>
        <dsp:cNvSpPr/>
      </dsp:nvSpPr>
      <dsp:spPr>
        <a:xfrm rot="12900000">
          <a:off x="1394617"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1E8ECB-DCF2-498B-9F8E-4C4EFA764937}">
      <dsp:nvSpPr>
        <dsp:cNvPr id="0" name=""/>
        <dsp:cNvSpPr/>
      </dsp:nvSpPr>
      <dsp:spPr>
        <a:xfrm>
          <a:off x="519450" y="1302987"/>
          <a:ext cx="2084832" cy="1667865"/>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Dãn</a:t>
          </a:r>
          <a:r>
            <a:rPr lang="en-US" sz="4200" kern="1200" dirty="0"/>
            <a:t> </a:t>
          </a:r>
          <a:r>
            <a:rPr lang="en-US" sz="4200" kern="1200" dirty="0" err="1"/>
            <a:t>phế</a:t>
          </a:r>
          <a:r>
            <a:rPr lang="en-US" sz="4200" kern="1200" dirty="0"/>
            <a:t> </a:t>
          </a:r>
          <a:r>
            <a:rPr lang="en-US" sz="4200" kern="1200" dirty="0" err="1"/>
            <a:t>quản</a:t>
          </a:r>
          <a:endParaRPr lang="en-US" sz="4200" kern="1200" dirty="0"/>
        </a:p>
      </dsp:txBody>
      <dsp:txXfrm>
        <a:off x="568300" y="1351837"/>
        <a:ext cx="1987132" cy="1570165"/>
      </dsp:txXfrm>
    </dsp:sp>
    <dsp:sp modelId="{D236BBE1-925C-4451-AFDA-91CF2102DF27}">
      <dsp:nvSpPr>
        <dsp:cNvPr id="0" name=""/>
        <dsp:cNvSpPr/>
      </dsp:nvSpPr>
      <dsp:spPr>
        <a:xfrm rot="16245792">
          <a:off x="3167222" y="1446276"/>
          <a:ext cx="185030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F78375-679E-4824-A35C-BBF99D82453C}">
      <dsp:nvSpPr>
        <dsp:cNvPr id="0" name=""/>
        <dsp:cNvSpPr/>
      </dsp:nvSpPr>
      <dsp:spPr>
        <a:xfrm>
          <a:off x="3062280" y="0"/>
          <a:ext cx="2084832" cy="1667865"/>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FFFF00"/>
              </a:solidFill>
            </a:rPr>
            <a:t>Oxy</a:t>
          </a:r>
        </a:p>
      </dsp:txBody>
      <dsp:txXfrm>
        <a:off x="3111130" y="48850"/>
        <a:ext cx="1987132" cy="1570165"/>
      </dsp:txXfrm>
    </dsp:sp>
    <dsp:sp modelId="{947D6B18-15CD-4080-83C6-7366D59F169B}">
      <dsp:nvSpPr>
        <dsp:cNvPr id="0" name=""/>
        <dsp:cNvSpPr/>
      </dsp:nvSpPr>
      <dsp:spPr>
        <a:xfrm rot="19500000">
          <a:off x="4883771"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751B86-B919-4A70-A268-9FC6E5389CDD}">
      <dsp:nvSpPr>
        <dsp:cNvPr id="0" name=""/>
        <dsp:cNvSpPr/>
      </dsp:nvSpPr>
      <dsp:spPr>
        <a:xfrm>
          <a:off x="5523717" y="1302987"/>
          <a:ext cx="2084832" cy="1667865"/>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Kháng</a:t>
          </a:r>
          <a:r>
            <a:rPr lang="en-US" sz="4200" kern="1200" dirty="0"/>
            <a:t> </a:t>
          </a:r>
          <a:r>
            <a:rPr lang="en-US" sz="4200" kern="1200" dirty="0" err="1"/>
            <a:t>viêm</a:t>
          </a:r>
          <a:endParaRPr lang="en-US" sz="4200" kern="1200" dirty="0"/>
        </a:p>
      </dsp:txBody>
      <dsp:txXfrm>
        <a:off x="5572567" y="1351837"/>
        <a:ext cx="1987132" cy="1570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05B77-8F21-4EC7-ACE3-D7A74879272B}">
      <dsp:nvSpPr>
        <dsp:cNvPr id="0" name=""/>
        <dsp:cNvSpPr/>
      </dsp:nvSpPr>
      <dsp:spPr>
        <a:xfrm>
          <a:off x="2966720" y="2791653"/>
          <a:ext cx="2194560" cy="2194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sz="5300" kern="1200" dirty="0"/>
            <a:t>Hen </a:t>
          </a:r>
          <a:r>
            <a:rPr lang="en-US" sz="5300" kern="1200" dirty="0" err="1"/>
            <a:t>cấp</a:t>
          </a:r>
          <a:endParaRPr lang="en-US" sz="5300" kern="1200" dirty="0"/>
        </a:p>
      </dsp:txBody>
      <dsp:txXfrm>
        <a:off x="3288106" y="3113039"/>
        <a:ext cx="1551788" cy="1551788"/>
      </dsp:txXfrm>
    </dsp:sp>
    <dsp:sp modelId="{CD7CA86D-FAD7-4D57-8E82-3C93CA22C614}">
      <dsp:nvSpPr>
        <dsp:cNvPr id="0" name=""/>
        <dsp:cNvSpPr/>
      </dsp:nvSpPr>
      <dsp:spPr>
        <a:xfrm rot="12900000">
          <a:off x="1394617"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1E8ECB-DCF2-498B-9F8E-4C4EFA764937}">
      <dsp:nvSpPr>
        <dsp:cNvPr id="0" name=""/>
        <dsp:cNvSpPr/>
      </dsp:nvSpPr>
      <dsp:spPr>
        <a:xfrm>
          <a:off x="519450" y="1302987"/>
          <a:ext cx="2084832" cy="1667865"/>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Dãn</a:t>
          </a:r>
          <a:r>
            <a:rPr lang="en-US" sz="4200" kern="1200" dirty="0"/>
            <a:t> </a:t>
          </a:r>
          <a:r>
            <a:rPr lang="en-US" sz="4200" kern="1200" dirty="0" err="1"/>
            <a:t>phế</a:t>
          </a:r>
          <a:r>
            <a:rPr lang="en-US" sz="4200" kern="1200" dirty="0"/>
            <a:t> </a:t>
          </a:r>
          <a:r>
            <a:rPr lang="en-US" sz="4200" kern="1200" dirty="0" err="1"/>
            <a:t>quản</a:t>
          </a:r>
          <a:endParaRPr lang="en-US" sz="4200" kern="1200" dirty="0"/>
        </a:p>
      </dsp:txBody>
      <dsp:txXfrm>
        <a:off x="568300" y="1351837"/>
        <a:ext cx="1987132" cy="1570165"/>
      </dsp:txXfrm>
    </dsp:sp>
    <dsp:sp modelId="{D236BBE1-925C-4451-AFDA-91CF2102DF27}">
      <dsp:nvSpPr>
        <dsp:cNvPr id="0" name=""/>
        <dsp:cNvSpPr/>
      </dsp:nvSpPr>
      <dsp:spPr>
        <a:xfrm rot="16245792">
          <a:off x="3167222" y="1446276"/>
          <a:ext cx="185030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F78375-679E-4824-A35C-BBF99D82453C}">
      <dsp:nvSpPr>
        <dsp:cNvPr id="0" name=""/>
        <dsp:cNvSpPr/>
      </dsp:nvSpPr>
      <dsp:spPr>
        <a:xfrm>
          <a:off x="3062280" y="0"/>
          <a:ext cx="2084832" cy="1667865"/>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FFFF00"/>
              </a:solidFill>
            </a:rPr>
            <a:t>Oxy</a:t>
          </a:r>
        </a:p>
      </dsp:txBody>
      <dsp:txXfrm>
        <a:off x="3111130" y="48850"/>
        <a:ext cx="1987132" cy="1570165"/>
      </dsp:txXfrm>
    </dsp:sp>
    <dsp:sp modelId="{947D6B18-15CD-4080-83C6-7366D59F169B}">
      <dsp:nvSpPr>
        <dsp:cNvPr id="0" name=""/>
        <dsp:cNvSpPr/>
      </dsp:nvSpPr>
      <dsp:spPr>
        <a:xfrm rot="19500000">
          <a:off x="4883771"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751B86-B919-4A70-A268-9FC6E5389CDD}">
      <dsp:nvSpPr>
        <dsp:cNvPr id="0" name=""/>
        <dsp:cNvSpPr/>
      </dsp:nvSpPr>
      <dsp:spPr>
        <a:xfrm>
          <a:off x="5523717" y="1302987"/>
          <a:ext cx="2084832" cy="1667865"/>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Kháng</a:t>
          </a:r>
          <a:r>
            <a:rPr lang="en-US" sz="4200" kern="1200" dirty="0"/>
            <a:t> </a:t>
          </a:r>
          <a:r>
            <a:rPr lang="en-US" sz="4200" kern="1200" dirty="0" err="1"/>
            <a:t>viêm</a:t>
          </a:r>
          <a:endParaRPr lang="en-US" sz="4200" kern="1200" dirty="0"/>
        </a:p>
      </dsp:txBody>
      <dsp:txXfrm>
        <a:off x="5572567" y="1351837"/>
        <a:ext cx="1987132" cy="1570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05B77-8F21-4EC7-ACE3-D7A74879272B}">
      <dsp:nvSpPr>
        <dsp:cNvPr id="0" name=""/>
        <dsp:cNvSpPr/>
      </dsp:nvSpPr>
      <dsp:spPr>
        <a:xfrm>
          <a:off x="2966720" y="2791653"/>
          <a:ext cx="2194560" cy="2194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US" sz="5300" kern="1200" dirty="0"/>
            <a:t>Hen </a:t>
          </a:r>
          <a:r>
            <a:rPr lang="en-US" sz="5300" kern="1200" dirty="0" err="1"/>
            <a:t>cấp</a:t>
          </a:r>
          <a:endParaRPr lang="en-US" sz="5300" kern="1200" dirty="0"/>
        </a:p>
      </dsp:txBody>
      <dsp:txXfrm>
        <a:off x="3288106" y="3113039"/>
        <a:ext cx="1551788" cy="1551788"/>
      </dsp:txXfrm>
    </dsp:sp>
    <dsp:sp modelId="{CD7CA86D-FAD7-4D57-8E82-3C93CA22C614}">
      <dsp:nvSpPr>
        <dsp:cNvPr id="0" name=""/>
        <dsp:cNvSpPr/>
      </dsp:nvSpPr>
      <dsp:spPr>
        <a:xfrm rot="12900000">
          <a:off x="1394617"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1E8ECB-DCF2-498B-9F8E-4C4EFA764937}">
      <dsp:nvSpPr>
        <dsp:cNvPr id="0" name=""/>
        <dsp:cNvSpPr/>
      </dsp:nvSpPr>
      <dsp:spPr>
        <a:xfrm>
          <a:off x="519450" y="1302987"/>
          <a:ext cx="2084832" cy="1667865"/>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Dãn</a:t>
          </a:r>
          <a:r>
            <a:rPr lang="en-US" sz="4200" kern="1200" dirty="0"/>
            <a:t> </a:t>
          </a:r>
          <a:r>
            <a:rPr lang="en-US" sz="4200" kern="1200" dirty="0" err="1"/>
            <a:t>phế</a:t>
          </a:r>
          <a:r>
            <a:rPr lang="en-US" sz="4200" kern="1200" dirty="0"/>
            <a:t> </a:t>
          </a:r>
          <a:r>
            <a:rPr lang="en-US" sz="4200" kern="1200" dirty="0" err="1"/>
            <a:t>quản</a:t>
          </a:r>
          <a:endParaRPr lang="en-US" sz="4200" kern="1200" dirty="0"/>
        </a:p>
      </dsp:txBody>
      <dsp:txXfrm>
        <a:off x="568300" y="1351837"/>
        <a:ext cx="1987132" cy="1570165"/>
      </dsp:txXfrm>
    </dsp:sp>
    <dsp:sp modelId="{D236BBE1-925C-4451-AFDA-91CF2102DF27}">
      <dsp:nvSpPr>
        <dsp:cNvPr id="0" name=""/>
        <dsp:cNvSpPr/>
      </dsp:nvSpPr>
      <dsp:spPr>
        <a:xfrm rot="16245792">
          <a:off x="3167222" y="1446276"/>
          <a:ext cx="185030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F78375-679E-4824-A35C-BBF99D82453C}">
      <dsp:nvSpPr>
        <dsp:cNvPr id="0" name=""/>
        <dsp:cNvSpPr/>
      </dsp:nvSpPr>
      <dsp:spPr>
        <a:xfrm>
          <a:off x="3062280" y="0"/>
          <a:ext cx="2084832" cy="1667865"/>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FFFF00"/>
              </a:solidFill>
            </a:rPr>
            <a:t>Oxy</a:t>
          </a:r>
        </a:p>
      </dsp:txBody>
      <dsp:txXfrm>
        <a:off x="3111130" y="48850"/>
        <a:ext cx="1987132" cy="1570165"/>
      </dsp:txXfrm>
    </dsp:sp>
    <dsp:sp modelId="{947D6B18-15CD-4080-83C6-7366D59F169B}">
      <dsp:nvSpPr>
        <dsp:cNvPr id="0" name=""/>
        <dsp:cNvSpPr/>
      </dsp:nvSpPr>
      <dsp:spPr>
        <a:xfrm rot="19500000">
          <a:off x="4883771" y="2354642"/>
          <a:ext cx="1849611" cy="6254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751B86-B919-4A70-A268-9FC6E5389CDD}">
      <dsp:nvSpPr>
        <dsp:cNvPr id="0" name=""/>
        <dsp:cNvSpPr/>
      </dsp:nvSpPr>
      <dsp:spPr>
        <a:xfrm>
          <a:off x="5523717" y="1302987"/>
          <a:ext cx="2084832" cy="1667865"/>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Kháng</a:t>
          </a:r>
          <a:r>
            <a:rPr lang="en-US" sz="4200" kern="1200" dirty="0"/>
            <a:t> </a:t>
          </a:r>
          <a:r>
            <a:rPr lang="en-US" sz="4200" kern="1200" dirty="0" err="1"/>
            <a:t>viêm</a:t>
          </a:r>
          <a:endParaRPr lang="en-US" sz="4200" kern="1200" dirty="0"/>
        </a:p>
      </dsp:txBody>
      <dsp:txXfrm>
        <a:off x="5572567" y="1351837"/>
        <a:ext cx="1987132" cy="157016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8-04-20T21:16:45.180"/>
    </inkml:context>
    <inkml:brush xml:id="br0">
      <inkml:brushProperty name="width" value="0.05292" units="cm"/>
      <inkml:brushProperty name="height" value="0.05292" units="cm"/>
      <inkml:brushProperty name="color" value="#FF0000"/>
    </inkml:brush>
  </inkml:definitions>
  <inkml:trace contextRef="#ctx0" brushRef="#br0">15628 4445 0,'-35'-18'281,"17"18"-281,1 0 15,-1 0-15,0 0 16,1 0-16,-1-17 31,0 17-31,1 0 16,-1-18-16,0 18 16,1 0-1,-1 0 1,0 0 15,1 0-15,-1 0-1,1 0 1,-1 0 0,0 0-1,1-18 16,-1 18-31,0 0 16,1 0-16,-1 0 31,0 0-31,1 0 16,-1 0-16,1 0 16,-1 0-1,0 0 1,1 0-16,-1 0 15,0 0 1,1 0 0,-1 0-16,0 0 15,1 0-15,-18 0 16,17 0-16,0 0 16,1 0-16,-1 0 15,0 0 1,1 0-16,-1 0 15,0 0-15,1 0 16,-1 0 0,0 0-1,1 0 1,-1 0 0,1 0-16,-1 0 15,0 0-15,-17 0 16,17 0-1,1 0-15,-1 0 16,0 0 0,1 0-1,-1 0 1,18 18 0,-17-18-1,-1 0 1,0 0 15,1 0-15,17 18-1,-18-18 1,0 0 0,1 0-16,-1 17 15,0 1 1,18 0-1,-17-18 1,-1 17 15,1-17 1,17 18-17,-18-18 1,18 18-16,0-1 15,-18-17 1,18 18 0,0-1-16,-17-17 15,17 18 17,0 0-32,0-1 31,0 1 0,0 0-15,0-1-1,0 1 17,0 0-17,0-1-15,0 1 31,0 0-15,0-1-16,0 1 31,17-1-15,1-17-16,-18 18 16,18 0-16,-18-1 15,17-17-15,-17 18 16,18-18-16,-18 18 15,17-18 1,1 17 0,0-17-1,-1 18-15,1-18 16,-18 18-16,35-1 16,1-17-1,-19 0 1,18 18-1,-17-18-15,17 0 16,-17 0-16,0 0 16,-1 17-1,19-17-15,-19 0 16,18 18-16,1-18 16,-19 0-1,1 0 1,17 0-16,-17 0 15,0 0-15,17 0 16,-17 0 0,-1 0-16,18 0 15,1 0 1,-19 0 0,-17 18-16,18-18 15,17 0-15,-17 0 16,17 0-16,0 0 15,-17 0-15,17 17 16,-17-17 0,0 0-1,-1 0-15,1 0 16,0 0-16,-1 0 16,1 0-1,-1 0 1,1 0-1,0 0 1,-1 0-16,1 0 16,0 0-16,-1 0 15,1 0 1,0 0 0,-1 0-16,1-17 15,0 17 1,-1 0-16,1 0 15,-1 0 1,1 0-16,17 0 16,-17-18-1,0 18-15,-1 0 16,1 0 0,0 0-1,-18-18 16,17 18-31,1-17 16,-1 17-16,1-18 16,0 18-16,-18-17 15,0-1 17,17 18-17,-17-18 1,0 1 15,18 17-31,-18-18 16,18 0-1,-18 1 1,0-1 15,0 0 0,0 1 1,0-1-17,0 1 1,0-1 0,0 0 30,0 1-30,0-1 0,0 0 15,0 1 0,0-1 16,0 0-16,0 1-15,0-1 0,-18 18-1,18-18 1,0 1-1,-18 17 17,18-18-1,-17 18-15,-1 0-1,0 0 1,1 0-1,-1 0-15,18-17 32,-17 17-1,-19 0 0,19 0 0,-1 0-15,0-18-16</inkml:trace>
  <inkml:trace contextRef="#ctx0" brushRef="#br0" timeOffset="6578.83">16722 6879 0,'-18'0'188,"-17"0"-173,17 0 1,-17 0 0,-18 0-16,35 0 15,-52 0 1,34 0 0,19 0-16,-36 0 15,35 0 1,1 0-16,-1 0 15,0 0 1,-35 0-16,36 0 16,-18 0 15,17 0-31,-17 0 16,17 0 15,0 0-16,1 0 1,-1 0-16,0 0 31,1 0-31,-1 0 47,0 0-47,1 0 16,-1 0-1,1 0 1,-1 0-16,0 0 31,1 0-15,17 18 0,-18-18-1,18 17 1,0 1-1,-18-18 1,18 18 15,-17-18-31,17 17 63,-18-17-48,18 18 1,0 0 0,0-1-1,0 1 17,0 0-1,0-1-16,0 1 1,0-1 0,0 1-1,0 0 17,0-1 14,0 1-14,0 0-17,0-1 1,0 1 0,0 0-1,18-18 1,-18 17-1,17 1 1,1 0 0,0-1-1,-1-17-15,-17 35 16,53-35 15,-35 18-15,52 17-16,-52-17 15,35-18 1,-18 18 0,18-1-1,-35-17-15,35 18 16,0 0 0,0-18-16,-18 17 15,71 1 1,-71-18-16,35 17 15,-34-17 1,17 0 0,0 0-1,0 0-15,17 0 16,-35 0 0,36 0-1,-53 0 1,105 0-16,-70 0 15,35 0 1,-35 18 0,18-18-16,-18 0 15,52 0-15,-52 0 16,18 0 0,-18 0-1,-18 0 1,18 0-1,17 0 1,1 0-16,17 0 16,-52 0-1,34 0 1,1-18 0,-18 18-1,-1 0 1,-16-17-1,-1 17 1,-17 0 0,35 0-16,17-18 15,-35 18 1,36-17 0,17-1-1,-70 18 1,17 0-1,0-18-15,-17 18 16,17-17 0,-17 17-1,0-18 32,-1 18-47,1-35 16,17 17-1,-17 0 1,-18 1 0,17-1 15,-17 1-15,0-1-1,0-17 1,0 17 15,0 0-15,0 1-1,0-1 1,0 0 15,0 1-15,0-1-1,0 0 1,0 1 0,-17-1-1,-1 1 1,0-1 0,1 18-1,-1 0 1,1-18-1,17 1 1,-18 17 0,-17 0-1,17-18 1,-35 0 0,35 18-1,-17-17 1,-18 17-1,36-18-15,-1 0 16,0 18 15,1 0-15,-1 0 0,0 0-16,1 0 15,-1 0 16,18-17-15,-18 17 0,-34-18-1,16 18 1,19 0 0,-1-17-1,0 17-15,-17 0 16,0-18-1,17 18 1,1 0 0,-19-18-1,1 18 1,17 0 0,-17 0-1,17 0 1,1 0-16,-18 0 31,17 0-31,0 0 16,1 0 15,-1 0-15,0 0 15,1 0-16,-1 0 1,0 0 0,-17 0-1,0 0 17,17 0-17,-17 0 1,17 0-1,1 0 1,-1 0 0,-17 0-1,-1 0 1,1 0 0,18 0-1,-1 0 1,-17 0-1,17 0 17,0 0-17,-17 0 1,0 0 0,17 0-1,-17 0 1,17 0-1,1 0 1,-1 0 0,-17 0-1,17 0 1,0 0-16,1 18 16,-1-18-1,0 0 1,1 0-1,-1 18 1,-17-18 0,17 0-1,1 0 1,-1 0 0,-17 0-1,17 17 1,0-17-1,1 0 1,-1 0 0,1 18-1,-19-18 1,19 0 31,-1 0-16,0 0-15,1 0-1,-1 0 1,0 0 0,1 0 30,-1 0-30,1 0 0,-1 0-1,0 0 17,1 0 30</inkml:trace>
  <inkml:trace contextRef="#ctx0" brushRef="#br0" timeOffset="14579.52">16704 10425 0,'-18'0'172,"1"0"-156,-1 0 15,0 0-15,1 0-1,-18 0 1,-1 0 0,19 0-1,-19 0 1,1 0 0,17 0-1,1 0 1,-1 0 15,-17 0-15,-18 0-1,35 0 1,-17 0 0,17 0-1,-17 0 1,-18-18-1,36 18-15,-1 0 16,-17 0 15,17 0-15,0 0 0,-35 0-1,18 0 1,0 0-1,-18 0 1,0-18 0,0 18-1,0 0 17,-35-17-17,53 17 1,17 0-1,-35 0 1,-17 0 0,52 0-1,-17 0 17,-18 0-17,18 0 1,-36 0-1,53-18 1,1 18 0,-19 0-1,-16 0 1,-1 0 15,17 0-15,1 0-1,0 0 1,-71 0 0,35-18-1,36 18 17,17 0-17,-17 0 1,0 0-1,0 0 1,-36 0 15,18 0 1,18 0-1,0 0-16,17 0 1,0 0 0,1 0 15,-1 0-15,-17 0 15,17 0-16,1 0 64,-1 0-64,0 0 32,1 0 0,-1 0-31,18 18 15,-18-18-16,18 18 32,0-1-31,0 1 31,0 0-32,0-1 1,0 1 31,0 0 0,0-1-32,0 1 17,0-1-17,0 1 1,0 0 15,0-1-15,18-17-1,0 18 1,-1 17 0,1-17-1,0-18 17,-18 18-32,17-1 15,18 1 1,1-1-1,-1 1 17,36 0-17,-54-18 1,36 0 0,35 17-1,-35-17 16,18 36-15,-1-36 0,-17 0-1,53 17 17,-53-17-17,-18 0 1,18 0-1,-18 0 1,18 18 15,36-18-15,-37 0 0,1 18-1,0-18 16,0 17-15,53 1 0,-88-18 15,52 17 0,-34-17-15,69 18-1,-87-18 1,70 0 15,-70 0-15,52 18 0,-34-18-16,52 0 15,0 0 16,0 17-15,-35-17 0,18 0-1,-36 0 17,18 0-17,17 0 1,-52 0-1,88 0 17,-53 0-17,17-17 1,-34-1 0,34-17 15,18 17-16,-52 18 1,-1-17 0,-17 17 15,17-36-15,0 19-1,-17-19 1,-1 19 15,1-19-15,-18 19-1,18-1 1,-18 1 15,0-19 47,0 19-62,-18-19 0,0 36-1,18-17 16,-17 17-15,17-18 0,-18 18-1,1-18 17,-19-17-17,-17 18 1,36-1-16,-19 18 31,19 0-15,-1 0-1,-17-18 1,17 18 15,-17 0-15,0-17-1,17 17 17,0 0-1,1 0-15,-1 0 15,1 0-16,-1-18 1,0 18 78,1 0 234,-1 0-312,0 0 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5A689-0B77-4CC3-BEF0-2B3F60D490D2}" type="datetimeFigureOut">
              <a:rPr lang="en-US" smtClean="0"/>
              <a:t>25-Jan-21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B5655-012D-4B56-A830-C35C88C05C82}" type="slidenum">
              <a:rPr lang="en-US" smtClean="0"/>
              <a:t>‹#›</a:t>
            </a:fld>
            <a:endParaRPr lang="en-US"/>
          </a:p>
        </p:txBody>
      </p:sp>
    </p:spTree>
    <p:extLst>
      <p:ext uri="{BB962C8B-B14F-4D97-AF65-F5344CB8AC3E}">
        <p14:creationId xmlns:p14="http://schemas.microsoft.com/office/powerpoint/2010/main" val="4271313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81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defTabSz="914215" fontAlgn="auto">
              <a:spcBef>
                <a:spcPts val="0"/>
              </a:spcBef>
              <a:spcAft>
                <a:spcPts val="0"/>
              </a:spcAft>
              <a:defRPr/>
            </a:pPr>
            <a:fld id="{42A8A51A-16FA-4E87-8505-9B9861689FD0}" type="slidenum">
              <a:rPr lang="en-US" sz="1200">
                <a:latin typeface="+mn-lt"/>
                <a:cs typeface="+mn-cs"/>
              </a:rPr>
              <a:pPr algn="r" defTabSz="914215" fontAlgn="auto">
                <a:spcBef>
                  <a:spcPts val="0"/>
                </a:spcBef>
                <a:spcAft>
                  <a:spcPts val="0"/>
                </a:spcAft>
                <a:defRPr/>
              </a:pPr>
              <a:t>8</a:t>
            </a:fld>
            <a:endParaRPr lang="en-US" sz="1200">
              <a:latin typeface="+mn-lt"/>
              <a:cs typeface="+mn-cs"/>
            </a:endParaRPr>
          </a:p>
        </p:txBody>
      </p:sp>
    </p:spTree>
    <p:extLst>
      <p:ext uri="{BB962C8B-B14F-4D97-AF65-F5344CB8AC3E}">
        <p14:creationId xmlns:p14="http://schemas.microsoft.com/office/powerpoint/2010/main" val="3441441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Dusser D, Montani D, Chanez P, de Blic J, Delacourt C, Deschildre A, Devillier P, et al. Mild asthma: an expert review on epidemiology, clinical characteristics and treatment recommendations. Allergy 2007;62:591-604.</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Reddel HK, Ampon RD, Sawyer SM, Peters MJ. Risks associated with managing asthma without a preventer: urgent healthcare, poor asthma control and over-the-counter reliever use in a cross-sectional population survey. BMJ open 2017;7:e016688.</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Hancox RJ, Cowan JO, Flannery EM, Herbison GP, McLachlan CR, Taylor DR. Bronchodilator tolerance and rebound bronchoconstriction during regular inhaled beta-agonist treatment. Respir Med 2000;94:767-71.</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Aldridge RE, Hancox RJ, Robin Taylor D, Cowan JO, Winn MC, Frampton CM, Town GI. Effects of terbutaline and budesonide on sputum cells and bronchial hyperresponsiveness in asthma. Am J Respir Crit Care Med 2000;161:1459-64.</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Stanford RH, Shah MB, D’Souza AO, Dhamane AD, Schatz M. Short-acting </a:t>
            </a:r>
            <a:r>
              <a:rPr lang="el-GR" sz="1200" kern="1200">
                <a:solidFill>
                  <a:schemeClr val="tx1"/>
                </a:solidFill>
                <a:latin typeface="+mn-lt"/>
                <a:ea typeface="+mn-ea"/>
                <a:cs typeface="+mn-cs"/>
              </a:rPr>
              <a:t>β-</a:t>
            </a:r>
            <a:r>
              <a:rPr lang="en-AU" sz="1200" kern="1200">
                <a:solidFill>
                  <a:schemeClr val="tx1"/>
                </a:solidFill>
                <a:latin typeface="+mn-lt"/>
                <a:ea typeface="+mn-ea"/>
                <a:cs typeface="+mn-cs"/>
              </a:rPr>
              <a:t>agonist use and its ability to predict future asthma-related outcomes. Annals of Allergy, Asthma &amp; Immunology 2012;109:403-7.</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latin typeface="+mn-lt"/>
                <a:ea typeface="+mn-ea"/>
                <a:cs typeface="+mn-cs"/>
              </a:rPr>
              <a:t>Suissa S, Ernst P, Boivin JF, Horwitz RI, Habbick B, Cockroft D, Blais L, et al. A cohort analysis of excess mortality in asthma and the use of inhaled beta-agonists. Am J Respir Crit Care Med 1994;149:604-10.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sz="1200" kern="120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AU" sz="1200" kern="1200">
              <a:solidFill>
                <a:schemeClr val="tx1"/>
              </a:solidFill>
              <a:latin typeface="+mn-lt"/>
              <a:ea typeface="+mn-ea"/>
              <a:cs typeface="+mn-cs"/>
            </a:endParaRPr>
          </a:p>
          <a:p>
            <a:endParaRPr lang="en-AU"/>
          </a:p>
        </p:txBody>
      </p:sp>
      <p:sp>
        <p:nvSpPr>
          <p:cNvPr id="4" name="Slide Number Placeholder 3"/>
          <p:cNvSpPr>
            <a:spLocks noGrp="1"/>
          </p:cNvSpPr>
          <p:nvPr>
            <p:ph type="sldNum" sz="quarter" idx="10"/>
          </p:nvPr>
        </p:nvSpPr>
        <p:spPr/>
        <p:txBody>
          <a:bodyPr/>
          <a:lstStyle/>
          <a:p>
            <a:pPr>
              <a:defRPr/>
            </a:pPr>
            <a:fld id="{7AF0A324-4455-43B6-BECE-EF1BBB6CA161}" type="slidenum">
              <a:rPr lang="en-AU" altLang="en-US" smtClean="0">
                <a:solidFill>
                  <a:prstClr val="black"/>
                </a:solidFill>
              </a:rPr>
              <a:pPr>
                <a:defRPr/>
              </a:pPr>
              <a:t>25</a:t>
            </a:fld>
            <a:endParaRPr lang="en-AU" altLang="en-US">
              <a:solidFill>
                <a:prstClr val="black"/>
              </a:solidFill>
            </a:endParaRPr>
          </a:p>
        </p:txBody>
      </p:sp>
    </p:spTree>
    <p:extLst>
      <p:ext uri="{BB962C8B-B14F-4D97-AF65-F5344CB8AC3E}">
        <p14:creationId xmlns:p14="http://schemas.microsoft.com/office/powerpoint/2010/main" val="80058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Beasley R, Holliday M, Reddel HK et al. Controlled trial of budesonide-formoterol as needed for mild asthma. N </a:t>
            </a:r>
            <a:r>
              <a:rPr lang="en-AU" dirty="0" err="1"/>
              <a:t>Engl</a:t>
            </a:r>
            <a:r>
              <a:rPr lang="en-AU" dirty="0"/>
              <a:t> J Med 2019; 380: 2020-2030</a:t>
            </a:r>
          </a:p>
          <a:p>
            <a:r>
              <a:rPr lang="en-AU" dirty="0"/>
              <a:t>Hardy J et al, and Reddel HK et al. Budesonide-formoterol reliever therapy vs maintenance budesonide plus terbutaline reliever therapy in adults with mild to moderate asthma: the PRACTICAL study, an independent open-label randomised controlled trial. Lancet 2019; 394: 919-928.</a:t>
            </a:r>
          </a:p>
          <a:p>
            <a:r>
              <a:rPr lang="en-AU" sz="1200" kern="1200" dirty="0">
                <a:solidFill>
                  <a:schemeClr val="tx1"/>
                </a:solidFill>
                <a:latin typeface="+mn-lt"/>
                <a:ea typeface="+mn-ea"/>
                <a:cs typeface="+mn-cs"/>
              </a:rPr>
              <a:t>Sumino K, Bacharier LB, Taylor J, Chadwick-</a:t>
            </a:r>
            <a:r>
              <a:rPr lang="en-AU" sz="1200" kern="1200" dirty="0" err="1">
                <a:solidFill>
                  <a:schemeClr val="tx1"/>
                </a:solidFill>
                <a:latin typeface="+mn-lt"/>
                <a:ea typeface="+mn-ea"/>
                <a:cs typeface="+mn-cs"/>
              </a:rPr>
              <a:t>Mansker</a:t>
            </a:r>
            <a:r>
              <a:rPr lang="en-AU" sz="1200" kern="1200" dirty="0">
                <a:solidFill>
                  <a:schemeClr val="tx1"/>
                </a:solidFill>
                <a:latin typeface="+mn-lt"/>
                <a:ea typeface="+mn-ea"/>
                <a:cs typeface="+mn-cs"/>
              </a:rPr>
              <a:t> K, Curtis V, Nash A, et al. A pragmatic trial of symptom-based inhaled corticosteroid use in African-American children with mild asthma. JACI in Practice. 2019. DOI 10.1016/j.jaip.2019.06.030</a:t>
            </a:r>
            <a:endParaRPr lang="en-AU" dirty="0"/>
          </a:p>
          <a:p>
            <a:endParaRPr lang="en-AU" dirty="0"/>
          </a:p>
        </p:txBody>
      </p:sp>
      <p:sp>
        <p:nvSpPr>
          <p:cNvPr id="4" name="Slide Number Placeholder 3"/>
          <p:cNvSpPr>
            <a:spLocks noGrp="1"/>
          </p:cNvSpPr>
          <p:nvPr>
            <p:ph type="sldNum" sz="quarter" idx="5"/>
          </p:nvPr>
        </p:nvSpPr>
        <p:spPr/>
        <p:txBody>
          <a:bodyPr/>
          <a:lstStyle/>
          <a:p>
            <a:fld id="{F2DE7CD0-D342-4853-9B24-2629CAF6F161}" type="slidenum">
              <a:rPr lang="en-AU" smtClean="0"/>
              <a:t>26</a:t>
            </a:fld>
            <a:endParaRPr lang="en-AU"/>
          </a:p>
        </p:txBody>
      </p:sp>
    </p:spTree>
    <p:extLst>
      <p:ext uri="{BB962C8B-B14F-4D97-AF65-F5344CB8AC3E}">
        <p14:creationId xmlns:p14="http://schemas.microsoft.com/office/powerpoint/2010/main" val="391439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a:xfrm>
            <a:off x="3884613" y="8685213"/>
            <a:ext cx="2971800" cy="457200"/>
          </a:xfrm>
          <a:prstGeom prst="rect">
            <a:avLst/>
          </a:prstGeom>
          <a:noFill/>
        </p:spPr>
        <p:txBody>
          <a:bodyPr anchor="b"/>
          <a:lstStyle/>
          <a:p>
            <a:pPr algn="r" defTabSz="914215" fontAlgn="auto">
              <a:spcBef>
                <a:spcPts val="0"/>
              </a:spcBef>
              <a:spcAft>
                <a:spcPts val="0"/>
              </a:spcAft>
              <a:defRPr/>
            </a:pPr>
            <a:fld id="{86DEDF83-73BD-4493-A7BB-0B6BA5146E51}" type="slidenum">
              <a:rPr lang="en-US" sz="1200">
                <a:latin typeface="+mn-lt"/>
                <a:cs typeface="+mn-cs"/>
              </a:rPr>
              <a:pPr algn="r" defTabSz="914215" fontAlgn="auto">
                <a:spcBef>
                  <a:spcPts val="0"/>
                </a:spcBef>
                <a:spcAft>
                  <a:spcPts val="0"/>
                </a:spcAft>
                <a:defRPr/>
              </a:pPr>
              <a:t>28</a:t>
            </a:fld>
            <a:endParaRPr lang="en-US" sz="1200">
              <a:latin typeface="+mn-lt"/>
              <a:cs typeface="+mn-cs"/>
            </a:endParaRPr>
          </a:p>
        </p:txBody>
      </p:sp>
      <p:sp>
        <p:nvSpPr>
          <p:cNvPr id="545795" name="Rectangle 2"/>
          <p:cNvSpPr>
            <a:spLocks noGrp="1" noRot="1" noChangeAspect="1" noChangeArrowheads="1" noTextEdit="1"/>
          </p:cNvSpPr>
          <p:nvPr>
            <p:ph type="sldImg"/>
          </p:nvPr>
        </p:nvSpPr>
        <p:spPr bwMode="auto">
          <a:xfrm>
            <a:off x="403225" y="681038"/>
            <a:ext cx="6051550" cy="3405187"/>
          </a:xfrm>
          <a:noFill/>
          <a:ln>
            <a:solidFill>
              <a:srgbClr val="000000"/>
            </a:solidFill>
            <a:miter lim="800000"/>
            <a:headEnd/>
            <a:tailEnd/>
          </a:ln>
        </p:spPr>
      </p:sp>
      <p:sp>
        <p:nvSpPr>
          <p:cNvPr id="545796" name="Rectangle 3"/>
          <p:cNvSpPr>
            <a:spLocks noGrp="1" noChangeArrowheads="1"/>
          </p:cNvSpPr>
          <p:nvPr>
            <p:ph type="body" idx="1"/>
          </p:nvPr>
        </p:nvSpPr>
        <p:spPr bwMode="auto">
          <a:xfrm>
            <a:off x="914400" y="4313238"/>
            <a:ext cx="5029200" cy="4162425"/>
          </a:xfrm>
          <a:noFill/>
        </p:spPr>
        <p:txBody>
          <a:bodyPr wrap="square" lIns="91058" tIns="45529" rIns="91058" bIns="45529" numCol="1" anchor="t" anchorCtr="0" compatLnSpc="1">
            <a:prstTxWarp prst="textNoShape">
              <a:avLst/>
            </a:prstTxWarp>
          </a:bodyPr>
          <a:lstStyle/>
          <a:p>
            <a:pPr eaLnBrk="1" hangingPunct="1"/>
            <a:r>
              <a:rPr lang="en-US"/>
              <a:t>Because everyone’s asthma is different, medications to treat it come in many forms:  liquids, pills, powders, vapors, and injections.  Treating asthma involves managing both the chronic inflammation and recurrent episodes of airflow limitation and bronchoconstriction.</a:t>
            </a:r>
          </a:p>
          <a:p>
            <a:pPr eaLnBrk="1" hangingPunct="1"/>
            <a:endParaRPr lang="en-US"/>
          </a:p>
        </p:txBody>
      </p:sp>
    </p:spTree>
    <p:extLst>
      <p:ext uri="{BB962C8B-B14F-4D97-AF65-F5344CB8AC3E}">
        <p14:creationId xmlns:p14="http://schemas.microsoft.com/office/powerpoint/2010/main" val="70976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a:xfrm>
            <a:off x="3884613" y="8685213"/>
            <a:ext cx="2971800" cy="457200"/>
          </a:xfrm>
          <a:prstGeom prst="rect">
            <a:avLst/>
          </a:prstGeom>
          <a:noFill/>
        </p:spPr>
        <p:txBody>
          <a:bodyPr anchor="b"/>
          <a:lstStyle/>
          <a:p>
            <a:pPr algn="r" defTabSz="914215" fontAlgn="auto">
              <a:spcBef>
                <a:spcPts val="0"/>
              </a:spcBef>
              <a:spcAft>
                <a:spcPts val="0"/>
              </a:spcAft>
              <a:defRPr/>
            </a:pPr>
            <a:fld id="{B5FD9991-DC7F-431B-A288-CCDA4332EF1C}" type="slidenum">
              <a:rPr lang="en-US" sz="1200">
                <a:latin typeface="+mn-lt"/>
                <a:cs typeface="+mn-cs"/>
              </a:rPr>
              <a:pPr algn="r" defTabSz="914215" fontAlgn="auto">
                <a:spcBef>
                  <a:spcPts val="0"/>
                </a:spcBef>
                <a:spcAft>
                  <a:spcPts val="0"/>
                </a:spcAft>
                <a:defRPr/>
              </a:pPr>
              <a:t>29</a:t>
            </a:fld>
            <a:endParaRPr lang="en-US" sz="1200">
              <a:latin typeface="+mn-lt"/>
              <a:cs typeface="+mn-cs"/>
            </a:endParaRPr>
          </a:p>
        </p:txBody>
      </p:sp>
      <p:sp>
        <p:nvSpPr>
          <p:cNvPr id="539651" name="Rectangle 2"/>
          <p:cNvSpPr>
            <a:spLocks noGrp="1" noRot="1" noChangeAspect="1" noChangeArrowheads="1" noTextEdit="1"/>
          </p:cNvSpPr>
          <p:nvPr>
            <p:ph type="sldImg"/>
          </p:nvPr>
        </p:nvSpPr>
        <p:spPr bwMode="auto">
          <a:xfrm>
            <a:off x="403225" y="681038"/>
            <a:ext cx="6051550" cy="3405187"/>
          </a:xfrm>
          <a:noFill/>
          <a:ln>
            <a:solidFill>
              <a:srgbClr val="000000"/>
            </a:solidFill>
            <a:miter lim="800000"/>
            <a:headEnd/>
            <a:tailEnd/>
          </a:ln>
        </p:spPr>
      </p:sp>
      <p:sp>
        <p:nvSpPr>
          <p:cNvPr id="539652" name="Rectangle 3"/>
          <p:cNvSpPr>
            <a:spLocks noGrp="1" noChangeArrowheads="1"/>
          </p:cNvSpPr>
          <p:nvPr>
            <p:ph type="body" idx="1"/>
          </p:nvPr>
        </p:nvSpPr>
        <p:spPr bwMode="auto">
          <a:xfrm>
            <a:off x="914400" y="4313238"/>
            <a:ext cx="5029200" cy="4162425"/>
          </a:xfrm>
          <a:noFill/>
        </p:spPr>
        <p:txBody>
          <a:bodyPr wrap="square" lIns="91058" tIns="45529" rIns="91058" bIns="45529" numCol="1" anchor="t" anchorCtr="0" compatLnSpc="1">
            <a:prstTxWarp prst="textNoShape">
              <a:avLst/>
            </a:prstTxWarp>
          </a:bodyPr>
          <a:lstStyle/>
          <a:p>
            <a:pPr eaLnBrk="1" hangingPunct="1"/>
            <a:r>
              <a:rPr lang="en-US"/>
              <a:t>Because everyone’s asthma is different, medications to treat it come in many forms:  liquids, pills, powders, vapors, and injections.  Treating asthma involves managing both the chronic inflammation and recurrent episodes of airflow limitation and bronchoconstriction.</a:t>
            </a:r>
          </a:p>
          <a:p>
            <a:pPr eaLnBrk="1" hangingPunct="1"/>
            <a:endParaRPr lang="en-US"/>
          </a:p>
        </p:txBody>
      </p:sp>
    </p:spTree>
    <p:extLst>
      <p:ext uri="{BB962C8B-B14F-4D97-AF65-F5344CB8AC3E}">
        <p14:creationId xmlns:p14="http://schemas.microsoft.com/office/powerpoint/2010/main" val="407144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A2FE173E-32E3-4FB2-8A1C-AF5329EEAC9A}"/>
              </a:ext>
            </a:extLst>
          </p:cNvPr>
          <p:cNvSpPr>
            <a:spLocks noGrp="1" noRot="1" noChangeAspect="1" noChangeArrowheads="1" noTextEdit="1"/>
          </p:cNvSpPr>
          <p:nvPr>
            <p:ph type="sldImg"/>
          </p:nvPr>
        </p:nvSpPr>
        <p:spPr>
          <a:ln/>
        </p:spPr>
      </p:sp>
      <p:sp>
        <p:nvSpPr>
          <p:cNvPr id="75779" name="Notes Placeholder 2">
            <a:extLst>
              <a:ext uri="{FF2B5EF4-FFF2-40B4-BE49-F238E27FC236}">
                <a16:creationId xmlns:a16="http://schemas.microsoft.com/office/drawing/2014/main" id="{5E0059EA-1137-4C5F-A645-9D496269EE49}"/>
              </a:ext>
            </a:extLst>
          </p:cNvPr>
          <p:cNvSpPr>
            <a:spLocks noGrp="1" noChangeArrowheads="1"/>
          </p:cNvSpPr>
          <p:nvPr>
            <p:ph type="body" idx="1"/>
          </p:nvPr>
        </p:nvSpPr>
        <p:spPr>
          <a:noFill/>
        </p:spPr>
        <p:txBody>
          <a:bodyPr/>
          <a:lstStyle/>
          <a:p>
            <a:endParaRPr lang="en-US" altLang="en-US"/>
          </a:p>
        </p:txBody>
      </p:sp>
      <p:sp>
        <p:nvSpPr>
          <p:cNvPr id="75780" name="Slide Number Placeholder 3">
            <a:extLst>
              <a:ext uri="{FF2B5EF4-FFF2-40B4-BE49-F238E27FC236}">
                <a16:creationId xmlns:a16="http://schemas.microsoft.com/office/drawing/2014/main" id="{1DF16B76-DAF9-45D4-83B9-8709B17D54ED}"/>
              </a:ext>
            </a:extLst>
          </p:cNvPr>
          <p:cNvSpPr>
            <a:spLocks noGrp="1"/>
          </p:cNvSpPr>
          <p:nvPr>
            <p:ph type="sldNum" sz="quarter" idx="5"/>
          </p:nvPr>
        </p:nvSpPr>
        <p:spPr>
          <a:noFill/>
        </p:spPr>
        <p:txBody>
          <a:bodyPr/>
          <a:lstStyle>
            <a:lvl1pPr>
              <a:defRPr sz="2400" b="1">
                <a:solidFill>
                  <a:schemeClr val="bg1"/>
                </a:solidFill>
                <a:latin typeface="Arial" panose="020B0604020202020204" pitchFamily="34" charset="0"/>
              </a:defRPr>
            </a:lvl1pPr>
            <a:lvl2pPr marL="742950" indent="-285750">
              <a:defRPr sz="2400" b="1">
                <a:solidFill>
                  <a:schemeClr val="bg1"/>
                </a:solidFill>
                <a:latin typeface="Arial" panose="020B0604020202020204" pitchFamily="34" charset="0"/>
              </a:defRPr>
            </a:lvl2pPr>
            <a:lvl3pPr marL="1143000" indent="-228600">
              <a:defRPr sz="2400" b="1">
                <a:solidFill>
                  <a:schemeClr val="bg1"/>
                </a:solidFill>
                <a:latin typeface="Arial" panose="020B0604020202020204" pitchFamily="34" charset="0"/>
              </a:defRPr>
            </a:lvl3pPr>
            <a:lvl4pPr marL="1600200" indent="-228600">
              <a:defRPr sz="2400" b="1">
                <a:solidFill>
                  <a:schemeClr val="bg1"/>
                </a:solidFill>
                <a:latin typeface="Arial" panose="020B0604020202020204" pitchFamily="34" charset="0"/>
              </a:defRPr>
            </a:lvl4pPr>
            <a:lvl5pPr marL="2057400" indent="-228600">
              <a:defRPr sz="2400" b="1">
                <a:solidFill>
                  <a:schemeClr val="bg1"/>
                </a:solidFill>
                <a:latin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Arial" panose="020B0604020202020204" pitchFamily="34" charset="0"/>
              </a:defRPr>
            </a:lvl9pPr>
          </a:lstStyle>
          <a:p>
            <a:fld id="{F35F37D9-30D5-4184-9B6E-39ECC10C4F9C}" type="slidenum">
              <a:rPr lang="en-GB" altLang="en-US" sz="1200" b="0">
                <a:solidFill>
                  <a:schemeClr val="tx1"/>
                </a:solidFill>
                <a:latin typeface="Times New Roman" panose="02020603050405020304" pitchFamily="18" charset="0"/>
              </a:rPr>
              <a:pPr/>
              <a:t>51</a:t>
            </a:fld>
            <a:endParaRPr lang="en-GB" altLang="en-US"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82029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r>
              <a:rPr lang="en-US" dirty="0"/>
              <a:t>50 cytokine, 100 mediator</a:t>
            </a:r>
          </a:p>
        </p:txBody>
      </p:sp>
      <p:sp>
        <p:nvSpPr>
          <p:cNvPr id="4" name="Slide Number Placeholder 3"/>
          <p:cNvSpPr>
            <a:spLocks noGrp="1"/>
          </p:cNvSpPr>
          <p:nvPr>
            <p:ph type="sldNum" sz="quarter" idx="10"/>
          </p:nvPr>
        </p:nvSpPr>
        <p:spPr/>
        <p:txBody>
          <a:bodyPr/>
          <a:lstStyle/>
          <a:p>
            <a:pPr>
              <a:defRPr/>
            </a:pPr>
            <a:fld id="{D2D24E1C-671D-4926-B551-086E534BB767}" type="slidenum">
              <a:rPr lang="en-US" smtClean="0"/>
              <a:pPr>
                <a:defRPr/>
              </a:pPr>
              <a:t>60</a:t>
            </a:fld>
            <a:endParaRPr lang="en-US"/>
          </a:p>
        </p:txBody>
      </p:sp>
    </p:spTree>
    <p:extLst>
      <p:ext uri="{BB962C8B-B14F-4D97-AF65-F5344CB8AC3E}">
        <p14:creationId xmlns:p14="http://schemas.microsoft.com/office/powerpoint/2010/main" val="79313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C46DD595-19E7-4B09-AD12-062B446CDA26}"/>
              </a:ext>
            </a:extLst>
          </p:cNvPr>
          <p:cNvSpPr>
            <a:spLocks noGrp="1" noRot="1" noChangeAspect="1" noChangeArrowheads="1" noTextEdit="1"/>
          </p:cNvSpPr>
          <p:nvPr>
            <p:ph type="sldImg"/>
          </p:nvPr>
        </p:nvSpPr>
        <p:spPr>
          <a:ln/>
        </p:spPr>
      </p:sp>
      <p:sp>
        <p:nvSpPr>
          <p:cNvPr id="79875" name="Notes Placeholder 2">
            <a:extLst>
              <a:ext uri="{FF2B5EF4-FFF2-40B4-BE49-F238E27FC236}">
                <a16:creationId xmlns:a16="http://schemas.microsoft.com/office/drawing/2014/main" id="{71F28D74-3BA5-49F1-8B6E-7DB04B1686C5}"/>
              </a:ext>
            </a:extLst>
          </p:cNvPr>
          <p:cNvSpPr>
            <a:spLocks noGrp="1" noChangeArrowheads="1"/>
          </p:cNvSpPr>
          <p:nvPr>
            <p:ph type="body" idx="1"/>
          </p:nvPr>
        </p:nvSpPr>
        <p:spPr>
          <a:noFill/>
        </p:spPr>
        <p:txBody>
          <a:bodyPr/>
          <a:lstStyle/>
          <a:p>
            <a:endParaRPr lang="en-US" altLang="en-US"/>
          </a:p>
        </p:txBody>
      </p:sp>
      <p:sp>
        <p:nvSpPr>
          <p:cNvPr id="79876" name="Slide Number Placeholder 3">
            <a:extLst>
              <a:ext uri="{FF2B5EF4-FFF2-40B4-BE49-F238E27FC236}">
                <a16:creationId xmlns:a16="http://schemas.microsoft.com/office/drawing/2014/main" id="{C5284F86-9F53-42FB-AFCD-4564D1499AB5}"/>
              </a:ext>
            </a:extLst>
          </p:cNvPr>
          <p:cNvSpPr>
            <a:spLocks noGrp="1"/>
          </p:cNvSpPr>
          <p:nvPr>
            <p:ph type="sldNum" sz="quarter" idx="5"/>
          </p:nvPr>
        </p:nvSpPr>
        <p:spPr>
          <a:noFill/>
        </p:spPr>
        <p:txBody>
          <a:bodyPr/>
          <a:lstStyle>
            <a:lvl1pPr>
              <a:defRPr sz="2400" b="1">
                <a:solidFill>
                  <a:schemeClr val="bg1"/>
                </a:solidFill>
                <a:latin typeface="Arial" panose="020B0604020202020204" pitchFamily="34" charset="0"/>
              </a:defRPr>
            </a:lvl1pPr>
            <a:lvl2pPr marL="742950" indent="-285750">
              <a:defRPr sz="2400" b="1">
                <a:solidFill>
                  <a:schemeClr val="bg1"/>
                </a:solidFill>
                <a:latin typeface="Arial" panose="020B0604020202020204" pitchFamily="34" charset="0"/>
              </a:defRPr>
            </a:lvl2pPr>
            <a:lvl3pPr marL="1143000" indent="-228600">
              <a:defRPr sz="2400" b="1">
                <a:solidFill>
                  <a:schemeClr val="bg1"/>
                </a:solidFill>
                <a:latin typeface="Arial" panose="020B0604020202020204" pitchFamily="34" charset="0"/>
              </a:defRPr>
            </a:lvl3pPr>
            <a:lvl4pPr marL="1600200" indent="-228600">
              <a:defRPr sz="2400" b="1">
                <a:solidFill>
                  <a:schemeClr val="bg1"/>
                </a:solidFill>
                <a:latin typeface="Arial" panose="020B0604020202020204" pitchFamily="34" charset="0"/>
              </a:defRPr>
            </a:lvl4pPr>
            <a:lvl5pPr marL="2057400" indent="-228600">
              <a:defRPr sz="2400" b="1">
                <a:solidFill>
                  <a:schemeClr val="bg1"/>
                </a:solidFill>
                <a:latin typeface="Arial" panose="020B0604020202020204" pitchFamily="34" charset="0"/>
              </a:defRPr>
            </a:lvl5pPr>
            <a:lvl6pPr marL="2514600" indent="-228600" eaLnBrk="0" fontAlgn="base" hangingPunct="0">
              <a:spcBef>
                <a:spcPct val="0"/>
              </a:spcBef>
              <a:spcAft>
                <a:spcPct val="0"/>
              </a:spcAft>
              <a:defRPr sz="2400" b="1">
                <a:solidFill>
                  <a:schemeClr val="bg1"/>
                </a:solidFill>
                <a:latin typeface="Arial" panose="020B0604020202020204" pitchFamily="34" charset="0"/>
              </a:defRPr>
            </a:lvl6pPr>
            <a:lvl7pPr marL="2971800" indent="-228600" eaLnBrk="0" fontAlgn="base" hangingPunct="0">
              <a:spcBef>
                <a:spcPct val="0"/>
              </a:spcBef>
              <a:spcAft>
                <a:spcPct val="0"/>
              </a:spcAft>
              <a:defRPr sz="2400" b="1">
                <a:solidFill>
                  <a:schemeClr val="bg1"/>
                </a:solidFill>
                <a:latin typeface="Arial" panose="020B0604020202020204" pitchFamily="34" charset="0"/>
              </a:defRPr>
            </a:lvl7pPr>
            <a:lvl8pPr marL="3429000" indent="-228600" eaLnBrk="0" fontAlgn="base" hangingPunct="0">
              <a:spcBef>
                <a:spcPct val="0"/>
              </a:spcBef>
              <a:spcAft>
                <a:spcPct val="0"/>
              </a:spcAft>
              <a:defRPr sz="2400" b="1">
                <a:solidFill>
                  <a:schemeClr val="bg1"/>
                </a:solidFill>
                <a:latin typeface="Arial" panose="020B0604020202020204" pitchFamily="34" charset="0"/>
              </a:defRPr>
            </a:lvl8pPr>
            <a:lvl9pPr marL="3886200" indent="-228600" eaLnBrk="0" fontAlgn="base" hangingPunct="0">
              <a:spcBef>
                <a:spcPct val="0"/>
              </a:spcBef>
              <a:spcAft>
                <a:spcPct val="0"/>
              </a:spcAft>
              <a:defRPr sz="2400" b="1">
                <a:solidFill>
                  <a:schemeClr val="bg1"/>
                </a:solidFill>
                <a:latin typeface="Arial" panose="020B0604020202020204" pitchFamily="34" charset="0"/>
              </a:defRPr>
            </a:lvl9pPr>
          </a:lstStyle>
          <a:p>
            <a:fld id="{91D58BFA-324D-4B8C-BB06-84B1E38473C2}" type="slidenum">
              <a:rPr lang="en-GB" altLang="en-US" sz="1200" b="0">
                <a:solidFill>
                  <a:schemeClr val="tx1"/>
                </a:solidFill>
                <a:latin typeface="Times New Roman" panose="02020603050405020304" pitchFamily="18" charset="0"/>
              </a:rPr>
              <a:pPr/>
              <a:t>64</a:t>
            </a:fld>
            <a:endParaRPr lang="en-GB" altLang="en-US"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1907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5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744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41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only changes in this figure from the 2019 report are (in the arrowed circle) addition of patient preferences in the Assess section and addition of “adjust down or up” in the “Adjust” section, and removal of “off-label”. There are also some formatting changes to improve readability</a:t>
            </a:r>
          </a:p>
        </p:txBody>
      </p:sp>
      <p:sp>
        <p:nvSpPr>
          <p:cNvPr id="4" name="Slide Number Placeholder 3"/>
          <p:cNvSpPr>
            <a:spLocks noGrp="1"/>
          </p:cNvSpPr>
          <p:nvPr>
            <p:ph type="sldNum" sz="quarter" idx="5"/>
          </p:nvPr>
        </p:nvSpPr>
        <p:spPr/>
        <p:txBody>
          <a:bodyPr/>
          <a:lstStyle/>
          <a:p>
            <a:fld id="{F2DE7CD0-D342-4853-9B24-2629CAF6F161}" type="slidenum">
              <a:rPr lang="en-AU" smtClean="0"/>
              <a:t>15</a:t>
            </a:fld>
            <a:endParaRPr lang="en-AU"/>
          </a:p>
        </p:txBody>
      </p:sp>
    </p:spTree>
    <p:extLst>
      <p:ext uri="{BB962C8B-B14F-4D97-AF65-F5344CB8AC3E}">
        <p14:creationId xmlns:p14="http://schemas.microsoft.com/office/powerpoint/2010/main" val="4283368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NC nằm</a:t>
            </a:r>
            <a:r>
              <a:rPr lang="en-US" baseline="0"/>
              <a:t> trong brochure Combivent: Giảm tỷ lệ TV, Cải thiện chức năng phổi (tăng PEF và FEV1)</a:t>
            </a:r>
            <a:endParaRPr lang="vi-V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8BC772-FF76-4B25-AF69-A3D7A5CD24B6}"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12923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Và kết quả NC này đã cho thầy dùng nhiều liều cải thiện đến gần 50% tỷ lệ nhập viện và tăng chức năng phổi cho BN đáng kể.</a:t>
            </a:r>
          </a:p>
          <a:p>
            <a:endParaRPr lang="en-US" baseline="0"/>
          </a:p>
          <a:p>
            <a:r>
              <a:rPr lang="en-US"/>
              <a:t>----</a:t>
            </a:r>
          </a:p>
          <a:p>
            <a:r>
              <a:rPr lang="en-US"/>
              <a:t>FEV1 đo</a:t>
            </a:r>
            <a:r>
              <a:rPr lang="en-US" baseline="0"/>
              <a:t> trước 10h sáng. Pre dosing, 15, 30 và 60 phút sau khi dùng liều đầu.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8BC772-FF76-4B25-AF69-A3D7A5CD24B6}"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6664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54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84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48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1463BCBB-395C-43A4-9224-485BDA218C0C}" type="slidenum">
              <a:rPr lang="en-US" altLang="en-US" sz="1200" smtClean="0"/>
              <a:pPr/>
              <a:t>94</a:t>
            </a:fld>
            <a:endParaRPr lang="en-US" altLang="en-US" sz="1200"/>
          </a:p>
        </p:txBody>
      </p:sp>
    </p:spTree>
    <p:extLst>
      <p:ext uri="{BB962C8B-B14F-4D97-AF65-F5344CB8AC3E}">
        <p14:creationId xmlns:p14="http://schemas.microsoft.com/office/powerpoint/2010/main" val="100344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045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p:txBody>
          <a:bodyPr/>
          <a:lstStyle/>
          <a:p>
            <a:pPr>
              <a:defRPr/>
            </a:pPr>
            <a:fld id="{6B21ABAC-1A1F-4A6B-8F01-787DACDB20FD}" type="slidenum">
              <a:rPr lang="en-US"/>
              <a:pPr>
                <a:defRPr/>
              </a:pPr>
              <a:t>106</a:t>
            </a:fld>
            <a:endParaRPr lang="en-US"/>
          </a:p>
        </p:txBody>
      </p:sp>
      <p:sp>
        <p:nvSpPr>
          <p:cNvPr id="401410" name="Rectangle 2"/>
          <p:cNvSpPr>
            <a:spLocks noGrp="1" noRot="1" noChangeAspect="1" noChangeArrowheads="1" noTextEdit="1"/>
          </p:cNvSpPr>
          <p:nvPr>
            <p:ph type="sldImg"/>
          </p:nvPr>
        </p:nvSpPr>
        <p:spPr bwMode="auto">
          <a:xfrm>
            <a:off x="393700" y="692150"/>
            <a:ext cx="6070600" cy="3416300"/>
          </a:xfrm>
          <a:noFill/>
          <a:ln>
            <a:solidFill>
              <a:srgbClr val="000000"/>
            </a:solidFill>
            <a:miter lim="800000"/>
            <a:headEnd/>
            <a:tailEnd/>
          </a:ln>
        </p:spPr>
      </p:sp>
      <p:sp>
        <p:nvSpPr>
          <p:cNvPr id="401411" name="Rectangle 3"/>
          <p:cNvSpPr>
            <a:spLocks noGrp="1" noChangeArrowheads="1"/>
          </p:cNvSpPr>
          <p:nvPr>
            <p:ph type="body" idx="1"/>
          </p:nvPr>
        </p:nvSpPr>
        <p:spPr bwMode="auto">
          <a:xfrm>
            <a:off x="882650" y="4338638"/>
            <a:ext cx="5076825" cy="4106862"/>
          </a:xfrm>
          <a:noFill/>
        </p:spPr>
        <p:txBody>
          <a:bodyPr wrap="square" lIns="90487" tIns="44450" rIns="90487" bIns="44450"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812839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842AA10E-7D9C-44E3-9FBF-91E222914DA6}" type="slidenum">
              <a:rPr lang="en-US"/>
              <a:pPr>
                <a:defRPr/>
              </a:pPr>
              <a:t>107</a:t>
            </a:fld>
            <a:endParaRPr lang="en-US"/>
          </a:p>
        </p:txBody>
      </p:sp>
      <p:sp>
        <p:nvSpPr>
          <p:cNvPr id="403458" name="Rectangle 2"/>
          <p:cNvSpPr>
            <a:spLocks noGrp="1" noRot="1" noChangeAspect="1" noChangeArrowheads="1" noTextEdit="1"/>
          </p:cNvSpPr>
          <p:nvPr>
            <p:ph type="sldImg"/>
          </p:nvPr>
        </p:nvSpPr>
        <p:spPr bwMode="auto">
          <a:xfrm>
            <a:off x="393700" y="692150"/>
            <a:ext cx="6070600" cy="3416300"/>
          </a:xfrm>
          <a:noFill/>
          <a:ln>
            <a:solidFill>
              <a:srgbClr val="000000"/>
            </a:solidFill>
            <a:miter lim="800000"/>
            <a:headEnd/>
            <a:tailEnd/>
          </a:ln>
        </p:spPr>
      </p:sp>
      <p:sp>
        <p:nvSpPr>
          <p:cNvPr id="403459" name="Rectangle 3"/>
          <p:cNvSpPr>
            <a:spLocks noGrp="1" noChangeArrowheads="1"/>
          </p:cNvSpPr>
          <p:nvPr>
            <p:ph type="body" idx="1"/>
          </p:nvPr>
        </p:nvSpPr>
        <p:spPr bwMode="auto">
          <a:xfrm>
            <a:off x="882650" y="4338638"/>
            <a:ext cx="5076825" cy="4106862"/>
          </a:xfrm>
          <a:noFill/>
        </p:spPr>
        <p:txBody>
          <a:bodyPr wrap="square" lIns="90487" tIns="44450" rIns="90487" bIns="44450"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98869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first version of this figure, published in April 2019, the qualifier about as-needed low dose ICS-formoterol being preferred reliever for patients prescribed maintenance and reliever therapy in Steps 3-5 was in the footnote immediately below. This wording was also added to the figure itself in June 2019 once we became aware that the footnote was sometimes being overlooked.  </a:t>
            </a:r>
          </a:p>
        </p:txBody>
      </p:sp>
      <p:sp>
        <p:nvSpPr>
          <p:cNvPr id="4" name="Slide Number Placeholder 3"/>
          <p:cNvSpPr>
            <a:spLocks noGrp="1"/>
          </p:cNvSpPr>
          <p:nvPr>
            <p:ph type="sldNum" sz="quarter" idx="5"/>
          </p:nvPr>
        </p:nvSpPr>
        <p:spPr/>
        <p:txBody>
          <a:bodyPr/>
          <a:lstStyle/>
          <a:p>
            <a:fld id="{F2DE7CD0-D342-4853-9B24-2629CAF6F161}" type="slidenum">
              <a:rPr lang="en-AU" smtClean="0"/>
              <a:t>16</a:t>
            </a:fld>
            <a:endParaRPr lang="en-AU"/>
          </a:p>
        </p:txBody>
      </p:sp>
    </p:spTree>
    <p:extLst>
      <p:ext uri="{BB962C8B-B14F-4D97-AF65-F5344CB8AC3E}">
        <p14:creationId xmlns:p14="http://schemas.microsoft.com/office/powerpoint/2010/main" val="3433013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F23CFE12-0BA4-4E32-A104-E7D9D57F170F}" type="slidenum">
              <a:rPr lang="en-US"/>
              <a:pPr>
                <a:defRPr/>
              </a:pPr>
              <a:t>108</a:t>
            </a:fld>
            <a:endParaRPr lang="en-US"/>
          </a:p>
        </p:txBody>
      </p:sp>
      <p:sp>
        <p:nvSpPr>
          <p:cNvPr id="405506" name="Rectangle 2"/>
          <p:cNvSpPr>
            <a:spLocks noGrp="1" noRot="1" noChangeAspect="1" noChangeArrowheads="1" noTextEdit="1"/>
          </p:cNvSpPr>
          <p:nvPr>
            <p:ph type="sldImg"/>
          </p:nvPr>
        </p:nvSpPr>
        <p:spPr bwMode="auto">
          <a:xfrm>
            <a:off x="393700" y="692150"/>
            <a:ext cx="6070600" cy="3416300"/>
          </a:xfrm>
          <a:noFill/>
          <a:ln>
            <a:solidFill>
              <a:srgbClr val="000000"/>
            </a:solidFill>
            <a:miter lim="800000"/>
            <a:headEnd/>
            <a:tailEnd/>
          </a:ln>
        </p:spPr>
      </p:sp>
      <p:sp>
        <p:nvSpPr>
          <p:cNvPr id="405507" name="Rectangle 3"/>
          <p:cNvSpPr>
            <a:spLocks noGrp="1" noChangeArrowheads="1"/>
          </p:cNvSpPr>
          <p:nvPr>
            <p:ph type="body" idx="1"/>
          </p:nvPr>
        </p:nvSpPr>
        <p:spPr bwMode="auto">
          <a:xfrm>
            <a:off x="882650" y="4338638"/>
            <a:ext cx="5076825" cy="4106862"/>
          </a:xfrm>
          <a:noFill/>
        </p:spPr>
        <p:txBody>
          <a:bodyPr wrap="square" lIns="90487" tIns="44450" rIns="90487" bIns="44450"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02387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only changes in this figure from the 2019 report are (in the arrowed circle) addition of preferences in the Assess section and addition of “adjust down or up” in the “Adjust” section, removal of “off-label”, and removal of “only one study in children” from the asterisked footnote. There are also some formatting changes to improve readability</a:t>
            </a:r>
          </a:p>
          <a:p>
            <a:endParaRPr lang="en-AU" dirty="0"/>
          </a:p>
        </p:txBody>
      </p:sp>
      <p:sp>
        <p:nvSpPr>
          <p:cNvPr id="4" name="Slide Number Placeholder 3"/>
          <p:cNvSpPr>
            <a:spLocks noGrp="1"/>
          </p:cNvSpPr>
          <p:nvPr>
            <p:ph type="sldNum" sz="quarter" idx="5"/>
          </p:nvPr>
        </p:nvSpPr>
        <p:spPr/>
        <p:txBody>
          <a:bodyPr/>
          <a:lstStyle/>
          <a:p>
            <a:fld id="{F2DE7CD0-D342-4853-9B24-2629CAF6F161}" type="slidenum">
              <a:rPr lang="en-AU" smtClean="0"/>
              <a:t>17</a:t>
            </a:fld>
            <a:endParaRPr lang="en-AU"/>
          </a:p>
        </p:txBody>
      </p:sp>
    </p:spTree>
    <p:extLst>
      <p:ext uri="{BB962C8B-B14F-4D97-AF65-F5344CB8AC3E}">
        <p14:creationId xmlns:p14="http://schemas.microsoft.com/office/powerpoint/2010/main" val="127521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that this information was in a table in previous GINA reports (Box 3-4) but the table was not widely known</a:t>
            </a:r>
          </a:p>
        </p:txBody>
      </p:sp>
      <p:sp>
        <p:nvSpPr>
          <p:cNvPr id="4" name="Slide Number Placeholder 3"/>
          <p:cNvSpPr>
            <a:spLocks noGrp="1"/>
          </p:cNvSpPr>
          <p:nvPr>
            <p:ph type="sldNum" sz="quarter" idx="5"/>
          </p:nvPr>
        </p:nvSpPr>
        <p:spPr/>
        <p:txBody>
          <a:bodyPr/>
          <a:lstStyle/>
          <a:p>
            <a:fld id="{F2DE7CD0-D342-4853-9B24-2629CAF6F161}" type="slidenum">
              <a:rPr lang="en-AU" smtClean="0"/>
              <a:t>18</a:t>
            </a:fld>
            <a:endParaRPr lang="en-AU"/>
          </a:p>
        </p:txBody>
      </p:sp>
    </p:spTree>
    <p:extLst>
      <p:ext uri="{BB962C8B-B14F-4D97-AF65-F5344CB8AC3E}">
        <p14:creationId xmlns:p14="http://schemas.microsoft.com/office/powerpoint/2010/main" val="155555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that, once initial treatment is started, it is important to revert to the main treatment figure for the prompts in the arrowed circle (Assess, Adjust, Review response). Treatment is not just about pharmacotherapy</a:t>
            </a:r>
          </a:p>
        </p:txBody>
      </p:sp>
      <p:sp>
        <p:nvSpPr>
          <p:cNvPr id="4" name="Slide Number Placeholder 3"/>
          <p:cNvSpPr>
            <a:spLocks noGrp="1"/>
          </p:cNvSpPr>
          <p:nvPr>
            <p:ph type="sldNum" sz="quarter" idx="5"/>
          </p:nvPr>
        </p:nvSpPr>
        <p:spPr/>
        <p:txBody>
          <a:bodyPr/>
          <a:lstStyle/>
          <a:p>
            <a:fld id="{F2DE7CD0-D342-4853-9B24-2629CAF6F161}" type="slidenum">
              <a:rPr lang="en-AU" smtClean="0"/>
              <a:t>19</a:t>
            </a:fld>
            <a:endParaRPr lang="en-AU"/>
          </a:p>
        </p:txBody>
      </p:sp>
    </p:spTree>
    <p:extLst>
      <p:ext uri="{BB962C8B-B14F-4D97-AF65-F5344CB8AC3E}">
        <p14:creationId xmlns:p14="http://schemas.microsoft.com/office/powerpoint/2010/main" val="37247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 alternative figure to Box 3-4A for teaching purposes, if audiences are not familiar with the GINA treatment figure</a:t>
            </a:r>
          </a:p>
        </p:txBody>
      </p:sp>
      <p:sp>
        <p:nvSpPr>
          <p:cNvPr id="4" name="Slide Number Placeholder 3"/>
          <p:cNvSpPr>
            <a:spLocks noGrp="1"/>
          </p:cNvSpPr>
          <p:nvPr>
            <p:ph type="sldNum" sz="quarter" idx="5"/>
          </p:nvPr>
        </p:nvSpPr>
        <p:spPr/>
        <p:txBody>
          <a:bodyPr/>
          <a:lstStyle/>
          <a:p>
            <a:fld id="{F2DE7CD0-D342-4853-9B24-2629CAF6F161}" type="slidenum">
              <a:rPr lang="en-AU" smtClean="0"/>
              <a:t>20</a:t>
            </a:fld>
            <a:endParaRPr lang="en-AU"/>
          </a:p>
        </p:txBody>
      </p:sp>
    </p:spTree>
    <p:extLst>
      <p:ext uri="{BB962C8B-B14F-4D97-AF65-F5344CB8AC3E}">
        <p14:creationId xmlns:p14="http://schemas.microsoft.com/office/powerpoint/2010/main" val="248021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Explain that, once initial treatment is started, it is important to revert to the main treatment figure for the prompts in the arrowed circle (Assess, Adjust, Review response). Treatment is not just about pharmacotherapy</a:t>
            </a:r>
          </a:p>
          <a:p>
            <a:endParaRPr lang="en-AU" dirty="0"/>
          </a:p>
        </p:txBody>
      </p:sp>
      <p:sp>
        <p:nvSpPr>
          <p:cNvPr id="4" name="Slide Number Placeholder 3"/>
          <p:cNvSpPr>
            <a:spLocks noGrp="1"/>
          </p:cNvSpPr>
          <p:nvPr>
            <p:ph type="sldNum" sz="quarter" idx="5"/>
          </p:nvPr>
        </p:nvSpPr>
        <p:spPr/>
        <p:txBody>
          <a:bodyPr/>
          <a:lstStyle/>
          <a:p>
            <a:fld id="{F2DE7CD0-D342-4853-9B24-2629CAF6F161}" type="slidenum">
              <a:rPr lang="en-AU" smtClean="0"/>
              <a:t>21</a:t>
            </a:fld>
            <a:endParaRPr lang="en-AU"/>
          </a:p>
        </p:txBody>
      </p:sp>
    </p:spTree>
    <p:extLst>
      <p:ext uri="{BB962C8B-B14F-4D97-AF65-F5344CB8AC3E}">
        <p14:creationId xmlns:p14="http://schemas.microsoft.com/office/powerpoint/2010/main" val="86685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 alternative figure to Box 3-4C for teaching purposes, if audiences are not familiar with the GINA treatment figure</a:t>
            </a:r>
          </a:p>
          <a:p>
            <a:endParaRPr lang="en-AU" dirty="0"/>
          </a:p>
        </p:txBody>
      </p:sp>
      <p:sp>
        <p:nvSpPr>
          <p:cNvPr id="4" name="Slide Number Placeholder 3"/>
          <p:cNvSpPr>
            <a:spLocks noGrp="1"/>
          </p:cNvSpPr>
          <p:nvPr>
            <p:ph type="sldNum" sz="quarter" idx="5"/>
          </p:nvPr>
        </p:nvSpPr>
        <p:spPr/>
        <p:txBody>
          <a:bodyPr/>
          <a:lstStyle/>
          <a:p>
            <a:fld id="{F2DE7CD0-D342-4853-9B24-2629CAF6F161}" type="slidenum">
              <a:rPr lang="en-AU" smtClean="0"/>
              <a:t>22</a:t>
            </a:fld>
            <a:endParaRPr lang="en-AU"/>
          </a:p>
        </p:txBody>
      </p:sp>
    </p:spTree>
    <p:extLst>
      <p:ext uri="{BB962C8B-B14F-4D97-AF65-F5344CB8AC3E}">
        <p14:creationId xmlns:p14="http://schemas.microsoft.com/office/powerpoint/2010/main" val="5411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606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33643" y="3577390"/>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50874" y="1071111"/>
            <a:ext cx="11753557" cy="55547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38730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3375268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9217"/>
            <a:ext cx="12192000" cy="438179"/>
          </a:xfrm>
          <a:prstGeom prst="rect">
            <a:avLst/>
          </a:prstGeom>
        </p:spPr>
        <p:txBody>
          <a:bodyPr>
            <a:noAutofit/>
          </a:bodyPr>
          <a:lstStyle>
            <a:lvl1pPr algn="ctr">
              <a:defRPr sz="3000" b="1">
                <a:solidFill>
                  <a:srgbClr val="0070C0"/>
                </a:solidFill>
                <a:latin typeface="Cambria" panose="02040503050406030204" pitchFamily="18" charset="0"/>
                <a:cs typeface="Arial" panose="020B0604020202020204" pitchFamily="34" charset="0"/>
              </a:defRPr>
            </a:lvl1pPr>
          </a:lstStyle>
          <a:p>
            <a:r>
              <a:rPr lang="en-US"/>
              <a:t>CLICK TO EDIT MASTER TITLE STYLE</a:t>
            </a:r>
            <a:endParaRPr lang="vi-VN"/>
          </a:p>
        </p:txBody>
      </p:sp>
      <p:sp>
        <p:nvSpPr>
          <p:cNvPr id="3" name="Date Placeholder 2"/>
          <p:cNvSpPr>
            <a:spLocks noGrp="1"/>
          </p:cNvSpPr>
          <p:nvPr>
            <p:ph type="dt" sz="half" idx="10"/>
          </p:nvPr>
        </p:nvSpPr>
        <p:spPr>
          <a:xfrm>
            <a:off x="595541" y="6699197"/>
            <a:ext cx="1667436" cy="91115"/>
          </a:xfrm>
          <a:prstGeom prst="rect">
            <a:avLst/>
          </a:prstGeom>
        </p:spPr>
        <p:txBody>
          <a:bodyPr/>
          <a:lstStyle/>
          <a:p>
            <a:pPr marL="10757"/>
            <a:r>
              <a:rPr lang="vi-VN" spc="17"/>
              <a:t>Date of preparation: September 2017</a:t>
            </a:r>
            <a:endParaRPr lang="en-US" spc="8" dirty="0"/>
          </a:p>
        </p:txBody>
      </p:sp>
      <p:sp>
        <p:nvSpPr>
          <p:cNvPr id="4" name="Footer Placeholder 3"/>
          <p:cNvSpPr>
            <a:spLocks noGrp="1"/>
          </p:cNvSpPr>
          <p:nvPr>
            <p:ph type="ftr" sz="quarter" idx="11"/>
          </p:nvPr>
        </p:nvSpPr>
        <p:spPr>
          <a:xfrm>
            <a:off x="2660965" y="6699197"/>
            <a:ext cx="854157" cy="91115"/>
          </a:xfrm>
          <a:prstGeom prst="rect">
            <a:avLst/>
          </a:prstGeom>
        </p:spPr>
        <p:txBody>
          <a:bodyPr/>
          <a:lstStyle/>
          <a:p>
            <a:pPr marL="10757"/>
            <a:r>
              <a:rPr lang="en-US" spc="-4"/>
              <a:t>GLRESP/U</a:t>
            </a:r>
            <a:r>
              <a:rPr lang="en-US" spc="-55"/>
              <a:t>L</a:t>
            </a:r>
            <a:r>
              <a:rPr lang="en-US" spc="8"/>
              <a:t>T/0136</a:t>
            </a:r>
            <a:endParaRPr lang="en-US" spc="8" dirty="0"/>
          </a:p>
        </p:txBody>
      </p:sp>
      <p:sp>
        <p:nvSpPr>
          <p:cNvPr id="5" name="Slide Number Placeholder 4"/>
          <p:cNvSpPr>
            <a:spLocks noGrp="1"/>
          </p:cNvSpPr>
          <p:nvPr>
            <p:ph type="sldNum" sz="quarter" idx="12"/>
          </p:nvPr>
        </p:nvSpPr>
        <p:spPr>
          <a:xfrm>
            <a:off x="8783405" y="6377941"/>
            <a:ext cx="2805809" cy="234451"/>
          </a:xfrm>
          <a:prstGeom prst="rect">
            <a:avLst/>
          </a:prstGeom>
        </p:spPr>
        <p:txBody>
          <a:bodyPr/>
          <a:lstStyle/>
          <a:p>
            <a:fld id="{B6F15528-21DE-4FAA-801E-634DDDAF4B2B}" type="slidenum">
              <a:rPr lang="vi-VN" smtClean="0"/>
              <a:t>‹#›</a:t>
            </a:fld>
            <a:endParaRPr lang="vi-VN" dirty="0"/>
          </a:p>
        </p:txBody>
      </p:sp>
      <p:sp>
        <p:nvSpPr>
          <p:cNvPr id="10" name="Content Placeholder 9"/>
          <p:cNvSpPr>
            <a:spLocks noGrp="1"/>
          </p:cNvSpPr>
          <p:nvPr>
            <p:ph sz="quarter" idx="13"/>
          </p:nvPr>
        </p:nvSpPr>
        <p:spPr>
          <a:xfrm>
            <a:off x="0" y="629017"/>
            <a:ext cx="12192000" cy="306387"/>
          </a:xfrm>
          <a:prstGeom prst="rect">
            <a:avLst/>
          </a:prstGeom>
        </p:spPr>
        <p:txBody>
          <a:bodyPr>
            <a:noAutofit/>
          </a:bodyPr>
          <a:lstStyle>
            <a:lvl1pPr marL="0" indent="0" algn="ctr">
              <a:lnSpc>
                <a:spcPct val="100000"/>
              </a:lnSpc>
              <a:spcBef>
                <a:spcPts val="0"/>
              </a:spcBef>
              <a:buNone/>
              <a:defRPr sz="1800" b="1">
                <a:solidFill>
                  <a:srgbClr val="C00000"/>
                </a:solidFill>
                <a:latin typeface="Cambria" panose="02040503050406030204" pitchFamily="18" charset="0"/>
              </a:defRPr>
            </a:lvl1pPr>
          </a:lstStyle>
          <a:p>
            <a:pPr lvl="0"/>
            <a:r>
              <a:rPr lang="en-US"/>
              <a:t>Edit Master text styles</a:t>
            </a:r>
          </a:p>
        </p:txBody>
      </p:sp>
      <p:sp>
        <p:nvSpPr>
          <p:cNvPr id="12" name="Text Placeholder 11"/>
          <p:cNvSpPr>
            <a:spLocks noGrp="1"/>
          </p:cNvSpPr>
          <p:nvPr>
            <p:ph type="body" sz="quarter" idx="14"/>
          </p:nvPr>
        </p:nvSpPr>
        <p:spPr>
          <a:xfrm>
            <a:off x="0" y="6584307"/>
            <a:ext cx="12192000" cy="281388"/>
          </a:xfrm>
          <a:prstGeom prst="rect">
            <a:avLst/>
          </a:prstGeom>
        </p:spPr>
        <p:txBody>
          <a:bodyPr>
            <a:normAutofit/>
          </a:bodyPr>
          <a:lstStyle>
            <a:lvl1pPr marL="0" indent="0" algn="ctr">
              <a:buNone/>
              <a:defRPr sz="800">
                <a:solidFill>
                  <a:schemeClr val="bg2">
                    <a:lumMod val="50000"/>
                  </a:schemeClr>
                </a:solidFill>
                <a:latin typeface="Cambria" panose="02040503050406030204" pitchFamily="18" charset="0"/>
              </a:defRPr>
            </a:lvl1pPr>
          </a:lstStyle>
          <a:p>
            <a:pPr lvl="0"/>
            <a:r>
              <a:rPr lang="en-US"/>
              <a:t>Edit Master text styles</a:t>
            </a:r>
          </a:p>
        </p:txBody>
      </p:sp>
    </p:spTree>
    <p:extLst>
      <p:ext uri="{BB962C8B-B14F-4D97-AF65-F5344CB8AC3E}">
        <p14:creationId xmlns:p14="http://schemas.microsoft.com/office/powerpoint/2010/main" val="458575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normAutofit/>
          </a:bodyPr>
          <a:lstStyle>
            <a:lvl1pPr>
              <a:defRPr sz="4000" b="1">
                <a:solidFill>
                  <a:schemeClr val="accent4">
                    <a:lumMod val="60000"/>
                    <a:lumOff val="40000"/>
                  </a:schemeClr>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p:cNvCxnSpPr>
          <p:nvPr userDrawn="1"/>
        </p:nvCxnSpPr>
        <p:spPr>
          <a:xfrm>
            <a:off x="0" y="1296140"/>
            <a:ext cx="12192000" cy="0"/>
          </a:xfrm>
          <a:prstGeom prst="line">
            <a:avLst/>
          </a:prstGeom>
          <a:ln w="57150">
            <a:solidFill>
              <a:schemeClr val="accent4">
                <a:lumMod val="60000"/>
                <a:lumOff val="40000"/>
              </a:schemeClr>
            </a:solidFill>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C5B35451-E390-482C-A0EB-BD6FC3A9D326}"/>
              </a:ext>
            </a:extLst>
          </p:cNvPr>
          <p:cNvSpPr/>
          <p:nvPr userDrawn="1"/>
        </p:nvSpPr>
        <p:spPr>
          <a:xfrm>
            <a:off x="0" y="6565900"/>
            <a:ext cx="12192000" cy="304800"/>
          </a:xfrm>
          <a:prstGeom prst="rect">
            <a:avLst/>
          </a:prstGeom>
          <a:gradFill flip="none" rotWithShape="1">
            <a:gsLst>
              <a:gs pos="24000">
                <a:schemeClr val="accent4">
                  <a:lumMod val="50000"/>
                </a:schemeClr>
              </a:gs>
              <a:gs pos="73000">
                <a:schemeClr val="accent4">
                  <a:lumMod val="75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26583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normAutofit/>
          </a:bodyPr>
          <a:lstStyle>
            <a:lvl1pPr>
              <a:defRPr sz="4000" b="1">
                <a:solidFill>
                  <a:schemeClr val="accent4">
                    <a:lumMod val="60000"/>
                    <a:lumOff val="40000"/>
                  </a:schemeClr>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39C066F-1ADE-4117-A442-1EAD3EB3E628}"/>
              </a:ext>
            </a:extLst>
          </p:cNvPr>
          <p:cNvSpPr/>
          <p:nvPr userDrawn="1"/>
        </p:nvSpPr>
        <p:spPr>
          <a:xfrm>
            <a:off x="0" y="6565900"/>
            <a:ext cx="12192000" cy="304800"/>
          </a:xfrm>
          <a:prstGeom prst="rect">
            <a:avLst/>
          </a:prstGeom>
          <a:gradFill flip="none" rotWithShape="1">
            <a:gsLst>
              <a:gs pos="24000">
                <a:schemeClr val="accent4">
                  <a:lumMod val="50000"/>
                </a:schemeClr>
              </a:gs>
              <a:gs pos="73000">
                <a:schemeClr val="accent4">
                  <a:lumMod val="75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013372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F576-4DF7-4FA8-9504-E7B2C3DF1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2EF8A5-646F-4C44-9FE4-63938F29C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0BB8F-1421-4634-A0DA-E89FBB71C918}"/>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5" name="Footer Placeholder 4">
            <a:extLst>
              <a:ext uri="{FF2B5EF4-FFF2-40B4-BE49-F238E27FC236}">
                <a16:creationId xmlns:a16="http://schemas.microsoft.com/office/drawing/2014/main" id="{807960B5-7E1E-4646-9A9C-45528EE3C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60B06-9261-451C-866D-C775D961AF47}"/>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42298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152B-80A4-4627-931C-82CF3C7B9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3D58B-AF45-4942-8861-223693995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BB614-7487-4AFF-AF9A-FC059E089F6D}"/>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5" name="Footer Placeholder 4">
            <a:extLst>
              <a:ext uri="{FF2B5EF4-FFF2-40B4-BE49-F238E27FC236}">
                <a16:creationId xmlns:a16="http://schemas.microsoft.com/office/drawing/2014/main" id="{C6D41C34-1B23-47E0-8264-A8264260C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338D3-4936-4CAF-AE6D-6B7830AF4C6A}"/>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1285574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E3DC-56A2-408D-846D-915A00B7A3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3004D1-05ED-448D-B117-9CAE8F06A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956376-04C4-4D8F-99E9-638B72853F12}"/>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5" name="Footer Placeholder 4">
            <a:extLst>
              <a:ext uri="{FF2B5EF4-FFF2-40B4-BE49-F238E27FC236}">
                <a16:creationId xmlns:a16="http://schemas.microsoft.com/office/drawing/2014/main" id="{0211490F-96D2-4305-AE43-412E2F5BF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6773D-5080-47C2-8A38-EFDF59343919}"/>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1236563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C5A3-F080-4601-934E-2850F3D43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56E33-5919-4600-B9AB-0FBE7D7DDA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75BFD6-DE5D-405D-8C32-F3AA5CBABF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4C7B4-F15F-4922-8597-115C2D625DFD}"/>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6" name="Footer Placeholder 5">
            <a:extLst>
              <a:ext uri="{FF2B5EF4-FFF2-40B4-BE49-F238E27FC236}">
                <a16:creationId xmlns:a16="http://schemas.microsoft.com/office/drawing/2014/main" id="{AF32A415-22D3-482A-95CD-CB821B8E8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02E383-9461-43FA-B7BC-339768DA6388}"/>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3648471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5C25-CE07-45FF-8D69-3B34F15B25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BEE69-10CE-4AC6-A315-0DCC85383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981AC1-E926-4485-82A9-A4C622063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8F2D49-20EB-4919-B06C-5490619A8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994627-B5A4-450F-A55B-1573A6917D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CC7A7-7E99-40BB-92B2-FD1049CDA23B}"/>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8" name="Footer Placeholder 7">
            <a:extLst>
              <a:ext uri="{FF2B5EF4-FFF2-40B4-BE49-F238E27FC236}">
                <a16:creationId xmlns:a16="http://schemas.microsoft.com/office/drawing/2014/main" id="{14A926E0-1DC2-4B26-B3A7-67CDAA8A94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972A8D-9327-44EC-94F8-62E66BA6B046}"/>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256073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29279"/>
            <a:ext cx="10515600" cy="937425"/>
          </a:xfrm>
          <a:prstGeom prst="rect">
            <a:avLst/>
          </a:prstGeom>
        </p:spPr>
        <p:txBody>
          <a:bodyPr anchor="ctr" anchorCtr="0"/>
          <a:lstStyle>
            <a:lvl1pPr>
              <a:defRPr sz="3200">
                <a:solidFill>
                  <a:srgbClr val="FFFF00"/>
                </a:solidFill>
              </a:defRPr>
            </a:lvl1pPr>
          </a:lstStyle>
          <a:p>
            <a:r>
              <a:rPr lang="en-US" dirty="0"/>
              <a:t>CLICK TO EDIT MASTER TITLE STYLE</a:t>
            </a:r>
          </a:p>
        </p:txBody>
      </p:sp>
      <p:sp>
        <p:nvSpPr>
          <p:cNvPr id="3" name="Content Placeholder 2"/>
          <p:cNvSpPr>
            <a:spLocks noGrp="1"/>
          </p:cNvSpPr>
          <p:nvPr>
            <p:ph idx="1"/>
          </p:nvPr>
        </p:nvSpPr>
        <p:spPr>
          <a:xfrm>
            <a:off x="838200" y="1309023"/>
            <a:ext cx="10515600" cy="48807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2806796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A682-B7B4-4B21-BC99-A11EAF03A7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1F2E7E-6420-4E26-A19F-FC385FC0EF44}"/>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4" name="Footer Placeholder 3">
            <a:extLst>
              <a:ext uri="{FF2B5EF4-FFF2-40B4-BE49-F238E27FC236}">
                <a16:creationId xmlns:a16="http://schemas.microsoft.com/office/drawing/2014/main" id="{66B32850-F386-402C-9D3A-3486FD578E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9E4393-0026-48F1-A0C5-3A7989636805}"/>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1713735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5B32D-6B6A-47CD-8407-D6FA218647A2}"/>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3" name="Footer Placeholder 2">
            <a:extLst>
              <a:ext uri="{FF2B5EF4-FFF2-40B4-BE49-F238E27FC236}">
                <a16:creationId xmlns:a16="http://schemas.microsoft.com/office/drawing/2014/main" id="{1AF30B17-1F2C-488B-970F-C7F9B07282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7032AE-6BC8-4F72-AE67-B9C835C81BEB}"/>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946043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5B4C-B9F8-4821-A5F8-93351A4B2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60B9-8088-4DC0-A8E5-C9E3B267E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EFE3BD-D9E2-44A0-AE3B-57D88B851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D7BBD-5FDC-4EE5-8B19-4BCB2D70FA6E}"/>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6" name="Footer Placeholder 5">
            <a:extLst>
              <a:ext uri="{FF2B5EF4-FFF2-40B4-BE49-F238E27FC236}">
                <a16:creationId xmlns:a16="http://schemas.microsoft.com/office/drawing/2014/main" id="{0B193A0D-F30D-42CA-86EA-D3343821F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997EB-75B1-4FF5-94A4-7FFD46E2BB57}"/>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15252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C6B0-987C-4543-8B3F-53A68D49C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5E1332-A689-440D-8F00-763322145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3743D8-EF25-4B96-BF72-6C31CF52E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B6DD6-1B23-46DC-B403-9C45BF0D0315}"/>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6" name="Footer Placeholder 5">
            <a:extLst>
              <a:ext uri="{FF2B5EF4-FFF2-40B4-BE49-F238E27FC236}">
                <a16:creationId xmlns:a16="http://schemas.microsoft.com/office/drawing/2014/main" id="{1ED14307-54AB-4715-BFDD-9D7002C39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7ABAEE-1A6F-4D1E-A4D9-3270960A1AC0}"/>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3118355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4A9E-66AD-44F9-B500-DB713BFDE1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D74394-5D70-427B-986D-1F992C4C10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8C5FB-03DE-418F-A397-67E94D23E6FE}"/>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5" name="Footer Placeholder 4">
            <a:extLst>
              <a:ext uri="{FF2B5EF4-FFF2-40B4-BE49-F238E27FC236}">
                <a16:creationId xmlns:a16="http://schemas.microsoft.com/office/drawing/2014/main" id="{5E8F88CF-C954-44B2-8897-82615898F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0987B-F7B4-424C-9728-74CD3165B259}"/>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1787367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B4762D-D2E7-4884-AC79-918FBCA3C6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897982-EE4D-4F2F-BF58-965DF3DBB9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0373D-BDD8-4163-B957-33017460A7DB}"/>
              </a:ext>
            </a:extLst>
          </p:cNvPr>
          <p:cNvSpPr>
            <a:spLocks noGrp="1"/>
          </p:cNvSpPr>
          <p:nvPr>
            <p:ph type="dt" sz="half" idx="10"/>
          </p:nvPr>
        </p:nvSpPr>
        <p:spPr/>
        <p:txBody>
          <a:bodyPr/>
          <a:lstStyle/>
          <a:p>
            <a:fld id="{F414F8C2-5D60-4F8A-A841-7341ACD5FA27}" type="datetimeFigureOut">
              <a:rPr lang="en-US" smtClean="0"/>
              <a:t>25-Jan-21</a:t>
            </a:fld>
            <a:endParaRPr lang="en-US"/>
          </a:p>
        </p:txBody>
      </p:sp>
      <p:sp>
        <p:nvSpPr>
          <p:cNvPr id="5" name="Footer Placeholder 4">
            <a:extLst>
              <a:ext uri="{FF2B5EF4-FFF2-40B4-BE49-F238E27FC236}">
                <a16:creationId xmlns:a16="http://schemas.microsoft.com/office/drawing/2014/main" id="{BDE17077-DA2A-409D-BA19-E9C83EDD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CE1F6-C18D-46AE-85C8-6CC0D06331A7}"/>
              </a:ext>
            </a:extLst>
          </p:cNvPr>
          <p:cNvSpPr>
            <a:spLocks noGrp="1"/>
          </p:cNvSpPr>
          <p:nvPr>
            <p:ph type="sldNum" sz="quarter" idx="12"/>
          </p:nvPr>
        </p:nvSpPr>
        <p:spPr/>
        <p:txBody>
          <a:bodyPr/>
          <a:lstStyle/>
          <a:p>
            <a:fld id="{BEEAD3F4-EC87-4A57-8B1C-27F9AD9EE1A9}" type="slidenum">
              <a:rPr lang="en-US" smtClean="0"/>
              <a:t>‹#›</a:t>
            </a:fld>
            <a:endParaRPr lang="en-US"/>
          </a:p>
        </p:txBody>
      </p:sp>
    </p:spTree>
    <p:extLst>
      <p:ext uri="{BB962C8B-B14F-4D97-AF65-F5344CB8AC3E}">
        <p14:creationId xmlns:p14="http://schemas.microsoft.com/office/powerpoint/2010/main" val="3190736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390">
                <a:latin typeface="+mn-lt"/>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sz="808"/>
            </a:lvl1pPr>
          </a:lstStyle>
          <a:p>
            <a:fld id="{47547CF9-5B10-D24F-A8D7-45A9778164F7}" type="slidenum">
              <a:rPr lang="uk-UA" smtClean="0"/>
              <a:pPr/>
              <a:t>‹#›</a:t>
            </a:fld>
            <a:endParaRPr lang="uk-UA"/>
          </a:p>
        </p:txBody>
      </p:sp>
      <p:sp>
        <p:nvSpPr>
          <p:cNvPr id="4" name="Footer Placeholder 3"/>
          <p:cNvSpPr>
            <a:spLocks noGrp="1"/>
          </p:cNvSpPr>
          <p:nvPr>
            <p:ph type="ftr" sz="quarter" idx="11"/>
          </p:nvPr>
        </p:nvSpPr>
        <p:spPr>
          <a:xfrm>
            <a:off x="914400" y="6059443"/>
            <a:ext cx="7976112" cy="527406"/>
          </a:xfrm>
        </p:spPr>
        <p:txBody>
          <a:bodyPr/>
          <a:lstStyle>
            <a:lvl1pPr>
              <a:defRPr sz="808">
                <a:solidFill>
                  <a:schemeClr val="tx1">
                    <a:lumMod val="65000"/>
                    <a:lumOff val="35000"/>
                  </a:schemeClr>
                </a:solidFill>
              </a:defRPr>
            </a:lvl1pPr>
          </a:lstStyle>
          <a:p>
            <a:endParaRPr lang="en-US" dirty="0"/>
          </a:p>
        </p:txBody>
      </p:sp>
      <p:sp>
        <p:nvSpPr>
          <p:cNvPr id="6" name="Text Placeholder 2"/>
          <p:cNvSpPr>
            <a:spLocks noGrp="1"/>
          </p:cNvSpPr>
          <p:nvPr>
            <p:ph idx="1"/>
          </p:nvPr>
        </p:nvSpPr>
        <p:spPr>
          <a:xfrm>
            <a:off x="914400" y="1508760"/>
            <a:ext cx="10363200" cy="4526280"/>
          </a:xfrm>
          <a:prstGeom prst="rect">
            <a:avLst/>
          </a:prstGeom>
        </p:spPr>
        <p:txBody>
          <a:bodyPr vert="horz" lIns="0" tIns="0" rIns="0" bIns="0" spcCol="182880" rtlCol="0">
            <a:normAutofit/>
          </a:bodyPr>
          <a:lstStyle>
            <a:lvl1pPr>
              <a:defRPr sz="1476"/>
            </a:lvl1pPr>
            <a:lvl2pPr>
              <a:buSzPct val="120000"/>
              <a:defRPr sz="1406"/>
            </a:lvl2pPr>
            <a:lvl3pPr>
              <a:buSzPct val="120000"/>
              <a:defRPr sz="1406">
                <a:solidFill>
                  <a:schemeClr val="tx1">
                    <a:lumMod val="65000"/>
                    <a:lumOff val="35000"/>
                  </a:schemeClr>
                </a:solidFill>
              </a:defRPr>
            </a:lvl3pPr>
            <a:lvl4pPr>
              <a:buSzPct val="120000"/>
              <a:defRPr sz="1406"/>
            </a:lvl4pPr>
            <a:lvl5pPr>
              <a:buSzPct val="120000"/>
              <a:defRPr sz="14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1753823"/>
      </p:ext>
    </p:extLst>
  </p:cSld>
  <p:clrMapOvr>
    <a:masterClrMapping/>
  </p:clrMapOvr>
  <p:extLst>
    <p:ext uri="{DCECCB84-F9BA-43D5-87BE-67443E8EF086}">
      <p15:sldGuideLst xmlns:p15="http://schemas.microsoft.com/office/powerpoint/2012/main">
        <p15:guide id="1" orient="horz" pos="6144">
          <p15:clr>
            <a:srgbClr val="FBAE40"/>
          </p15:clr>
        </p15:guide>
        <p15:guide id="2" pos="8192">
          <p15:clr>
            <a:srgbClr val="FBAE40"/>
          </p15:clr>
        </p15:guide>
        <p15:guide id="3" pos="15152">
          <p15:clr>
            <a:srgbClr val="FBAE40"/>
          </p15:clr>
        </p15:guide>
        <p15:guide id="4" pos="151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ounded Rectangle 14"/>
          <p:cNvSpPr/>
          <p:nvPr userDrawn="1"/>
        </p:nvSpPr>
        <p:spPr>
          <a:xfrm>
            <a:off x="220133" y="6653214"/>
            <a:ext cx="11760200" cy="215900"/>
          </a:xfrm>
          <a:custGeom>
            <a:avLst/>
            <a:gdLst>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48001 w 8820000"/>
              <a:gd name="connsiteY6" fmla="*/ 288000 h 288000"/>
              <a:gd name="connsiteX7" fmla="*/ 0 w 8820000"/>
              <a:gd name="connsiteY7" fmla="*/ 239999 h 288000"/>
              <a:gd name="connsiteX8" fmla="*/ 0 w 8820000"/>
              <a:gd name="connsiteY8" fmla="*/ 48001 h 288000"/>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0 w 8820000"/>
              <a:gd name="connsiteY6" fmla="*/ 239999 h 288000"/>
              <a:gd name="connsiteX7" fmla="*/ 0 w 8820000"/>
              <a:gd name="connsiteY7" fmla="*/ 48001 h 288000"/>
              <a:gd name="connsiteX0" fmla="*/ 0 w 8820000"/>
              <a:gd name="connsiteY0" fmla="*/ 48001 h 239999"/>
              <a:gd name="connsiteX1" fmla="*/ 48001 w 8820000"/>
              <a:gd name="connsiteY1" fmla="*/ 0 h 239999"/>
              <a:gd name="connsiteX2" fmla="*/ 8771999 w 8820000"/>
              <a:gd name="connsiteY2" fmla="*/ 0 h 239999"/>
              <a:gd name="connsiteX3" fmla="*/ 8820000 w 8820000"/>
              <a:gd name="connsiteY3" fmla="*/ 48001 h 239999"/>
              <a:gd name="connsiteX4" fmla="*/ 8820000 w 8820000"/>
              <a:gd name="connsiteY4" fmla="*/ 239999 h 239999"/>
              <a:gd name="connsiteX5" fmla="*/ 0 w 8820000"/>
              <a:gd name="connsiteY5" fmla="*/ 239999 h 239999"/>
              <a:gd name="connsiteX6" fmla="*/ 0 w 8820000"/>
              <a:gd name="connsiteY6" fmla="*/ 4800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0000" h="239999">
                <a:moveTo>
                  <a:pt x="0" y="48001"/>
                </a:moveTo>
                <a:cubicBezTo>
                  <a:pt x="0" y="21491"/>
                  <a:pt x="21491" y="0"/>
                  <a:pt x="48001" y="0"/>
                </a:cubicBezTo>
                <a:lnTo>
                  <a:pt x="8771999" y="0"/>
                </a:lnTo>
                <a:cubicBezTo>
                  <a:pt x="8798509" y="0"/>
                  <a:pt x="8820000" y="21491"/>
                  <a:pt x="8820000" y="48001"/>
                </a:cubicBezTo>
                <a:lnTo>
                  <a:pt x="8820000" y="239999"/>
                </a:lnTo>
                <a:cubicBezTo>
                  <a:pt x="7350000" y="271999"/>
                  <a:pt x="1470000" y="271999"/>
                  <a:pt x="0" y="239999"/>
                </a:cubicBezTo>
                <a:lnTo>
                  <a:pt x="0" y="48001"/>
                </a:lnTo>
                <a:close/>
              </a:path>
            </a:pathLst>
          </a:custGeom>
          <a:solidFill>
            <a:srgbClr val="1346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sz="2400"/>
          </a:p>
        </p:txBody>
      </p:sp>
      <p:sp>
        <p:nvSpPr>
          <p:cNvPr id="5" name="Date Placeholder 2"/>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C834639-7F67-43A3-A266-330C94FF1B03}" type="datetime1">
              <a:rPr lang="en-AU" altLang="en-US"/>
              <a:pPr/>
              <a:t>25/01/2021</a:t>
            </a:fld>
            <a:endParaRPr lang="en-AU" altLang="en-US"/>
          </a:p>
        </p:txBody>
      </p:sp>
      <p:sp>
        <p:nvSpPr>
          <p:cNvPr id="6" name="Footer Placeholder 3"/>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AU"/>
          </a:p>
        </p:txBody>
      </p:sp>
      <p:sp>
        <p:nvSpPr>
          <p:cNvPr id="7" name="Slide Number Placeholder 4"/>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B327612-2A87-402A-92F8-F921DC130266}" type="slidenum">
              <a:rPr lang="en-AU" altLang="en-US"/>
              <a:pPr/>
              <a:t>‹#›</a:t>
            </a:fld>
            <a:endParaRPr lang="en-AU" altLang="en-US"/>
          </a:p>
        </p:txBody>
      </p:sp>
      <p:pic>
        <p:nvPicPr>
          <p:cNvPr id="8" name="Picture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3"/>
          <p:cNvSpPr>
            <a:spLocks/>
          </p:cNvSpPr>
          <p:nvPr userDrawn="1"/>
        </p:nvSpPr>
        <p:spPr bwMode="auto">
          <a:xfrm>
            <a:off x="8059900" y="6653841"/>
            <a:ext cx="3816750" cy="205121"/>
          </a:xfrm>
          <a:prstGeom prst="rect">
            <a:avLst/>
          </a:prstGeom>
          <a:noFill/>
          <a:ln>
            <a:noFill/>
          </a:ln>
        </p:spPr>
        <p:txBody>
          <a:bodyPr wrap="none" lIns="0" tIns="0" rIns="0" bIns="0" anchor="ct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333">
                <a:solidFill>
                  <a:srgbClr val="FFFFFF"/>
                </a:solidFill>
                <a:cs typeface="Arial" pitchFamily="34" charset="0"/>
                <a:sym typeface="Arial" pitchFamily="34" charset="0"/>
              </a:rPr>
              <a:t>© Global Initiative for Asthma, www.ginasthma.org</a:t>
            </a:r>
          </a:p>
        </p:txBody>
      </p:sp>
    </p:spTree>
    <p:extLst>
      <p:ext uri="{BB962C8B-B14F-4D97-AF65-F5344CB8AC3E}">
        <p14:creationId xmlns:p14="http://schemas.microsoft.com/office/powerpoint/2010/main" val="216866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1625"/>
            <a:ext cx="10363200" cy="1462088"/>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p:cNvSpPr>
            <a:spLocks noGrp="1" noChangeArrowheads="1"/>
          </p:cNvSpPr>
          <p:nvPr>
            <p:ph type="dt" sz="half" idx="10"/>
          </p:nvPr>
        </p:nvSpPr>
        <p:spPr/>
        <p:txBody>
          <a:bodyPr/>
          <a:lstStyle>
            <a:lvl1pPr>
              <a:defRPr/>
            </a:lvl1pPr>
          </a:lstStyle>
          <a:p>
            <a:pPr>
              <a:defRPr/>
            </a:pPr>
            <a:endParaRPr lang="en-US"/>
          </a:p>
        </p:txBody>
      </p:sp>
      <p:sp>
        <p:nvSpPr>
          <p:cNvPr id="6" name="Rectangle 140"/>
          <p:cNvSpPr>
            <a:spLocks noGrp="1" noChangeArrowheads="1"/>
          </p:cNvSpPr>
          <p:nvPr>
            <p:ph type="ftr" sz="quarter" idx="11"/>
          </p:nvPr>
        </p:nvSpPr>
        <p:spPr/>
        <p:txBody>
          <a:bodyPr/>
          <a:lstStyle>
            <a:lvl1pPr>
              <a:defRPr/>
            </a:lvl1pPr>
          </a:lstStyle>
          <a:p>
            <a:pPr>
              <a:defRPr/>
            </a:pPr>
            <a:endParaRPr lang="en-US"/>
          </a:p>
        </p:txBody>
      </p:sp>
      <p:sp>
        <p:nvSpPr>
          <p:cNvPr id="7" name="Rectangle 141"/>
          <p:cNvSpPr>
            <a:spLocks noGrp="1" noChangeArrowheads="1"/>
          </p:cNvSpPr>
          <p:nvPr>
            <p:ph type="sldNum" sz="quarter" idx="12"/>
          </p:nvPr>
        </p:nvSpPr>
        <p:spPr/>
        <p:txBody>
          <a:bodyPr/>
          <a:lstStyle>
            <a:lvl1pPr>
              <a:defRPr/>
            </a:lvl1pPr>
          </a:lstStyle>
          <a:p>
            <a:pPr>
              <a:defRPr/>
            </a:pPr>
            <a:fld id="{86C992AF-8C3E-4B42-B74E-853615082FC4}" type="slidenum">
              <a:rPr lang="en-US"/>
              <a:pPr>
                <a:defRPr/>
              </a:pPr>
              <a:t>‹#›</a:t>
            </a:fld>
            <a:endParaRPr lang="en-US"/>
          </a:p>
        </p:txBody>
      </p:sp>
    </p:spTree>
    <p:extLst>
      <p:ext uri="{BB962C8B-B14F-4D97-AF65-F5344CB8AC3E}">
        <p14:creationId xmlns:p14="http://schemas.microsoft.com/office/powerpoint/2010/main" val="4134429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30200"/>
            <a:ext cx="7620000" cy="673100"/>
          </a:xfrm>
          <a:prstGeom prst="rect">
            <a:avLst/>
          </a:prstGeom>
        </p:spPr>
        <p:txBody>
          <a:bodyPr/>
          <a:lstStyle/>
          <a:p>
            <a:r>
              <a:rPr lang="en-US"/>
              <a:t>Click to edit Master title style</a:t>
            </a:r>
          </a:p>
        </p:txBody>
      </p:sp>
      <p:sp>
        <p:nvSpPr>
          <p:cNvPr id="3" name="Content Placeholder 2"/>
          <p:cNvSpPr>
            <a:spLocks noGrp="1"/>
          </p:cNvSpPr>
          <p:nvPr>
            <p:ph sz="quarter" idx="1"/>
          </p:nvPr>
        </p:nvSpPr>
        <p:spPr>
          <a:xfrm>
            <a:off x="1117600" y="1511301"/>
            <a:ext cx="5181600" cy="2244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117600" y="3908426"/>
            <a:ext cx="5181600" cy="2244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502400" y="1511300"/>
            <a:ext cx="5183717" cy="4641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4165600" y="6356351"/>
            <a:ext cx="3860800" cy="365125"/>
          </a:xfrm>
          <a:prstGeom prst="rect">
            <a:avLst/>
          </a:prstGeom>
          <a:ln/>
        </p:spPr>
        <p:txBody>
          <a:bodyPr/>
          <a:lstStyle>
            <a:lvl1pPr>
              <a:defRPr/>
            </a:lvl1pPr>
          </a:lstStyle>
          <a:p>
            <a:pPr>
              <a:defRPr/>
            </a:pPr>
            <a:endParaRPr lang="en-US">
              <a:solidFill>
                <a:prstClr val="black">
                  <a:tint val="75000"/>
                </a:prstClr>
              </a:solidFill>
            </a:endParaRPr>
          </a:p>
        </p:txBody>
      </p:sp>
      <p:sp>
        <p:nvSpPr>
          <p:cNvPr id="7" name="Slide Number Placeholder 6"/>
          <p:cNvSpPr>
            <a:spLocks noGrp="1" noChangeArrowheads="1"/>
          </p:cNvSpPr>
          <p:nvPr>
            <p:ph type="sldNum" sz="quarter" idx="11"/>
          </p:nvPr>
        </p:nvSpPr>
        <p:spPr>
          <a:xfrm>
            <a:off x="8737600" y="6356351"/>
            <a:ext cx="2844800" cy="365125"/>
          </a:xfrm>
          <a:prstGeom prst="rect">
            <a:avLst/>
          </a:prstGeom>
          <a:ln/>
        </p:spPr>
        <p:txBody>
          <a:bodyPr/>
          <a:lstStyle>
            <a:lvl1pPr>
              <a:defRPr/>
            </a:lvl1pPr>
          </a:lstStyle>
          <a:p>
            <a:pPr>
              <a:defRPr/>
            </a:pPr>
            <a:fld id="{E03CD778-C0D2-4EF0-8F08-FEB7A5E8CB9E}" type="slidenum">
              <a:rPr lang="en-US">
                <a:solidFill>
                  <a:prstClr val="black">
                    <a:tint val="75000"/>
                  </a:prstClr>
                </a:solidFill>
              </a:rPr>
              <a:pPr>
                <a:defRPr/>
              </a:pPr>
              <a:t>‹#›</a:t>
            </a:fld>
            <a:endParaRPr lang="en-US">
              <a:solidFill>
                <a:prstClr val="black">
                  <a:tint val="75000"/>
                </a:prstClr>
              </a:solidFill>
            </a:endParaRPr>
          </a:p>
        </p:txBody>
      </p:sp>
      <p:sp>
        <p:nvSpPr>
          <p:cNvPr id="8" name="Rectangle 8"/>
          <p:cNvSpPr>
            <a:spLocks noGrp="1" noChangeArrowheads="1"/>
          </p:cNvSpPr>
          <p:nvPr>
            <p:ph type="dt" sz="half" idx="12"/>
          </p:nvPr>
        </p:nvSpPr>
        <p:spPr>
          <a:xfrm>
            <a:off x="609600" y="6356351"/>
            <a:ext cx="2844800" cy="365125"/>
          </a:xfrm>
          <a:prstGeom prst="rect">
            <a:avLst/>
          </a:prstGeom>
          <a:ln/>
        </p:spPr>
        <p:txBody>
          <a:bodyPr/>
          <a:lstStyle>
            <a:lvl1pPr>
              <a:defRPr/>
            </a:lvl1pPr>
          </a:lstStyle>
          <a:p>
            <a:pPr>
              <a:defRPr/>
            </a:pPr>
            <a:endParaRPr lang="de-DE">
              <a:solidFill>
                <a:prstClr val="black">
                  <a:tint val="75000"/>
                </a:prstClr>
              </a:solidFill>
            </a:endParaRPr>
          </a:p>
        </p:txBody>
      </p:sp>
    </p:spTree>
    <p:extLst>
      <p:ext uri="{BB962C8B-B14F-4D97-AF65-F5344CB8AC3E}">
        <p14:creationId xmlns:p14="http://schemas.microsoft.com/office/powerpoint/2010/main" val="264674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126108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3643" y="3577390"/>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141264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414419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33643" y="3577390"/>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305101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796015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1992969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9F144347-DA45-40B3-A768-488F5AE907E1}" type="datetimeFigureOut">
              <a:rPr lang="en-US" smtClean="0"/>
              <a:t>25-Jan-21</a:t>
            </a:fld>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FE080C1E-CBAB-49F6-B434-5F5EE9AD1177}" type="slidenum">
              <a:rPr lang="en-US" smtClean="0"/>
              <a:t>‹#›</a:t>
            </a:fld>
            <a:endParaRPr lang="en-US"/>
          </a:p>
        </p:txBody>
      </p:sp>
    </p:spTree>
    <p:extLst>
      <p:ext uri="{BB962C8B-B14F-4D97-AF65-F5344CB8AC3E}">
        <p14:creationId xmlns:p14="http://schemas.microsoft.com/office/powerpoint/2010/main" val="794512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15" name="Content Placeholder 2"/>
          <p:cNvSpPr txBox="1">
            <a:spLocks/>
          </p:cNvSpPr>
          <p:nvPr userDrawn="1"/>
        </p:nvSpPr>
        <p:spPr>
          <a:xfrm>
            <a:off x="1041400" y="1461423"/>
            <a:ext cx="10515600" cy="4880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Click to edit Master text styles</a:t>
            </a:r>
          </a:p>
          <a:p>
            <a:pPr lvl="1"/>
            <a:r>
              <a:rPr lang="en-US" sz="2400"/>
              <a:t>Second level</a:t>
            </a:r>
          </a:p>
          <a:p>
            <a:pPr lvl="2"/>
            <a:r>
              <a:rPr lang="en-US" sz="2000"/>
              <a:t>Third level</a:t>
            </a:r>
          </a:p>
          <a:p>
            <a:pPr lvl="3"/>
            <a:r>
              <a:rPr lang="en-US" sz="1800"/>
              <a:t>Fourth level</a:t>
            </a:r>
          </a:p>
          <a:p>
            <a:pPr lvl="4"/>
            <a:r>
              <a:rPr lang="en-US" sz="1800"/>
              <a:t>Fifth level</a:t>
            </a:r>
          </a:p>
        </p:txBody>
      </p:sp>
    </p:spTree>
    <p:extLst>
      <p:ext uri="{BB962C8B-B14F-4D97-AF65-F5344CB8AC3E}">
        <p14:creationId xmlns:p14="http://schemas.microsoft.com/office/powerpoint/2010/main" val="74874159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CFD6C-48B3-4794-BA58-370F89A57B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746C78-B4B2-4F28-97CA-CEAFC6EB7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6EF6A-9CCB-4D66-9378-58ACCC815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Cambria" panose="02040503050406030204" pitchFamily="18" charset="0"/>
                <a:ea typeface="Cambria" panose="02040503050406030204" pitchFamily="18" charset="0"/>
              </a:defRPr>
            </a:lvl1pPr>
          </a:lstStyle>
          <a:p>
            <a:fld id="{F414F8C2-5D60-4F8A-A841-7341ACD5FA27}" type="datetimeFigureOut">
              <a:rPr lang="en-US" smtClean="0"/>
              <a:pPr/>
              <a:t>25-Jan-21</a:t>
            </a:fld>
            <a:endParaRPr lang="en-US"/>
          </a:p>
        </p:txBody>
      </p:sp>
      <p:sp>
        <p:nvSpPr>
          <p:cNvPr id="5" name="Footer Placeholder 4">
            <a:extLst>
              <a:ext uri="{FF2B5EF4-FFF2-40B4-BE49-F238E27FC236}">
                <a16:creationId xmlns:a16="http://schemas.microsoft.com/office/drawing/2014/main" id="{7A124822-B6B2-44A2-B98C-A04525A5A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Cambria" panose="02040503050406030204" pitchFamily="18" charset="0"/>
                <a:ea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4BEBB181-C377-4042-9425-06279A973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Cambria" panose="02040503050406030204" pitchFamily="18" charset="0"/>
                <a:ea typeface="Cambria" panose="02040503050406030204" pitchFamily="18" charset="0"/>
              </a:defRPr>
            </a:lvl1pPr>
          </a:lstStyle>
          <a:p>
            <a:fld id="{BEEAD3F4-EC87-4A57-8B1C-27F9AD9EE1A9}" type="slidenum">
              <a:rPr lang="en-US" smtClean="0"/>
              <a:pPr/>
              <a:t>‹#›</a:t>
            </a:fld>
            <a:endParaRPr lang="en-US"/>
          </a:p>
        </p:txBody>
      </p:sp>
      <p:pic>
        <p:nvPicPr>
          <p:cNvPr id="7" name="Picture 6">
            <a:extLst>
              <a:ext uri="{FF2B5EF4-FFF2-40B4-BE49-F238E27FC236}">
                <a16:creationId xmlns:a16="http://schemas.microsoft.com/office/drawing/2014/main" id="{916D9FFB-3012-4ED5-AFC0-ED5E85F4C997}"/>
              </a:ext>
            </a:extLst>
          </p:cNvPr>
          <p:cNvPicPr>
            <a:picLocks noChangeAspect="1"/>
          </p:cNvPicPr>
          <p:nvPr userDrawn="1"/>
        </p:nvPicPr>
        <p:blipFill>
          <a:blip r:embed="rId19"/>
          <a:stretch>
            <a:fillRect/>
          </a:stretch>
        </p:blipFill>
        <p:spPr>
          <a:xfrm>
            <a:off x="4743333" y="2541193"/>
            <a:ext cx="2705334" cy="1775614"/>
          </a:xfrm>
          <a:prstGeom prst="rect">
            <a:avLst/>
          </a:prstGeom>
        </p:spPr>
      </p:pic>
    </p:spTree>
    <p:extLst>
      <p:ext uri="{BB962C8B-B14F-4D97-AF65-F5344CB8AC3E}">
        <p14:creationId xmlns:p14="http://schemas.microsoft.com/office/powerpoint/2010/main" val="275127518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21" r:id="rId15"/>
    <p:sldLayoutId id="2147483722" r:id="rId16"/>
    <p:sldLayoutId id="2147483723" r:id="rId17"/>
  </p:sldLayoutIdLst>
  <p:txStyles>
    <p:titleStyle>
      <a:lvl1pPr algn="l" defTabSz="914400" rtl="0" eaLnBrk="1" latinLnBrk="0" hangingPunct="1">
        <a:lnSpc>
          <a:spcPct val="90000"/>
        </a:lnSpc>
        <a:spcBef>
          <a:spcPct val="0"/>
        </a:spcBef>
        <a:buNone/>
        <a:defRPr sz="4400" kern="1200">
          <a:solidFill>
            <a:schemeClr val="bg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5.png"/><Relationship Id="rId7" Type="http://schemas.openxmlformats.org/officeDocument/2006/relationships/image" Target="../media/image95.jpeg"/><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89.jpeg"/><Relationship Id="rId10" Type="http://schemas.openxmlformats.org/officeDocument/2006/relationships/image" Target="../media/image118.png"/><Relationship Id="rId4" Type="http://schemas.openxmlformats.org/officeDocument/2006/relationships/image" Target="../media/image86.jpeg"/><Relationship Id="rId9" Type="http://schemas.openxmlformats.org/officeDocument/2006/relationships/image" Target="../media/image87.emf"/></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33.jpeg"/><Relationship Id="rId4" Type="http://schemas.openxmlformats.org/officeDocument/2006/relationships/image" Target="../media/image120.jpeg"/></Relationships>
</file>

<file path=ppt/slides/_rels/slide10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2.jpeg"/></Relationships>
</file>

<file path=ppt/slides/_rels/slide10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17.tmp"/></Relationships>
</file>

<file path=ppt/slides/_rels/slide2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8.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0.png"/><Relationship Id="rId1" Type="http://schemas.openxmlformats.org/officeDocument/2006/relationships/slideLayout" Target="../slideLayouts/slideLayout16.xml"/><Relationship Id="rId4" Type="http://schemas.openxmlformats.org/officeDocument/2006/relationships/image" Target="../media/image2700.png"/></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87.emf"/><Relationship Id="rId5" Type="http://schemas.openxmlformats.org/officeDocument/2006/relationships/oleObject" Target="../embeddings/oleObject1.bin"/><Relationship Id="rId4" Type="http://schemas.openxmlformats.org/officeDocument/2006/relationships/image" Target="../media/image86.jpeg"/></Relationships>
</file>

<file path=ppt/slides/_rels/slide8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5.png"/><Relationship Id="rId7" Type="http://schemas.openxmlformats.org/officeDocument/2006/relationships/oleObject" Target="../embeddings/oleObject1.bin"/><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89.jpeg"/><Relationship Id="rId5" Type="http://schemas.openxmlformats.org/officeDocument/2006/relationships/image" Target="../media/image86.jpe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84.png"/><Relationship Id="rId7"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16.xml"/><Relationship Id="rId6" Type="http://schemas.openxmlformats.org/officeDocument/2006/relationships/image" Target="../media/image89.jpeg"/><Relationship Id="rId11" Type="http://schemas.openxmlformats.org/officeDocument/2006/relationships/image" Target="../media/image96.png"/><Relationship Id="rId5" Type="http://schemas.openxmlformats.org/officeDocument/2006/relationships/image" Target="../media/image86.jpeg"/><Relationship Id="rId10" Type="http://schemas.openxmlformats.org/officeDocument/2006/relationships/image" Target="../media/image87.emf"/><Relationship Id="rId4" Type="http://schemas.openxmlformats.org/officeDocument/2006/relationships/image" Target="../media/image85.png"/><Relationship Id="rId9" Type="http://schemas.openxmlformats.org/officeDocument/2006/relationships/oleObject" Target="../embeddings/oleObject1.bin"/></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6.xml"/><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6.xml"/><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slideLayout" Target="../slideLayouts/slideLayout18.xml"/><Relationship Id="rId4" Type="http://schemas.openxmlformats.org/officeDocument/2006/relationships/image" Target="../media/image1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ctrTitle" sz="quarter"/>
          </p:nvPr>
        </p:nvSpPr>
        <p:spPr>
          <a:xfrm>
            <a:off x="1525588" y="1295400"/>
            <a:ext cx="9142412" cy="1143000"/>
          </a:xfrm>
        </p:spPr>
        <p:txBody>
          <a:bodyPr/>
          <a:lstStyle/>
          <a:p>
            <a:r>
              <a:rPr lang="en-US">
                <a:latin typeface="Arial" pitchFamily="34" charset="0"/>
              </a:rPr>
              <a:t>ĐIỀU TRỊ HEN</a:t>
            </a:r>
            <a:endParaRPr lang="en-US">
              <a:latin typeface="Arial" pitchFamily="34" charset="0"/>
              <a:cs typeface="Arial" pitchFamily="34" charset="0"/>
            </a:endParaRPr>
          </a:p>
        </p:txBody>
      </p:sp>
      <p:sp>
        <p:nvSpPr>
          <p:cNvPr id="30722" name="Subtitle 2"/>
          <p:cNvSpPr>
            <a:spLocks noGrp="1"/>
          </p:cNvSpPr>
          <p:nvPr>
            <p:ph type="subTitle" sz="quarter" idx="1"/>
          </p:nvPr>
        </p:nvSpPr>
        <p:spPr>
          <a:xfrm>
            <a:off x="3581400" y="4800600"/>
            <a:ext cx="6781800" cy="1752600"/>
          </a:xfrm>
        </p:spPr>
        <p:txBody>
          <a:bodyPr/>
          <a:lstStyle/>
          <a:p>
            <a:pPr algn="r">
              <a:spcBef>
                <a:spcPts val="575"/>
              </a:spcBef>
            </a:pPr>
            <a:r>
              <a:rPr lang="en-US" sz="3100" dirty="0" err="1">
                <a:solidFill>
                  <a:srgbClr val="FFC000"/>
                </a:solidFill>
                <a:latin typeface="Arial" pitchFamily="34" charset="0"/>
                <a:cs typeface="Arial" pitchFamily="34" charset="0"/>
              </a:rPr>
              <a:t>Bs</a:t>
            </a:r>
            <a:r>
              <a:rPr lang="en-US" sz="3100" dirty="0">
                <a:solidFill>
                  <a:srgbClr val="FFC000"/>
                </a:solidFill>
                <a:latin typeface="Arial" pitchFamily="34" charset="0"/>
                <a:cs typeface="Arial" pitchFamily="34" charset="0"/>
              </a:rPr>
              <a:t> TS </a:t>
            </a:r>
            <a:r>
              <a:rPr lang="en-US" sz="3100" dirty="0" err="1">
                <a:solidFill>
                  <a:srgbClr val="FFC000"/>
                </a:solidFill>
                <a:latin typeface="Arial" pitchFamily="34" charset="0"/>
                <a:cs typeface="Arial" pitchFamily="34" charset="0"/>
              </a:rPr>
              <a:t>Lê</a:t>
            </a:r>
            <a:r>
              <a:rPr lang="en-US" sz="3100" dirty="0">
                <a:solidFill>
                  <a:srgbClr val="FFC000"/>
                </a:solidFill>
                <a:latin typeface="Arial" pitchFamily="34" charset="0"/>
                <a:cs typeface="Arial" pitchFamily="34" charset="0"/>
              </a:rPr>
              <a:t> </a:t>
            </a:r>
            <a:r>
              <a:rPr lang="en-US" sz="3100" dirty="0" err="1">
                <a:solidFill>
                  <a:srgbClr val="FFC000"/>
                </a:solidFill>
                <a:latin typeface="Arial" pitchFamily="34" charset="0"/>
                <a:cs typeface="Arial" pitchFamily="34" charset="0"/>
              </a:rPr>
              <a:t>Thượng</a:t>
            </a:r>
            <a:r>
              <a:rPr lang="en-US" sz="3100" dirty="0">
                <a:solidFill>
                  <a:srgbClr val="FFC000"/>
                </a:solidFill>
                <a:latin typeface="Arial" pitchFamily="34" charset="0"/>
                <a:cs typeface="Arial" pitchFamily="34" charset="0"/>
              </a:rPr>
              <a:t> </a:t>
            </a:r>
            <a:r>
              <a:rPr lang="en-US" sz="3100" dirty="0" err="1">
                <a:solidFill>
                  <a:srgbClr val="FFC000"/>
                </a:solidFill>
                <a:latin typeface="Arial" pitchFamily="34" charset="0"/>
                <a:cs typeface="Arial" pitchFamily="34" charset="0"/>
              </a:rPr>
              <a:t>Vũ</a:t>
            </a:r>
            <a:endParaRPr lang="en-US" dirty="0">
              <a:solidFill>
                <a:srgbClr val="FFC000"/>
              </a:solidFill>
              <a:latin typeface="Arial" pitchFamily="34" charset="0"/>
              <a:cs typeface="Arial" pitchFamily="34" charset="0"/>
            </a:endParaRPr>
          </a:p>
          <a:p>
            <a:pPr algn="r">
              <a:spcBef>
                <a:spcPts val="575"/>
              </a:spcBef>
            </a:pPr>
            <a:r>
              <a:rPr lang="en-US" sz="1900" dirty="0" err="1">
                <a:latin typeface="Arial" pitchFamily="34" charset="0"/>
                <a:cs typeface="Arial" pitchFamily="34" charset="0"/>
              </a:rPr>
              <a:t>Phó</a:t>
            </a:r>
            <a:r>
              <a:rPr lang="en-US" sz="1900" dirty="0">
                <a:latin typeface="Arial" pitchFamily="34" charset="0"/>
                <a:cs typeface="Arial" pitchFamily="34" charset="0"/>
              </a:rPr>
              <a:t> </a:t>
            </a:r>
            <a:r>
              <a:rPr lang="en-US" sz="1900" dirty="0" err="1">
                <a:latin typeface="Arial" pitchFamily="34" charset="0"/>
                <a:cs typeface="Arial" pitchFamily="34" charset="0"/>
              </a:rPr>
              <a:t>Trưởng</a:t>
            </a:r>
            <a:r>
              <a:rPr lang="en-US" sz="1900" dirty="0">
                <a:latin typeface="Arial" pitchFamily="34" charset="0"/>
                <a:cs typeface="Arial" pitchFamily="34" charset="0"/>
              </a:rPr>
              <a:t> BM </a:t>
            </a:r>
            <a:r>
              <a:rPr lang="en-US" sz="1900" dirty="0" err="1">
                <a:latin typeface="Arial" pitchFamily="34" charset="0"/>
                <a:cs typeface="Arial" pitchFamily="34" charset="0"/>
              </a:rPr>
              <a:t>Nội</a:t>
            </a:r>
            <a:r>
              <a:rPr lang="en-US" sz="1900" dirty="0">
                <a:latin typeface="Arial" pitchFamily="34" charset="0"/>
                <a:cs typeface="Arial" pitchFamily="34" charset="0"/>
              </a:rPr>
              <a:t> </a:t>
            </a:r>
            <a:r>
              <a:rPr lang="en-US" sz="1900" dirty="0" err="1">
                <a:latin typeface="Arial" pitchFamily="34" charset="0"/>
                <a:cs typeface="Arial" pitchFamily="34" charset="0"/>
              </a:rPr>
              <a:t>Đại</a:t>
            </a:r>
            <a:r>
              <a:rPr lang="en-US" sz="1900" dirty="0">
                <a:latin typeface="Arial" pitchFamily="34" charset="0"/>
                <a:cs typeface="Arial" pitchFamily="34" charset="0"/>
              </a:rPr>
              <a:t> </a:t>
            </a:r>
            <a:r>
              <a:rPr lang="en-US" sz="1900" dirty="0" err="1">
                <a:latin typeface="Arial" pitchFamily="34" charset="0"/>
                <a:cs typeface="Arial" pitchFamily="34" charset="0"/>
              </a:rPr>
              <a:t>Học</a:t>
            </a:r>
            <a:r>
              <a:rPr lang="en-US" sz="1900" dirty="0">
                <a:latin typeface="Arial" pitchFamily="34" charset="0"/>
                <a:cs typeface="Arial" pitchFamily="34" charset="0"/>
              </a:rPr>
              <a:t> Y </a:t>
            </a:r>
            <a:r>
              <a:rPr lang="en-US" sz="1900" dirty="0" err="1">
                <a:latin typeface="Arial" pitchFamily="34" charset="0"/>
                <a:cs typeface="Arial" pitchFamily="34" charset="0"/>
              </a:rPr>
              <a:t>Dược</a:t>
            </a:r>
            <a:r>
              <a:rPr lang="en-US" sz="1900" dirty="0">
                <a:latin typeface="Arial" pitchFamily="34" charset="0"/>
                <a:cs typeface="Arial" pitchFamily="34" charset="0"/>
              </a:rPr>
              <a:t> TP HCM</a:t>
            </a:r>
          </a:p>
          <a:p>
            <a:pPr algn="r">
              <a:spcBef>
                <a:spcPts val="575"/>
              </a:spcBef>
            </a:pPr>
            <a:r>
              <a:rPr lang="en-US" sz="1900" dirty="0" err="1">
                <a:latin typeface="Arial" pitchFamily="34" charset="0"/>
                <a:cs typeface="Arial" pitchFamily="34" charset="0"/>
              </a:rPr>
              <a:t>Phó</a:t>
            </a:r>
            <a:r>
              <a:rPr lang="en-US" sz="1900" dirty="0">
                <a:latin typeface="Arial" pitchFamily="34" charset="0"/>
                <a:cs typeface="Arial" pitchFamily="34" charset="0"/>
              </a:rPr>
              <a:t> </a:t>
            </a:r>
            <a:r>
              <a:rPr lang="en-US" sz="1900" dirty="0" err="1">
                <a:latin typeface="Arial" pitchFamily="34" charset="0"/>
                <a:cs typeface="Arial" pitchFamily="34" charset="0"/>
              </a:rPr>
              <a:t>Trưởng</a:t>
            </a:r>
            <a:r>
              <a:rPr lang="en-US" sz="1900" dirty="0">
                <a:latin typeface="Arial" pitchFamily="34" charset="0"/>
                <a:cs typeface="Arial" pitchFamily="34" charset="0"/>
              </a:rPr>
              <a:t> </a:t>
            </a:r>
            <a:r>
              <a:rPr lang="en-US" sz="1900" dirty="0" err="1">
                <a:latin typeface="Arial" pitchFamily="34" charset="0"/>
                <a:cs typeface="Arial" pitchFamily="34" charset="0"/>
              </a:rPr>
              <a:t>Khoa</a:t>
            </a:r>
            <a:r>
              <a:rPr lang="en-US" sz="1900" dirty="0">
                <a:latin typeface="Arial" pitchFamily="34" charset="0"/>
                <a:cs typeface="Arial" pitchFamily="34" charset="0"/>
              </a:rPr>
              <a:t> </a:t>
            </a:r>
            <a:r>
              <a:rPr lang="en-US" sz="1900" dirty="0" err="1">
                <a:latin typeface="Arial" pitchFamily="34" charset="0"/>
                <a:cs typeface="Arial" pitchFamily="34" charset="0"/>
              </a:rPr>
              <a:t>Hô</a:t>
            </a:r>
            <a:r>
              <a:rPr lang="en-US" sz="1900" dirty="0">
                <a:latin typeface="Arial" pitchFamily="34" charset="0"/>
                <a:cs typeface="Arial" pitchFamily="34" charset="0"/>
              </a:rPr>
              <a:t> </a:t>
            </a:r>
            <a:r>
              <a:rPr lang="en-US" sz="1900" dirty="0" err="1">
                <a:latin typeface="Arial" pitchFamily="34" charset="0"/>
                <a:cs typeface="Arial" pitchFamily="34" charset="0"/>
              </a:rPr>
              <a:t>Hấp</a:t>
            </a:r>
            <a:r>
              <a:rPr lang="en-US" sz="1900" dirty="0">
                <a:latin typeface="Arial" pitchFamily="34" charset="0"/>
                <a:cs typeface="Arial" pitchFamily="34" charset="0"/>
              </a:rPr>
              <a:t> BV </a:t>
            </a:r>
            <a:r>
              <a:rPr lang="en-US" sz="1900" dirty="0" err="1">
                <a:latin typeface="Arial" pitchFamily="34" charset="0"/>
                <a:cs typeface="Arial" pitchFamily="34" charset="0"/>
              </a:rPr>
              <a:t>Chợ</a:t>
            </a:r>
            <a:r>
              <a:rPr lang="en-US" sz="1900" dirty="0">
                <a:latin typeface="Arial" pitchFamily="34" charset="0"/>
                <a:cs typeface="Arial" pitchFamily="34" charset="0"/>
              </a:rPr>
              <a:t> </a:t>
            </a:r>
            <a:r>
              <a:rPr lang="en-US" sz="1900" dirty="0" err="1">
                <a:latin typeface="Arial" pitchFamily="34" charset="0"/>
                <a:cs typeface="Arial" pitchFamily="34" charset="0"/>
              </a:rPr>
              <a:t>Rẫy</a:t>
            </a:r>
            <a:endParaRPr lang="en-US" sz="1900" dirty="0">
              <a:latin typeface="Arial" pitchFamily="34" charset="0"/>
              <a:cs typeface="Arial" pitchFamily="34" charset="0"/>
            </a:endParaRPr>
          </a:p>
          <a:p>
            <a:pPr algn="r">
              <a:spcBef>
                <a:spcPts val="575"/>
              </a:spcBef>
            </a:pPr>
            <a:r>
              <a:rPr lang="en-US" sz="1900" dirty="0" err="1">
                <a:latin typeface="Arial" pitchFamily="34" charset="0"/>
                <a:cs typeface="Arial" pitchFamily="34" charset="0"/>
              </a:rPr>
              <a:t>Tổng</a:t>
            </a:r>
            <a:r>
              <a:rPr lang="en-US" sz="1900" dirty="0">
                <a:latin typeface="Arial" pitchFamily="34" charset="0"/>
                <a:cs typeface="Arial" pitchFamily="34" charset="0"/>
              </a:rPr>
              <a:t> </a:t>
            </a:r>
            <a:r>
              <a:rPr lang="en-US" sz="1900" dirty="0" err="1">
                <a:latin typeface="Arial" pitchFamily="34" charset="0"/>
                <a:cs typeface="Arial" pitchFamily="34" charset="0"/>
              </a:rPr>
              <a:t>thư</a:t>
            </a:r>
            <a:r>
              <a:rPr lang="en-US" sz="1900" dirty="0">
                <a:latin typeface="Arial" pitchFamily="34" charset="0"/>
                <a:cs typeface="Arial" pitchFamily="34" charset="0"/>
              </a:rPr>
              <a:t> </a:t>
            </a:r>
            <a:r>
              <a:rPr lang="en-US" sz="1900" dirty="0" err="1">
                <a:latin typeface="Arial" pitchFamily="34" charset="0"/>
                <a:cs typeface="Arial" pitchFamily="34" charset="0"/>
              </a:rPr>
              <a:t>ký</a:t>
            </a:r>
            <a:r>
              <a:rPr lang="en-US" sz="1900" dirty="0">
                <a:latin typeface="Arial" pitchFamily="34" charset="0"/>
                <a:cs typeface="Arial" pitchFamily="34" charset="0"/>
              </a:rPr>
              <a:t> </a:t>
            </a:r>
            <a:r>
              <a:rPr lang="en-US" sz="1900" dirty="0" err="1">
                <a:latin typeface="Arial" pitchFamily="34" charset="0"/>
                <a:cs typeface="Arial" pitchFamily="34" charset="0"/>
              </a:rPr>
              <a:t>Hội</a:t>
            </a:r>
            <a:r>
              <a:rPr lang="en-US" sz="1900" dirty="0">
                <a:latin typeface="Arial" pitchFamily="34" charset="0"/>
                <a:cs typeface="Arial" pitchFamily="34" charset="0"/>
              </a:rPr>
              <a:t> </a:t>
            </a:r>
            <a:r>
              <a:rPr lang="en-US" sz="1900" dirty="0" err="1">
                <a:latin typeface="Arial" pitchFamily="34" charset="0"/>
                <a:cs typeface="Arial" pitchFamily="34" charset="0"/>
              </a:rPr>
              <a:t>Hô</a:t>
            </a:r>
            <a:r>
              <a:rPr lang="en-US" sz="1900" dirty="0">
                <a:latin typeface="Arial" pitchFamily="34" charset="0"/>
                <a:cs typeface="Arial" pitchFamily="34" charset="0"/>
              </a:rPr>
              <a:t> </a:t>
            </a:r>
            <a:r>
              <a:rPr lang="en-US" sz="1900" dirty="0" err="1">
                <a:latin typeface="Arial" pitchFamily="34" charset="0"/>
                <a:cs typeface="Arial" pitchFamily="34" charset="0"/>
              </a:rPr>
              <a:t>hấp</a:t>
            </a:r>
            <a:r>
              <a:rPr lang="en-US" sz="1900" dirty="0">
                <a:latin typeface="Arial" pitchFamily="34" charset="0"/>
                <a:cs typeface="Arial" pitchFamily="34" charset="0"/>
              </a:rPr>
              <a:t> </a:t>
            </a:r>
            <a:r>
              <a:rPr lang="en-US" sz="1900" dirty="0" err="1">
                <a:latin typeface="Arial" pitchFamily="34" charset="0"/>
                <a:cs typeface="Arial" pitchFamily="34" charset="0"/>
              </a:rPr>
              <a:t>Tp</a:t>
            </a:r>
            <a:r>
              <a:rPr lang="en-US" sz="1900" dirty="0">
                <a:latin typeface="Arial" pitchFamily="34" charset="0"/>
                <a:cs typeface="Arial" pitchFamily="34" charset="0"/>
              </a:rPr>
              <a:t> </a:t>
            </a:r>
            <a:r>
              <a:rPr lang="en-US" sz="1900" dirty="0" err="1">
                <a:latin typeface="Arial" pitchFamily="34" charset="0"/>
                <a:cs typeface="Arial" pitchFamily="34" charset="0"/>
              </a:rPr>
              <a:t>Hồ</a:t>
            </a:r>
            <a:r>
              <a:rPr lang="en-US" sz="1900" dirty="0">
                <a:latin typeface="Arial" pitchFamily="34" charset="0"/>
                <a:cs typeface="Arial" pitchFamily="34" charset="0"/>
              </a:rPr>
              <a:t> </a:t>
            </a:r>
            <a:r>
              <a:rPr lang="en-US" sz="1900" dirty="0" err="1">
                <a:latin typeface="Arial" pitchFamily="34" charset="0"/>
                <a:cs typeface="Arial" pitchFamily="34" charset="0"/>
              </a:rPr>
              <a:t>Chí</a:t>
            </a:r>
            <a:r>
              <a:rPr lang="en-US" sz="1900" dirty="0">
                <a:latin typeface="Arial" pitchFamily="34" charset="0"/>
                <a:cs typeface="Arial" pitchFamily="34" charset="0"/>
              </a:rPr>
              <a:t> Minh</a:t>
            </a:r>
            <a:endParaRPr lang="en-US" sz="3000" dirty="0">
              <a:latin typeface="Arial" pitchFamily="34" charset="0"/>
              <a:cs typeface="Arial"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p:cNvSpPr>
            <a:spLocks noGrp="1" noChangeArrowheads="1"/>
          </p:cNvSpPr>
          <p:nvPr>
            <p:ph type="title" idx="4294967295"/>
          </p:nvPr>
        </p:nvSpPr>
        <p:spPr/>
        <p:txBody>
          <a:bodyPr/>
          <a:lstStyle/>
          <a:p>
            <a:r>
              <a:rPr lang="en-US" dirty="0" err="1"/>
              <a:t>Đánh</a:t>
            </a:r>
            <a:r>
              <a:rPr lang="en-US" dirty="0"/>
              <a:t> </a:t>
            </a:r>
            <a:r>
              <a:rPr lang="en-US" dirty="0" err="1"/>
              <a:t>giá</a:t>
            </a:r>
            <a:r>
              <a:rPr lang="en-US" dirty="0"/>
              <a:t> Hen</a:t>
            </a:r>
            <a:br>
              <a:rPr lang="en-US" dirty="0"/>
            </a:br>
            <a:r>
              <a:rPr lang="en-US" dirty="0" err="1"/>
              <a:t>triệu</a:t>
            </a:r>
            <a:r>
              <a:rPr lang="en-US" dirty="0"/>
              <a:t> </a:t>
            </a:r>
            <a:r>
              <a:rPr lang="en-US" dirty="0" err="1"/>
              <a:t>chứng</a:t>
            </a:r>
            <a:r>
              <a:rPr lang="en-US" dirty="0"/>
              <a:t> </a:t>
            </a:r>
            <a:r>
              <a:rPr lang="en-US" dirty="0" err="1"/>
              <a:t>hiện</a:t>
            </a:r>
            <a:r>
              <a:rPr lang="en-US" dirty="0"/>
              <a:t> </a:t>
            </a:r>
            <a:r>
              <a:rPr lang="en-US" dirty="0" err="1"/>
              <a:t>tại</a:t>
            </a:r>
            <a:r>
              <a:rPr lang="en-US" dirty="0"/>
              <a:t>/</a:t>
            </a:r>
            <a:r>
              <a:rPr lang="en-US" dirty="0" err="1"/>
              <a:t>nguy</a:t>
            </a:r>
            <a:r>
              <a:rPr lang="en-US" dirty="0"/>
              <a:t> </a:t>
            </a:r>
            <a:r>
              <a:rPr lang="en-US" dirty="0" err="1"/>
              <a:t>cơ</a:t>
            </a:r>
            <a:r>
              <a:rPr lang="en-US" dirty="0"/>
              <a:t> </a:t>
            </a:r>
            <a:r>
              <a:rPr lang="en-US" dirty="0" err="1"/>
              <a:t>tương</a:t>
            </a:r>
            <a:r>
              <a:rPr lang="en-US" dirty="0"/>
              <a:t> </a:t>
            </a:r>
            <a:r>
              <a:rPr lang="en-US" dirty="0" err="1"/>
              <a:t>lai</a:t>
            </a:r>
            <a:endParaRPr lang="en-US" dirty="0"/>
          </a:p>
        </p:txBody>
      </p:sp>
      <p:sp>
        <p:nvSpPr>
          <p:cNvPr id="487429" name="Rectangle 5"/>
          <p:cNvSpPr>
            <a:spLocks noGrp="1" noChangeArrowheads="1"/>
          </p:cNvSpPr>
          <p:nvPr>
            <p:ph type="body" sz="half" idx="4294967295"/>
          </p:nvPr>
        </p:nvSpPr>
        <p:spPr>
          <a:xfrm>
            <a:off x="228600" y="1905000"/>
            <a:ext cx="4267200" cy="5105400"/>
          </a:xfrm>
        </p:spPr>
        <p:txBody>
          <a:bodyPr>
            <a:normAutofit/>
          </a:bodyPr>
          <a:lstStyle/>
          <a:p>
            <a:pPr>
              <a:lnSpc>
                <a:spcPct val="80000"/>
              </a:lnSpc>
            </a:pPr>
            <a:r>
              <a:rPr lang="en-US" sz="2000" dirty="0" err="1">
                <a:solidFill>
                  <a:srgbClr val="FFFF00"/>
                </a:solidFill>
              </a:rPr>
              <a:t>Mức</a:t>
            </a:r>
            <a:r>
              <a:rPr lang="en-US" sz="2000" dirty="0">
                <a:solidFill>
                  <a:srgbClr val="FFFF00"/>
                </a:solidFill>
              </a:rPr>
              <a:t> </a:t>
            </a:r>
            <a:r>
              <a:rPr lang="en-US" sz="2000" dirty="0" err="1">
                <a:solidFill>
                  <a:srgbClr val="FFFF00"/>
                </a:solidFill>
              </a:rPr>
              <a:t>độ</a:t>
            </a:r>
            <a:r>
              <a:rPr lang="en-US" sz="2000" dirty="0">
                <a:solidFill>
                  <a:srgbClr val="FFFF00"/>
                </a:solidFill>
              </a:rPr>
              <a:t> </a:t>
            </a:r>
            <a:r>
              <a:rPr lang="en-US" sz="2000" dirty="0" err="1">
                <a:solidFill>
                  <a:srgbClr val="FFFF00"/>
                </a:solidFill>
              </a:rPr>
              <a:t>kiểm</a:t>
            </a:r>
            <a:r>
              <a:rPr lang="en-US" sz="2000" dirty="0">
                <a:solidFill>
                  <a:srgbClr val="FFFF00"/>
                </a:solidFill>
              </a:rPr>
              <a:t> </a:t>
            </a:r>
            <a:r>
              <a:rPr lang="en-US" sz="2000" dirty="0" err="1">
                <a:solidFill>
                  <a:srgbClr val="FFFF00"/>
                </a:solidFill>
              </a:rPr>
              <a:t>soát</a:t>
            </a:r>
            <a:r>
              <a:rPr lang="en-US" sz="2000" dirty="0">
                <a:solidFill>
                  <a:srgbClr val="FFFF00"/>
                </a:solidFill>
              </a:rPr>
              <a:t> hen </a:t>
            </a:r>
            <a:r>
              <a:rPr lang="en-US" sz="2000" dirty="0" err="1"/>
              <a:t>hiện</a:t>
            </a:r>
            <a:r>
              <a:rPr lang="en-US" sz="2000" dirty="0"/>
              <a:t> </a:t>
            </a:r>
            <a:r>
              <a:rPr lang="en-US" sz="2000" dirty="0" err="1"/>
              <a:t>tại</a:t>
            </a:r>
            <a:r>
              <a:rPr lang="en-US" sz="2000" dirty="0"/>
              <a:t> (</a:t>
            </a:r>
            <a:r>
              <a:rPr lang="en-US" sz="2000" dirty="0" err="1"/>
              <a:t>trong</a:t>
            </a:r>
            <a:r>
              <a:rPr lang="en-US" sz="2000" dirty="0"/>
              <a:t> 4 </a:t>
            </a:r>
            <a:r>
              <a:rPr lang="en-US" sz="2000" dirty="0" err="1"/>
              <a:t>tuần</a:t>
            </a:r>
            <a:r>
              <a:rPr lang="en-US" sz="2000" dirty="0"/>
              <a:t>) qua </a:t>
            </a:r>
            <a:r>
              <a:rPr lang="en-US" sz="2000" dirty="0" err="1"/>
              <a:t>bốn</a:t>
            </a:r>
            <a:r>
              <a:rPr lang="en-US" sz="2000" dirty="0"/>
              <a:t> </a:t>
            </a:r>
            <a:r>
              <a:rPr lang="en-US" sz="2000" dirty="0" err="1"/>
              <a:t>tiêu</a:t>
            </a:r>
            <a:r>
              <a:rPr lang="en-US" sz="2000" dirty="0"/>
              <a:t> </a:t>
            </a:r>
            <a:r>
              <a:rPr lang="en-US" sz="2000" dirty="0" err="1"/>
              <a:t>chí</a:t>
            </a:r>
            <a:r>
              <a:rPr lang="en-US" sz="2000" dirty="0"/>
              <a:t>: </a:t>
            </a:r>
          </a:p>
          <a:p>
            <a:pPr lvl="1">
              <a:lnSpc>
                <a:spcPct val="80000"/>
              </a:lnSpc>
            </a:pPr>
            <a:r>
              <a:rPr lang="en-US" sz="2000" dirty="0" err="1"/>
              <a:t>Triệu</a:t>
            </a:r>
            <a:r>
              <a:rPr lang="en-US" sz="2000" dirty="0"/>
              <a:t> </a:t>
            </a:r>
            <a:r>
              <a:rPr lang="en-US" sz="2000" dirty="0" err="1"/>
              <a:t>chứng</a:t>
            </a:r>
            <a:r>
              <a:rPr lang="en-US" sz="2000" dirty="0"/>
              <a:t> ban </a:t>
            </a:r>
            <a:r>
              <a:rPr lang="en-US" sz="2000" dirty="0" err="1"/>
              <a:t>ngày</a:t>
            </a:r>
            <a:r>
              <a:rPr lang="en-US" sz="2000" dirty="0"/>
              <a:t> &gt; 2 </a:t>
            </a:r>
            <a:r>
              <a:rPr lang="en-US" sz="2000" dirty="0" err="1"/>
              <a:t>lần</a:t>
            </a:r>
            <a:r>
              <a:rPr lang="en-US" sz="2000" dirty="0"/>
              <a:t> /</a:t>
            </a:r>
            <a:r>
              <a:rPr lang="en-US" sz="2000" dirty="0" err="1"/>
              <a:t>tuần</a:t>
            </a:r>
            <a:r>
              <a:rPr lang="en-US" sz="2000" dirty="0"/>
              <a:t>. </a:t>
            </a:r>
          </a:p>
          <a:p>
            <a:pPr lvl="1">
              <a:lnSpc>
                <a:spcPct val="80000"/>
              </a:lnSpc>
            </a:pPr>
            <a:r>
              <a:rPr lang="en-US" sz="2000" dirty="0" err="1"/>
              <a:t>Triệu</a:t>
            </a:r>
            <a:r>
              <a:rPr lang="en-US" sz="2000" dirty="0"/>
              <a:t> </a:t>
            </a:r>
            <a:r>
              <a:rPr lang="en-US" sz="2000" dirty="0" err="1"/>
              <a:t>chứng</a:t>
            </a:r>
            <a:r>
              <a:rPr lang="en-US" sz="2000" dirty="0"/>
              <a:t> ban </a:t>
            </a:r>
            <a:r>
              <a:rPr lang="en-US" sz="2000" dirty="0" err="1"/>
              <a:t>đêm</a:t>
            </a:r>
            <a:r>
              <a:rPr lang="en-US" sz="2000" dirty="0"/>
              <a:t> &gt; 0 </a:t>
            </a:r>
            <a:r>
              <a:rPr lang="en-US" sz="2000" dirty="0" err="1"/>
              <a:t>lần</a:t>
            </a:r>
            <a:r>
              <a:rPr lang="en-US" sz="2000" dirty="0"/>
              <a:t> / </a:t>
            </a:r>
            <a:r>
              <a:rPr lang="en-US" sz="2000" dirty="0" err="1"/>
              <a:t>tuần</a:t>
            </a:r>
            <a:r>
              <a:rPr lang="en-US" sz="2000" dirty="0"/>
              <a:t>. </a:t>
            </a:r>
          </a:p>
          <a:p>
            <a:pPr lvl="1">
              <a:lnSpc>
                <a:spcPct val="80000"/>
              </a:lnSpc>
            </a:pPr>
            <a:r>
              <a:rPr lang="en-US" sz="2000" dirty="0" err="1"/>
              <a:t>Sử</a:t>
            </a:r>
            <a:r>
              <a:rPr lang="en-US" sz="2000" dirty="0"/>
              <a:t> </a:t>
            </a:r>
            <a:r>
              <a:rPr lang="en-US" sz="2000" dirty="0" err="1"/>
              <a:t>dụng</a:t>
            </a:r>
            <a:r>
              <a:rPr lang="en-US" sz="2000" dirty="0"/>
              <a:t> </a:t>
            </a:r>
            <a:r>
              <a:rPr lang="en-US" sz="2000" dirty="0" err="1"/>
              <a:t>thuốc</a:t>
            </a:r>
            <a:r>
              <a:rPr lang="en-US" sz="2000" dirty="0"/>
              <a:t> </a:t>
            </a:r>
            <a:r>
              <a:rPr lang="en-US" sz="2000" dirty="0" err="1"/>
              <a:t>giảm</a:t>
            </a:r>
            <a:r>
              <a:rPr lang="en-US" sz="2000" dirty="0"/>
              <a:t> </a:t>
            </a:r>
            <a:r>
              <a:rPr lang="en-US" sz="2000" dirty="0" err="1"/>
              <a:t>triệu</a:t>
            </a:r>
            <a:r>
              <a:rPr lang="en-US" sz="2000" dirty="0"/>
              <a:t> </a:t>
            </a:r>
            <a:r>
              <a:rPr lang="en-US" sz="2000" dirty="0" err="1"/>
              <a:t>chứng</a:t>
            </a:r>
            <a:r>
              <a:rPr lang="en-US" sz="2000" dirty="0"/>
              <a:t> &gt; 2 </a:t>
            </a:r>
            <a:r>
              <a:rPr lang="en-US" sz="2000" dirty="0" err="1"/>
              <a:t>lần</a:t>
            </a:r>
            <a:r>
              <a:rPr lang="en-US" sz="2000" dirty="0"/>
              <a:t>/ </a:t>
            </a:r>
            <a:r>
              <a:rPr lang="en-US" sz="2000" dirty="0" err="1"/>
              <a:t>tuần</a:t>
            </a:r>
            <a:r>
              <a:rPr lang="en-US" sz="2000" dirty="0"/>
              <a:t>. </a:t>
            </a:r>
          </a:p>
          <a:p>
            <a:pPr lvl="1">
              <a:lnSpc>
                <a:spcPct val="80000"/>
              </a:lnSpc>
            </a:pPr>
            <a:r>
              <a:rPr lang="en-US" sz="2000" dirty="0" err="1"/>
              <a:t>Giới</a:t>
            </a:r>
            <a:r>
              <a:rPr lang="en-US" sz="2000" dirty="0"/>
              <a:t> </a:t>
            </a:r>
            <a:r>
              <a:rPr lang="en-US" sz="2000" dirty="0" err="1"/>
              <a:t>hạn</a:t>
            </a:r>
            <a:r>
              <a:rPr lang="en-US" sz="2000" dirty="0"/>
              <a:t> </a:t>
            </a:r>
            <a:r>
              <a:rPr lang="en-US" sz="2000" dirty="0" err="1"/>
              <a:t>hoạt</a:t>
            </a:r>
            <a:r>
              <a:rPr lang="en-US" sz="2000" dirty="0"/>
              <a:t> </a:t>
            </a:r>
            <a:r>
              <a:rPr lang="en-US" sz="2000" dirty="0" err="1"/>
              <a:t>động</a:t>
            </a:r>
            <a:r>
              <a:rPr lang="en-US" sz="2000" dirty="0"/>
              <a:t> do hen &gt; 0 </a:t>
            </a:r>
            <a:r>
              <a:rPr lang="en-US" sz="2000" dirty="0" err="1"/>
              <a:t>lần</a:t>
            </a:r>
            <a:r>
              <a:rPr lang="en-US" sz="2000" dirty="0"/>
              <a:t>/ </a:t>
            </a:r>
            <a:r>
              <a:rPr lang="en-US" sz="2000" dirty="0" err="1"/>
              <a:t>tuần</a:t>
            </a:r>
            <a:r>
              <a:rPr lang="en-US" sz="2000" dirty="0"/>
              <a:t>.</a:t>
            </a:r>
          </a:p>
          <a:p>
            <a:pPr>
              <a:lnSpc>
                <a:spcPct val="80000"/>
              </a:lnSpc>
            </a:pPr>
            <a:r>
              <a:rPr lang="en-US" sz="2000" dirty="0" err="1"/>
              <a:t>Phân</a:t>
            </a:r>
            <a:r>
              <a:rPr lang="en-US" sz="2000" dirty="0"/>
              <a:t> </a:t>
            </a:r>
            <a:r>
              <a:rPr lang="en-US" sz="2000" dirty="0" err="1"/>
              <a:t>loại</a:t>
            </a:r>
            <a:r>
              <a:rPr lang="en-US" sz="2000" dirty="0"/>
              <a:t>:</a:t>
            </a:r>
          </a:p>
          <a:p>
            <a:pPr lvl="1">
              <a:lnSpc>
                <a:spcPct val="80000"/>
              </a:lnSpc>
            </a:pPr>
            <a:r>
              <a:rPr lang="en-US" sz="2000" dirty="0"/>
              <a:t>Hen </a:t>
            </a:r>
            <a:r>
              <a:rPr lang="en-US" sz="2000" dirty="0" err="1"/>
              <a:t>kiểm</a:t>
            </a:r>
            <a:r>
              <a:rPr lang="en-US" sz="2000" dirty="0"/>
              <a:t> </a:t>
            </a:r>
            <a:r>
              <a:rPr lang="en-US" sz="2000" dirty="0" err="1"/>
              <a:t>soát</a:t>
            </a:r>
            <a:r>
              <a:rPr lang="en-US" sz="2000" dirty="0"/>
              <a:t> </a:t>
            </a:r>
            <a:r>
              <a:rPr lang="en-US" sz="2000" dirty="0" err="1"/>
              <a:t>khi</a:t>
            </a:r>
            <a:r>
              <a:rPr lang="en-US" sz="2000" dirty="0"/>
              <a:t> </a:t>
            </a:r>
            <a:r>
              <a:rPr lang="en-US" sz="2000" dirty="0" err="1"/>
              <a:t>không</a:t>
            </a:r>
            <a:r>
              <a:rPr lang="en-US" sz="2000" dirty="0"/>
              <a:t> vi </a:t>
            </a:r>
            <a:r>
              <a:rPr lang="en-US" sz="2000" dirty="0" err="1"/>
              <a:t>phạm</a:t>
            </a:r>
            <a:r>
              <a:rPr lang="en-US" sz="2000" dirty="0"/>
              <a:t> </a:t>
            </a:r>
            <a:r>
              <a:rPr lang="en-US" sz="2000" dirty="0" err="1"/>
              <a:t>tiêu</a:t>
            </a:r>
            <a:r>
              <a:rPr lang="en-US" sz="2000" dirty="0"/>
              <a:t> </a:t>
            </a:r>
            <a:r>
              <a:rPr lang="en-US" sz="2000" dirty="0" err="1"/>
              <a:t>chí</a:t>
            </a:r>
            <a:r>
              <a:rPr lang="en-US" sz="2000" dirty="0"/>
              <a:t> </a:t>
            </a:r>
            <a:r>
              <a:rPr lang="en-US" sz="2000" dirty="0" err="1"/>
              <a:t>nào</a:t>
            </a:r>
            <a:endParaRPr lang="en-US" sz="2000" dirty="0"/>
          </a:p>
          <a:p>
            <a:pPr lvl="1">
              <a:lnSpc>
                <a:spcPct val="80000"/>
              </a:lnSpc>
            </a:pPr>
            <a:r>
              <a:rPr lang="en-US" sz="2000" dirty="0"/>
              <a:t>Hen </a:t>
            </a:r>
            <a:r>
              <a:rPr lang="en-US" sz="2000" dirty="0" err="1"/>
              <a:t>kiểm</a:t>
            </a:r>
            <a:r>
              <a:rPr lang="en-US" sz="2000" dirty="0"/>
              <a:t> </a:t>
            </a:r>
            <a:r>
              <a:rPr lang="en-US" sz="2000" dirty="0" err="1"/>
              <a:t>soát</a:t>
            </a:r>
            <a:r>
              <a:rPr lang="en-US" sz="2000" dirty="0"/>
              <a:t> </a:t>
            </a:r>
            <a:r>
              <a:rPr lang="en-US" sz="2000" dirty="0" err="1"/>
              <a:t>một</a:t>
            </a:r>
            <a:r>
              <a:rPr lang="en-US" sz="2000" dirty="0"/>
              <a:t> </a:t>
            </a:r>
            <a:r>
              <a:rPr lang="en-US" sz="2000" dirty="0" err="1"/>
              <a:t>phần</a:t>
            </a:r>
            <a:r>
              <a:rPr lang="en-US" sz="2000" dirty="0"/>
              <a:t> </a:t>
            </a:r>
            <a:r>
              <a:rPr lang="en-US" sz="2000" dirty="0" err="1"/>
              <a:t>nếu</a:t>
            </a:r>
            <a:r>
              <a:rPr lang="en-US" sz="2000" dirty="0"/>
              <a:t> vi </a:t>
            </a:r>
            <a:r>
              <a:rPr lang="en-US" sz="2000" dirty="0" err="1"/>
              <a:t>phạm</a:t>
            </a:r>
            <a:r>
              <a:rPr lang="en-US" sz="2000" dirty="0"/>
              <a:t> 1 – 2 </a:t>
            </a:r>
            <a:r>
              <a:rPr lang="en-US" sz="2000" dirty="0" err="1"/>
              <a:t>tiêu</a:t>
            </a:r>
            <a:r>
              <a:rPr lang="en-US" sz="2000" dirty="0"/>
              <a:t> </a:t>
            </a:r>
            <a:r>
              <a:rPr lang="en-US" sz="2000" dirty="0" err="1"/>
              <a:t>chí</a:t>
            </a:r>
            <a:endParaRPr lang="en-US" sz="2000" dirty="0"/>
          </a:p>
          <a:p>
            <a:pPr lvl="1">
              <a:lnSpc>
                <a:spcPct val="80000"/>
              </a:lnSpc>
            </a:pPr>
            <a:r>
              <a:rPr lang="en-US" sz="2000" dirty="0"/>
              <a:t>Hen </a:t>
            </a:r>
            <a:r>
              <a:rPr lang="en-US" sz="2000" dirty="0" err="1"/>
              <a:t>không</a:t>
            </a:r>
            <a:r>
              <a:rPr lang="en-US" sz="2000" dirty="0"/>
              <a:t> </a:t>
            </a:r>
            <a:r>
              <a:rPr lang="en-US" sz="2000" dirty="0" err="1"/>
              <a:t>kiểm</a:t>
            </a:r>
            <a:r>
              <a:rPr lang="en-US" sz="2000" dirty="0"/>
              <a:t> </a:t>
            </a:r>
            <a:r>
              <a:rPr lang="en-US" sz="2000" dirty="0" err="1"/>
              <a:t>soát</a:t>
            </a:r>
            <a:r>
              <a:rPr lang="en-US" sz="2000" dirty="0"/>
              <a:t> </a:t>
            </a:r>
            <a:r>
              <a:rPr lang="en-US" sz="2000" dirty="0" err="1"/>
              <a:t>nếu</a:t>
            </a:r>
            <a:r>
              <a:rPr lang="en-US" sz="2000" dirty="0"/>
              <a:t> vi </a:t>
            </a:r>
            <a:r>
              <a:rPr lang="en-US" sz="2000" dirty="0" err="1"/>
              <a:t>phạm</a:t>
            </a:r>
            <a:r>
              <a:rPr lang="en-US" sz="2000" dirty="0"/>
              <a:t> 3 – 4 </a:t>
            </a:r>
            <a:r>
              <a:rPr lang="en-US" sz="2000" dirty="0" err="1"/>
              <a:t>tiêu</a:t>
            </a:r>
            <a:r>
              <a:rPr lang="en-US" sz="2000" dirty="0"/>
              <a:t> </a:t>
            </a:r>
            <a:r>
              <a:rPr lang="en-US" sz="2000" dirty="0" err="1"/>
              <a:t>chí</a:t>
            </a:r>
            <a:r>
              <a:rPr lang="en-US" sz="2000" dirty="0"/>
              <a:t>.</a:t>
            </a:r>
          </a:p>
        </p:txBody>
      </p:sp>
      <p:sp>
        <p:nvSpPr>
          <p:cNvPr id="487430" name="Rectangle 6"/>
          <p:cNvSpPr>
            <a:spLocks noGrp="1" noChangeArrowheads="1"/>
          </p:cNvSpPr>
          <p:nvPr>
            <p:ph type="body" sz="half" idx="4294967295"/>
          </p:nvPr>
        </p:nvSpPr>
        <p:spPr>
          <a:xfrm>
            <a:off x="4648200" y="1919416"/>
            <a:ext cx="7315200" cy="5105400"/>
          </a:xfrm>
        </p:spPr>
        <p:txBody>
          <a:bodyPr/>
          <a:lstStyle/>
          <a:p>
            <a:pPr>
              <a:lnSpc>
                <a:spcPct val="80000"/>
              </a:lnSpc>
            </a:pPr>
            <a:r>
              <a:rPr lang="en-US" sz="2000" dirty="0" err="1">
                <a:solidFill>
                  <a:srgbClr val="FFFF00"/>
                </a:solidFill>
              </a:rPr>
              <a:t>Nguy</a:t>
            </a:r>
            <a:r>
              <a:rPr lang="en-US" sz="2000" dirty="0">
                <a:solidFill>
                  <a:srgbClr val="FFFF00"/>
                </a:solidFill>
              </a:rPr>
              <a:t> </a:t>
            </a:r>
            <a:r>
              <a:rPr lang="en-US" sz="2000" dirty="0" err="1">
                <a:solidFill>
                  <a:srgbClr val="FFFF00"/>
                </a:solidFill>
              </a:rPr>
              <a:t>cơ</a:t>
            </a:r>
            <a:r>
              <a:rPr lang="en-US" sz="2000" dirty="0">
                <a:solidFill>
                  <a:srgbClr val="FFFF00"/>
                </a:solidFill>
              </a:rPr>
              <a:t> </a:t>
            </a:r>
            <a:r>
              <a:rPr lang="en-US" sz="2000" dirty="0" err="1">
                <a:solidFill>
                  <a:srgbClr val="FFFF00"/>
                </a:solidFill>
              </a:rPr>
              <a:t>kết</a:t>
            </a:r>
            <a:r>
              <a:rPr lang="en-US" sz="2000" dirty="0">
                <a:solidFill>
                  <a:srgbClr val="FFFF00"/>
                </a:solidFill>
              </a:rPr>
              <a:t> </a:t>
            </a:r>
            <a:r>
              <a:rPr lang="en-US" sz="2000" dirty="0" err="1">
                <a:solidFill>
                  <a:srgbClr val="FFFF00"/>
                </a:solidFill>
              </a:rPr>
              <a:t>cục</a:t>
            </a:r>
            <a:r>
              <a:rPr lang="en-US" sz="2000" dirty="0">
                <a:solidFill>
                  <a:srgbClr val="FFFF00"/>
                </a:solidFill>
              </a:rPr>
              <a:t> </a:t>
            </a:r>
            <a:r>
              <a:rPr lang="en-US" sz="2000" dirty="0" err="1">
                <a:solidFill>
                  <a:srgbClr val="FFFF00"/>
                </a:solidFill>
              </a:rPr>
              <a:t>xấu</a:t>
            </a:r>
            <a:endParaRPr lang="en-US" sz="2000" dirty="0">
              <a:solidFill>
                <a:srgbClr val="FFFF00"/>
              </a:solidFill>
            </a:endParaRPr>
          </a:p>
          <a:p>
            <a:pPr lvl="1">
              <a:lnSpc>
                <a:spcPct val="80000"/>
              </a:lnSpc>
            </a:pPr>
            <a:r>
              <a:rPr lang="en-US" sz="2000" dirty="0" err="1">
                <a:solidFill>
                  <a:srgbClr val="FFC000"/>
                </a:solidFill>
              </a:rPr>
              <a:t>Nguy</a:t>
            </a:r>
            <a:r>
              <a:rPr lang="en-US" sz="2000" dirty="0">
                <a:solidFill>
                  <a:srgbClr val="FFC000"/>
                </a:solidFill>
              </a:rPr>
              <a:t> </a:t>
            </a:r>
            <a:r>
              <a:rPr lang="en-US" sz="2000" dirty="0" err="1">
                <a:solidFill>
                  <a:srgbClr val="FFC000"/>
                </a:solidFill>
              </a:rPr>
              <a:t>cơ</a:t>
            </a:r>
            <a:r>
              <a:rPr lang="en-US" sz="2000" dirty="0">
                <a:solidFill>
                  <a:srgbClr val="FFC000"/>
                </a:solidFill>
              </a:rPr>
              <a:t> </a:t>
            </a:r>
            <a:r>
              <a:rPr lang="en-US" sz="2000" dirty="0" err="1">
                <a:solidFill>
                  <a:srgbClr val="FFC000"/>
                </a:solidFill>
              </a:rPr>
              <a:t>cơn</a:t>
            </a:r>
            <a:r>
              <a:rPr lang="en-US" sz="2000" dirty="0">
                <a:solidFill>
                  <a:srgbClr val="FFC000"/>
                </a:solidFill>
              </a:rPr>
              <a:t> hen </a:t>
            </a:r>
            <a:r>
              <a:rPr lang="en-US" sz="2000" dirty="0" err="1">
                <a:solidFill>
                  <a:srgbClr val="FFC000"/>
                </a:solidFill>
              </a:rPr>
              <a:t>cấp</a:t>
            </a:r>
            <a:r>
              <a:rPr lang="en-US" sz="2000" dirty="0">
                <a:solidFill>
                  <a:srgbClr val="FFC000"/>
                </a:solidFill>
              </a:rPr>
              <a:t> </a:t>
            </a:r>
            <a:r>
              <a:rPr lang="en-US" sz="2000" dirty="0"/>
              <a:t>(1) </a:t>
            </a:r>
            <a:r>
              <a:rPr lang="en-US" sz="2000" dirty="0" err="1"/>
              <a:t>tiền</a:t>
            </a:r>
            <a:r>
              <a:rPr lang="en-US" sz="2000" dirty="0"/>
              <a:t> </a:t>
            </a:r>
            <a:r>
              <a:rPr lang="en-US" sz="2000" dirty="0" err="1"/>
              <a:t>căn</a:t>
            </a:r>
            <a:r>
              <a:rPr lang="en-US" sz="2000" dirty="0"/>
              <a:t> </a:t>
            </a:r>
            <a:r>
              <a:rPr lang="en-US" sz="2000" dirty="0" err="1"/>
              <a:t>nhập</a:t>
            </a:r>
            <a:r>
              <a:rPr lang="en-US" sz="2000" dirty="0"/>
              <a:t> ICU hay </a:t>
            </a:r>
            <a:r>
              <a:rPr lang="en-US" sz="2000" dirty="0" err="1"/>
              <a:t>đặt</a:t>
            </a:r>
            <a:r>
              <a:rPr lang="en-US" sz="2000" dirty="0"/>
              <a:t> </a:t>
            </a:r>
            <a:r>
              <a:rPr lang="en-US" sz="2000" dirty="0" err="1"/>
              <a:t>nội</a:t>
            </a:r>
            <a:r>
              <a:rPr lang="en-US" sz="2000" dirty="0"/>
              <a:t> </a:t>
            </a:r>
            <a:r>
              <a:rPr lang="en-US" sz="2000" dirty="0" err="1"/>
              <a:t>khí</a:t>
            </a:r>
            <a:r>
              <a:rPr lang="en-US" sz="2000" dirty="0"/>
              <a:t> </a:t>
            </a:r>
            <a:r>
              <a:rPr lang="en-US" sz="2000" dirty="0" err="1"/>
              <a:t>quản</a:t>
            </a:r>
            <a:r>
              <a:rPr lang="en-US" sz="2000" dirty="0"/>
              <a:t> </a:t>
            </a:r>
            <a:r>
              <a:rPr lang="en-US" sz="2000" dirty="0" err="1"/>
              <a:t>vì</a:t>
            </a:r>
            <a:r>
              <a:rPr lang="en-US" sz="2000" dirty="0"/>
              <a:t> </a:t>
            </a:r>
            <a:r>
              <a:rPr lang="en-US" sz="2000" dirty="0" err="1"/>
              <a:t>cơn</a:t>
            </a:r>
            <a:r>
              <a:rPr lang="en-US" sz="2000" dirty="0"/>
              <a:t> hen </a:t>
            </a:r>
            <a:r>
              <a:rPr lang="en-US" sz="2000" dirty="0" err="1"/>
              <a:t>cấp</a:t>
            </a:r>
            <a:r>
              <a:rPr lang="en-US" sz="2000" dirty="0"/>
              <a:t>; (2) </a:t>
            </a:r>
            <a:r>
              <a:rPr lang="en-US" sz="2000" dirty="0" err="1"/>
              <a:t>có</a:t>
            </a:r>
            <a:r>
              <a:rPr lang="en-US" sz="2000" dirty="0"/>
              <a:t> ≥ 1 </a:t>
            </a:r>
            <a:r>
              <a:rPr lang="en-US" sz="2000" dirty="0" err="1"/>
              <a:t>cơn</a:t>
            </a:r>
            <a:r>
              <a:rPr lang="en-US" sz="2000" dirty="0"/>
              <a:t> hen </a:t>
            </a:r>
            <a:r>
              <a:rPr lang="en-US" sz="2000" dirty="0" err="1"/>
              <a:t>nặng</a:t>
            </a:r>
            <a:r>
              <a:rPr lang="en-US" sz="2000" dirty="0"/>
              <a:t> </a:t>
            </a:r>
            <a:r>
              <a:rPr lang="en-US" sz="2000" dirty="0" err="1"/>
              <a:t>trong</a:t>
            </a:r>
            <a:r>
              <a:rPr lang="en-US" sz="2000" dirty="0"/>
              <a:t> 12 </a:t>
            </a:r>
            <a:r>
              <a:rPr lang="en-US" sz="2000" dirty="0" err="1"/>
              <a:t>tháng</a:t>
            </a:r>
            <a:r>
              <a:rPr lang="en-US" sz="2000" dirty="0"/>
              <a:t> qua (3) hen </a:t>
            </a:r>
            <a:r>
              <a:rPr lang="en-US" sz="2000" dirty="0" err="1"/>
              <a:t>không</a:t>
            </a:r>
            <a:r>
              <a:rPr lang="en-US" sz="2000" dirty="0"/>
              <a:t> </a:t>
            </a:r>
            <a:r>
              <a:rPr lang="en-US" sz="2000" dirty="0" err="1"/>
              <a:t>kiểm</a:t>
            </a:r>
            <a:r>
              <a:rPr lang="en-US" sz="2000" dirty="0"/>
              <a:t> </a:t>
            </a:r>
            <a:r>
              <a:rPr lang="en-US" sz="2000" dirty="0" err="1"/>
              <a:t>soát</a:t>
            </a:r>
            <a:r>
              <a:rPr lang="en-US" sz="2000" dirty="0"/>
              <a:t>; (4) </a:t>
            </a:r>
            <a:r>
              <a:rPr lang="en-US" sz="2000" dirty="0" err="1"/>
              <a:t>Lạm</a:t>
            </a:r>
            <a:r>
              <a:rPr lang="en-US" sz="2000" dirty="0"/>
              <a:t> </a:t>
            </a:r>
            <a:r>
              <a:rPr lang="en-US" sz="2000" dirty="0" err="1"/>
              <a:t>dụng</a:t>
            </a:r>
            <a:r>
              <a:rPr lang="en-US" sz="2000" dirty="0"/>
              <a:t> </a:t>
            </a:r>
            <a:r>
              <a:rPr lang="en-US" sz="2000" dirty="0" err="1"/>
              <a:t>thuốc</a:t>
            </a:r>
            <a:r>
              <a:rPr lang="en-US" sz="2000" dirty="0"/>
              <a:t> </a:t>
            </a:r>
            <a:r>
              <a:rPr lang="en-US" sz="2000" dirty="0" err="1"/>
              <a:t>giãn</a:t>
            </a:r>
            <a:r>
              <a:rPr lang="en-US" sz="2000" dirty="0"/>
              <a:t> </a:t>
            </a:r>
            <a:r>
              <a:rPr lang="en-US" sz="2000" dirty="0" err="1"/>
              <a:t>phế</a:t>
            </a:r>
            <a:r>
              <a:rPr lang="en-US" sz="2000" dirty="0"/>
              <a:t> </a:t>
            </a:r>
            <a:r>
              <a:rPr lang="en-US" sz="2000" dirty="0" err="1"/>
              <a:t>quản</a:t>
            </a:r>
            <a:r>
              <a:rPr lang="en-US" sz="2000" dirty="0"/>
              <a:t> SABA (&gt; 1 </a:t>
            </a:r>
            <a:r>
              <a:rPr lang="en-US" sz="2000" dirty="0" err="1"/>
              <a:t>hộp</a:t>
            </a:r>
            <a:r>
              <a:rPr lang="en-US" sz="2000" dirty="0"/>
              <a:t> 200 </a:t>
            </a:r>
            <a:r>
              <a:rPr lang="en-US" sz="2000" dirty="0" err="1"/>
              <a:t>nhát</a:t>
            </a:r>
            <a:r>
              <a:rPr lang="en-US" sz="2000" dirty="0"/>
              <a:t>/ </a:t>
            </a:r>
            <a:r>
              <a:rPr lang="en-US" sz="2000" dirty="0" err="1"/>
              <a:t>tháng</a:t>
            </a:r>
            <a:r>
              <a:rPr lang="en-US" sz="2000" dirty="0"/>
              <a:t>); (5) </a:t>
            </a:r>
            <a:r>
              <a:rPr lang="en-US" sz="2000" dirty="0" err="1"/>
              <a:t>không</a:t>
            </a:r>
            <a:r>
              <a:rPr lang="en-US" sz="2000" dirty="0"/>
              <a:t> </a:t>
            </a:r>
            <a:r>
              <a:rPr lang="en-US" sz="2000" dirty="0" err="1"/>
              <a:t>được</a:t>
            </a:r>
            <a:r>
              <a:rPr lang="en-US" sz="2000" dirty="0"/>
              <a:t> </a:t>
            </a:r>
            <a:r>
              <a:rPr lang="en-US" sz="2000" dirty="0" err="1"/>
              <a:t>dùng</a:t>
            </a:r>
            <a:r>
              <a:rPr lang="en-US" sz="2000" dirty="0"/>
              <a:t> ICS do </a:t>
            </a:r>
            <a:r>
              <a:rPr lang="en-US" sz="2000" dirty="0" err="1"/>
              <a:t>không</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hoặc</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nhưng</a:t>
            </a:r>
            <a:r>
              <a:rPr lang="en-US" sz="2000" dirty="0"/>
              <a:t> </a:t>
            </a:r>
            <a:r>
              <a:rPr lang="en-US" sz="2000" dirty="0" err="1"/>
              <a:t>bệnh</a:t>
            </a:r>
            <a:r>
              <a:rPr lang="en-US" sz="2000" dirty="0"/>
              <a:t> </a:t>
            </a:r>
            <a:r>
              <a:rPr lang="en-US" sz="2000" dirty="0" err="1"/>
              <a:t>nhân</a:t>
            </a:r>
            <a:r>
              <a:rPr lang="en-US" sz="2000" dirty="0"/>
              <a:t> </a:t>
            </a:r>
            <a:r>
              <a:rPr lang="en-US" sz="2000" dirty="0" err="1"/>
              <a:t>tuân</a:t>
            </a:r>
            <a:r>
              <a:rPr lang="en-US" sz="2000" dirty="0"/>
              <a:t> </a:t>
            </a:r>
            <a:r>
              <a:rPr lang="en-US" sz="2000" dirty="0" err="1"/>
              <a:t>thủ</a:t>
            </a:r>
            <a:r>
              <a:rPr lang="en-US" sz="2000" dirty="0"/>
              <a:t> </a:t>
            </a:r>
            <a:r>
              <a:rPr lang="en-US" sz="2000" dirty="0" err="1"/>
              <a:t>điều</a:t>
            </a:r>
            <a:r>
              <a:rPr lang="en-US" sz="2000" dirty="0"/>
              <a:t> </a:t>
            </a:r>
            <a:r>
              <a:rPr lang="en-US" sz="2000" dirty="0" err="1"/>
              <a:t>trị</a:t>
            </a:r>
            <a:r>
              <a:rPr lang="en-US" sz="2000" dirty="0"/>
              <a:t> </a:t>
            </a:r>
            <a:r>
              <a:rPr lang="en-US" sz="2000" dirty="0" err="1"/>
              <a:t>kém</a:t>
            </a:r>
            <a:r>
              <a:rPr lang="en-US" sz="2000" dirty="0"/>
              <a:t>, </a:t>
            </a:r>
            <a:r>
              <a:rPr lang="en-US" sz="2000" dirty="0" err="1"/>
              <a:t>sử</a:t>
            </a:r>
            <a:r>
              <a:rPr lang="en-US" sz="2000" dirty="0"/>
              <a:t> </a:t>
            </a:r>
            <a:r>
              <a:rPr lang="en-US" sz="2000" dirty="0" err="1"/>
              <a:t>dụng</a:t>
            </a:r>
            <a:r>
              <a:rPr lang="en-US" sz="2000" dirty="0"/>
              <a:t> </a:t>
            </a:r>
            <a:r>
              <a:rPr lang="en-US" sz="2000" dirty="0" err="1"/>
              <a:t>bình</a:t>
            </a:r>
            <a:r>
              <a:rPr lang="en-US" sz="2000" dirty="0"/>
              <a:t> </a:t>
            </a:r>
            <a:r>
              <a:rPr lang="en-US" sz="2000" dirty="0" err="1"/>
              <a:t>xịt</a:t>
            </a:r>
            <a:r>
              <a:rPr lang="en-US" sz="2000" dirty="0"/>
              <a:t>, </a:t>
            </a:r>
            <a:r>
              <a:rPr lang="en-US" sz="2000" dirty="0" err="1"/>
              <a:t>hút</a:t>
            </a:r>
            <a:r>
              <a:rPr lang="en-US" sz="2000" dirty="0"/>
              <a:t> </a:t>
            </a:r>
            <a:r>
              <a:rPr lang="en-US" sz="2000" dirty="0" err="1"/>
              <a:t>sai</a:t>
            </a:r>
            <a:r>
              <a:rPr lang="en-US" sz="2000" dirty="0"/>
              <a:t> </a:t>
            </a:r>
            <a:r>
              <a:rPr lang="en-US" sz="2000" dirty="0" err="1"/>
              <a:t>kỹ</a:t>
            </a:r>
            <a:r>
              <a:rPr lang="en-US" sz="2000" dirty="0"/>
              <a:t> </a:t>
            </a:r>
            <a:r>
              <a:rPr lang="en-US" sz="2000" dirty="0" err="1"/>
              <a:t>thuật</a:t>
            </a:r>
            <a:r>
              <a:rPr lang="en-US" sz="2000" dirty="0"/>
              <a:t>; (5) FEV1 </a:t>
            </a:r>
            <a:r>
              <a:rPr lang="en-US" sz="2000" dirty="0" err="1"/>
              <a:t>cơ</a:t>
            </a:r>
            <a:r>
              <a:rPr lang="en-US" sz="2000" dirty="0"/>
              <a:t> </a:t>
            </a:r>
            <a:r>
              <a:rPr lang="en-US" sz="2000" dirty="0" err="1"/>
              <a:t>bản</a:t>
            </a:r>
            <a:r>
              <a:rPr lang="en-US" sz="2000" dirty="0"/>
              <a:t> </a:t>
            </a:r>
            <a:r>
              <a:rPr lang="en-US" sz="2000" dirty="0" err="1"/>
              <a:t>thấp</a:t>
            </a:r>
            <a:r>
              <a:rPr lang="en-US" sz="2000" dirty="0"/>
              <a:t>, </a:t>
            </a:r>
            <a:r>
              <a:rPr lang="en-US" sz="2000" dirty="0" err="1"/>
              <a:t>đặc</a:t>
            </a:r>
            <a:r>
              <a:rPr lang="en-US" sz="2000" dirty="0"/>
              <a:t> </a:t>
            </a:r>
            <a:r>
              <a:rPr lang="en-US" sz="2000" dirty="0" err="1"/>
              <a:t>biệt</a:t>
            </a:r>
            <a:r>
              <a:rPr lang="en-US" sz="2000" dirty="0"/>
              <a:t> &lt; 60% </a:t>
            </a:r>
            <a:r>
              <a:rPr lang="en-US" sz="2000" dirty="0" err="1"/>
              <a:t>dự</a:t>
            </a:r>
            <a:r>
              <a:rPr lang="en-US" sz="2000" dirty="0"/>
              <a:t> </a:t>
            </a:r>
            <a:r>
              <a:rPr lang="en-US" sz="2000" dirty="0" err="1"/>
              <a:t>đoán</a:t>
            </a:r>
            <a:r>
              <a:rPr lang="en-US" sz="2000" dirty="0"/>
              <a:t>; (6) </a:t>
            </a:r>
            <a:r>
              <a:rPr lang="en-US" sz="2000" dirty="0" err="1"/>
              <a:t>có</a:t>
            </a:r>
            <a:r>
              <a:rPr lang="en-US" sz="2000" dirty="0"/>
              <a:t> </a:t>
            </a:r>
            <a:r>
              <a:rPr lang="en-US" sz="2000" dirty="0" err="1"/>
              <a:t>vấn</a:t>
            </a:r>
            <a:r>
              <a:rPr lang="en-US" sz="2000" dirty="0"/>
              <a:t> </a:t>
            </a:r>
            <a:r>
              <a:rPr lang="en-US" sz="2000" dirty="0" err="1"/>
              <a:t>đề</a:t>
            </a:r>
            <a:r>
              <a:rPr lang="en-US" sz="2000" dirty="0"/>
              <a:t> </a:t>
            </a:r>
            <a:r>
              <a:rPr lang="en-US" sz="2000" dirty="0" err="1"/>
              <a:t>thần</a:t>
            </a:r>
            <a:r>
              <a:rPr lang="en-US" sz="2000" dirty="0"/>
              <a:t> </a:t>
            </a:r>
            <a:r>
              <a:rPr lang="en-US" sz="2000" dirty="0" err="1"/>
              <a:t>kinh</a:t>
            </a:r>
            <a:r>
              <a:rPr lang="en-US" sz="2000" dirty="0"/>
              <a:t> </a:t>
            </a:r>
            <a:r>
              <a:rPr lang="en-US" sz="2000" dirty="0" err="1"/>
              <a:t>tâm</a:t>
            </a:r>
            <a:r>
              <a:rPr lang="en-US" sz="2000" dirty="0"/>
              <a:t> </a:t>
            </a:r>
            <a:r>
              <a:rPr lang="en-US" sz="2000" dirty="0" err="1"/>
              <a:t>lý</a:t>
            </a:r>
            <a:r>
              <a:rPr lang="en-US" sz="2000" dirty="0"/>
              <a:t> </a:t>
            </a:r>
            <a:r>
              <a:rPr lang="en-US" sz="2000" dirty="0" err="1"/>
              <a:t>hoặc</a:t>
            </a:r>
            <a:r>
              <a:rPr lang="en-US" sz="2000" dirty="0"/>
              <a:t> </a:t>
            </a:r>
            <a:r>
              <a:rPr lang="en-US" sz="2000" dirty="0" err="1"/>
              <a:t>kinh</a:t>
            </a:r>
            <a:r>
              <a:rPr lang="en-US" sz="2000" dirty="0"/>
              <a:t> </a:t>
            </a:r>
            <a:r>
              <a:rPr lang="en-US" sz="2000" dirty="0" err="1"/>
              <a:t>tế</a:t>
            </a:r>
            <a:r>
              <a:rPr lang="en-US" sz="2000" dirty="0"/>
              <a:t> </a:t>
            </a:r>
            <a:r>
              <a:rPr lang="en-US" sz="2000" dirty="0" err="1"/>
              <a:t>xã</a:t>
            </a:r>
            <a:r>
              <a:rPr lang="en-US" sz="2000" dirty="0"/>
              <a:t> </a:t>
            </a:r>
            <a:r>
              <a:rPr lang="en-US" sz="2000" dirty="0" err="1"/>
              <a:t>hội</a:t>
            </a:r>
            <a:r>
              <a:rPr lang="en-US" sz="2000" dirty="0"/>
              <a:t>; (7) </a:t>
            </a:r>
            <a:r>
              <a:rPr lang="en-US" sz="2000" dirty="0" err="1"/>
              <a:t>tiếp</a:t>
            </a:r>
            <a:r>
              <a:rPr lang="en-US" sz="2000" dirty="0"/>
              <a:t> </a:t>
            </a:r>
            <a:r>
              <a:rPr lang="en-US" sz="2000" dirty="0" err="1"/>
              <a:t>tục</a:t>
            </a:r>
            <a:r>
              <a:rPr lang="en-US" sz="2000" dirty="0"/>
              <a:t> </a:t>
            </a:r>
            <a:r>
              <a:rPr lang="en-US" sz="2000" dirty="0" err="1"/>
              <a:t>tiếp</a:t>
            </a:r>
            <a:r>
              <a:rPr lang="en-US" sz="2000" dirty="0"/>
              <a:t> </a:t>
            </a:r>
            <a:r>
              <a:rPr lang="en-US" sz="2000" dirty="0" err="1"/>
              <a:t>xúc</a:t>
            </a:r>
            <a:r>
              <a:rPr lang="en-US" sz="2000" dirty="0"/>
              <a:t> </a:t>
            </a:r>
            <a:r>
              <a:rPr lang="en-US" sz="2000" dirty="0" err="1"/>
              <a:t>thuốc</a:t>
            </a:r>
            <a:r>
              <a:rPr lang="en-US" sz="2000" dirty="0"/>
              <a:t> </a:t>
            </a:r>
            <a:r>
              <a:rPr lang="en-US" sz="2000" dirty="0" err="1"/>
              <a:t>lá</a:t>
            </a:r>
            <a:r>
              <a:rPr lang="en-US" sz="2000" dirty="0"/>
              <a:t>, </a:t>
            </a:r>
            <a:r>
              <a:rPr lang="en-US" sz="2000" dirty="0" err="1"/>
              <a:t>dị</a:t>
            </a:r>
            <a:r>
              <a:rPr lang="en-US" sz="2000" dirty="0"/>
              <a:t> </a:t>
            </a:r>
            <a:r>
              <a:rPr lang="en-US" sz="2000" dirty="0" err="1"/>
              <a:t>ứng</a:t>
            </a:r>
            <a:r>
              <a:rPr lang="en-US" sz="2000" dirty="0"/>
              <a:t> </a:t>
            </a:r>
            <a:r>
              <a:rPr lang="en-US" sz="2000" dirty="0" err="1"/>
              <a:t>nguyên</a:t>
            </a:r>
            <a:r>
              <a:rPr lang="en-US" sz="2000" dirty="0"/>
              <a:t>; (8) </a:t>
            </a:r>
            <a:r>
              <a:rPr lang="en-US" sz="2000" dirty="0" err="1"/>
              <a:t>có</a:t>
            </a:r>
            <a:r>
              <a:rPr lang="en-US" sz="2000" dirty="0"/>
              <a:t> </a:t>
            </a:r>
            <a:r>
              <a:rPr lang="en-US" sz="2000" dirty="0" err="1"/>
              <a:t>bệnh</a:t>
            </a:r>
            <a:r>
              <a:rPr lang="en-US" sz="2000" dirty="0"/>
              <a:t> </a:t>
            </a:r>
            <a:r>
              <a:rPr lang="en-US" sz="2000" dirty="0" err="1"/>
              <a:t>đồng</a:t>
            </a:r>
            <a:r>
              <a:rPr lang="en-US" sz="2000" dirty="0"/>
              <a:t> </a:t>
            </a:r>
            <a:r>
              <a:rPr lang="en-US" sz="2000" dirty="0" err="1"/>
              <a:t>mắc</a:t>
            </a:r>
            <a:r>
              <a:rPr lang="en-US" sz="2000" dirty="0"/>
              <a:t>: </a:t>
            </a:r>
            <a:r>
              <a:rPr lang="en-US" sz="2000" dirty="0" err="1"/>
              <a:t>béo</a:t>
            </a:r>
            <a:r>
              <a:rPr lang="en-US" sz="2000" dirty="0"/>
              <a:t> </a:t>
            </a:r>
            <a:r>
              <a:rPr lang="en-US" sz="2000" dirty="0" err="1"/>
              <a:t>phì</a:t>
            </a:r>
            <a:r>
              <a:rPr lang="en-US" sz="2000" dirty="0"/>
              <a:t>, </a:t>
            </a:r>
            <a:r>
              <a:rPr lang="en-US" sz="2000" dirty="0" err="1"/>
              <a:t>viêm</a:t>
            </a:r>
            <a:r>
              <a:rPr lang="en-US" sz="2000" dirty="0"/>
              <a:t> </a:t>
            </a:r>
            <a:r>
              <a:rPr lang="en-US" sz="2000" dirty="0" err="1"/>
              <a:t>mũi</a:t>
            </a:r>
            <a:r>
              <a:rPr lang="en-US" sz="2000" dirty="0"/>
              <a:t> </a:t>
            </a:r>
            <a:r>
              <a:rPr lang="en-US" sz="2000" dirty="0" err="1"/>
              <a:t>dị</a:t>
            </a:r>
            <a:r>
              <a:rPr lang="en-US" sz="2000" dirty="0"/>
              <a:t> </a:t>
            </a:r>
            <a:r>
              <a:rPr lang="en-US" sz="2000" dirty="0" err="1"/>
              <a:t>ứng</a:t>
            </a:r>
            <a:r>
              <a:rPr lang="en-US" sz="2000" dirty="0"/>
              <a:t>, </a:t>
            </a:r>
            <a:r>
              <a:rPr lang="en-US" sz="2000" dirty="0" err="1"/>
              <a:t>dị</a:t>
            </a:r>
            <a:r>
              <a:rPr lang="en-US" sz="2000" dirty="0"/>
              <a:t> </a:t>
            </a:r>
            <a:r>
              <a:rPr lang="en-US" sz="2000" dirty="0" err="1"/>
              <a:t>ứng</a:t>
            </a:r>
            <a:r>
              <a:rPr lang="en-US" sz="2000" dirty="0"/>
              <a:t> </a:t>
            </a:r>
            <a:r>
              <a:rPr lang="en-US" sz="2000" dirty="0" err="1"/>
              <a:t>thức</a:t>
            </a:r>
            <a:r>
              <a:rPr lang="en-US" sz="2000" dirty="0"/>
              <a:t> </a:t>
            </a:r>
            <a:r>
              <a:rPr lang="en-US" sz="2000" dirty="0" err="1"/>
              <a:t>ăn</a:t>
            </a:r>
            <a:r>
              <a:rPr lang="en-US" sz="2000" dirty="0"/>
              <a:t>; (8) </a:t>
            </a:r>
            <a:r>
              <a:rPr lang="en-US" sz="2000" dirty="0" err="1"/>
              <a:t>tăng</a:t>
            </a:r>
            <a:r>
              <a:rPr lang="en-US" sz="2000" dirty="0"/>
              <a:t> </a:t>
            </a:r>
            <a:r>
              <a:rPr lang="en-US" sz="2000" dirty="0" err="1"/>
              <a:t>tế</a:t>
            </a:r>
            <a:r>
              <a:rPr lang="en-US" sz="2000" dirty="0"/>
              <a:t> </a:t>
            </a:r>
            <a:r>
              <a:rPr lang="en-US" sz="2000" dirty="0" err="1"/>
              <a:t>bào</a:t>
            </a:r>
            <a:r>
              <a:rPr lang="en-US" sz="2000" dirty="0"/>
              <a:t> </a:t>
            </a:r>
            <a:r>
              <a:rPr lang="en-US" sz="2000" dirty="0" err="1"/>
              <a:t>ái</a:t>
            </a:r>
            <a:r>
              <a:rPr lang="en-US" sz="2000" dirty="0"/>
              <a:t> </a:t>
            </a:r>
            <a:r>
              <a:rPr lang="en-US" sz="2000" dirty="0" err="1"/>
              <a:t>toan</a:t>
            </a:r>
            <a:r>
              <a:rPr lang="en-US" sz="2000" dirty="0"/>
              <a:t> </a:t>
            </a:r>
            <a:r>
              <a:rPr lang="en-US" sz="2000" dirty="0" err="1"/>
              <a:t>trong</a:t>
            </a:r>
            <a:r>
              <a:rPr lang="en-US" sz="2000" dirty="0"/>
              <a:t> </a:t>
            </a:r>
            <a:r>
              <a:rPr lang="en-US" sz="2000" dirty="0" err="1"/>
              <a:t>máu</a:t>
            </a:r>
            <a:r>
              <a:rPr lang="en-US" sz="2000" dirty="0"/>
              <a:t> hay </a:t>
            </a:r>
            <a:r>
              <a:rPr lang="en-US" sz="2000" dirty="0" err="1"/>
              <a:t>đàm</a:t>
            </a:r>
            <a:r>
              <a:rPr lang="en-US" sz="2000" dirty="0"/>
              <a:t>; (9) </a:t>
            </a:r>
            <a:r>
              <a:rPr lang="en-US" sz="2000" dirty="0" err="1"/>
              <a:t>thai</a:t>
            </a:r>
            <a:r>
              <a:rPr lang="en-US" sz="2000" dirty="0"/>
              <a:t> </a:t>
            </a:r>
            <a:r>
              <a:rPr lang="en-US" sz="2000" dirty="0" err="1"/>
              <a:t>kỳ</a:t>
            </a:r>
            <a:r>
              <a:rPr lang="en-US" sz="2000" dirty="0"/>
              <a:t>. </a:t>
            </a:r>
          </a:p>
          <a:p>
            <a:pPr lvl="1">
              <a:lnSpc>
                <a:spcPct val="80000"/>
              </a:lnSpc>
            </a:pPr>
            <a:r>
              <a:rPr lang="en-US" sz="2000" dirty="0" err="1">
                <a:solidFill>
                  <a:srgbClr val="FFC000"/>
                </a:solidFill>
              </a:rPr>
              <a:t>Nguy</a:t>
            </a:r>
            <a:r>
              <a:rPr lang="en-US" sz="2000" dirty="0">
                <a:solidFill>
                  <a:srgbClr val="FFC000"/>
                </a:solidFill>
              </a:rPr>
              <a:t> </a:t>
            </a:r>
            <a:r>
              <a:rPr lang="en-US" sz="2000" dirty="0" err="1">
                <a:solidFill>
                  <a:srgbClr val="FFC000"/>
                </a:solidFill>
              </a:rPr>
              <a:t>cơ</a:t>
            </a:r>
            <a:r>
              <a:rPr lang="en-US" sz="2000" dirty="0">
                <a:solidFill>
                  <a:srgbClr val="FFC000"/>
                </a:solidFill>
              </a:rPr>
              <a:t> </a:t>
            </a:r>
            <a:r>
              <a:rPr lang="en-US" sz="2000" dirty="0" err="1">
                <a:solidFill>
                  <a:srgbClr val="FFC000"/>
                </a:solidFill>
              </a:rPr>
              <a:t>tắc</a:t>
            </a:r>
            <a:r>
              <a:rPr lang="en-US" sz="2000" dirty="0">
                <a:solidFill>
                  <a:srgbClr val="FFC000"/>
                </a:solidFill>
              </a:rPr>
              <a:t> </a:t>
            </a:r>
            <a:r>
              <a:rPr lang="en-US" sz="2000" dirty="0" err="1">
                <a:solidFill>
                  <a:srgbClr val="FFC000"/>
                </a:solidFill>
              </a:rPr>
              <a:t>nghẽn</a:t>
            </a:r>
            <a:r>
              <a:rPr lang="en-US" sz="2000" dirty="0">
                <a:solidFill>
                  <a:srgbClr val="FFC000"/>
                </a:solidFill>
              </a:rPr>
              <a:t> </a:t>
            </a:r>
            <a:r>
              <a:rPr lang="en-US" sz="2000" dirty="0" err="1">
                <a:solidFill>
                  <a:srgbClr val="FFC000"/>
                </a:solidFill>
              </a:rPr>
              <a:t>luồng</a:t>
            </a:r>
            <a:r>
              <a:rPr lang="en-US" sz="2000" dirty="0">
                <a:solidFill>
                  <a:srgbClr val="FFC000"/>
                </a:solidFill>
              </a:rPr>
              <a:t> </a:t>
            </a:r>
            <a:r>
              <a:rPr lang="en-US" sz="2000" dirty="0" err="1">
                <a:solidFill>
                  <a:srgbClr val="FFC000"/>
                </a:solidFill>
              </a:rPr>
              <a:t>khí</a:t>
            </a:r>
            <a:r>
              <a:rPr lang="en-US" sz="2000" dirty="0">
                <a:solidFill>
                  <a:srgbClr val="FFC000"/>
                </a:solidFill>
              </a:rPr>
              <a:t> </a:t>
            </a:r>
            <a:r>
              <a:rPr lang="en-US" sz="2000" dirty="0" err="1">
                <a:solidFill>
                  <a:srgbClr val="FFC000"/>
                </a:solidFill>
              </a:rPr>
              <a:t>cố</a:t>
            </a:r>
            <a:r>
              <a:rPr lang="en-US" sz="2000" dirty="0">
                <a:solidFill>
                  <a:srgbClr val="FFC000"/>
                </a:solidFill>
              </a:rPr>
              <a:t> </a:t>
            </a:r>
            <a:r>
              <a:rPr lang="en-US" sz="2000" dirty="0" err="1">
                <a:solidFill>
                  <a:srgbClr val="FFC000"/>
                </a:solidFill>
              </a:rPr>
              <a:t>định</a:t>
            </a:r>
            <a:r>
              <a:rPr lang="en-US" sz="2000" dirty="0"/>
              <a:t>: (1) </a:t>
            </a:r>
            <a:r>
              <a:rPr lang="en-US" sz="2000" dirty="0" err="1"/>
              <a:t>không</a:t>
            </a:r>
            <a:r>
              <a:rPr lang="en-US" sz="2000" dirty="0"/>
              <a:t> </a:t>
            </a:r>
            <a:r>
              <a:rPr lang="en-US" sz="2000" dirty="0" err="1"/>
              <a:t>dùng</a:t>
            </a:r>
            <a:r>
              <a:rPr lang="en-US" sz="2000" dirty="0"/>
              <a:t> ICS; (2) </a:t>
            </a:r>
            <a:r>
              <a:rPr lang="en-US" sz="2000" dirty="0" err="1"/>
              <a:t>tiếp</a:t>
            </a:r>
            <a:r>
              <a:rPr lang="en-US" sz="2000" dirty="0"/>
              <a:t> </a:t>
            </a:r>
            <a:r>
              <a:rPr lang="en-US" sz="2000" dirty="0" err="1"/>
              <a:t>tục</a:t>
            </a:r>
            <a:r>
              <a:rPr lang="en-US" sz="2000" dirty="0"/>
              <a:t> </a:t>
            </a:r>
            <a:r>
              <a:rPr lang="en-US" sz="2000" dirty="0" err="1"/>
              <a:t>hút</a:t>
            </a:r>
            <a:r>
              <a:rPr lang="en-US" sz="2000" dirty="0"/>
              <a:t> </a:t>
            </a:r>
            <a:r>
              <a:rPr lang="en-US" sz="2000" dirty="0" err="1"/>
              <a:t>thuốc</a:t>
            </a:r>
            <a:r>
              <a:rPr lang="en-US" sz="2000" dirty="0"/>
              <a:t> </a:t>
            </a:r>
            <a:r>
              <a:rPr lang="en-US" sz="2000" dirty="0" err="1"/>
              <a:t>lá</a:t>
            </a:r>
            <a:r>
              <a:rPr lang="en-US" sz="2000" dirty="0"/>
              <a:t> </a:t>
            </a:r>
            <a:r>
              <a:rPr lang="en-US" sz="2000" dirty="0" err="1"/>
              <a:t>hoặc</a:t>
            </a:r>
            <a:r>
              <a:rPr lang="en-US" sz="2000" dirty="0"/>
              <a:t> </a:t>
            </a:r>
            <a:r>
              <a:rPr lang="en-US" sz="2000" dirty="0" err="1"/>
              <a:t>tiếp</a:t>
            </a:r>
            <a:r>
              <a:rPr lang="en-US" sz="2000" dirty="0"/>
              <a:t> </a:t>
            </a:r>
            <a:r>
              <a:rPr lang="en-US" sz="2000" dirty="0" err="1"/>
              <a:t>xúc</a:t>
            </a:r>
            <a:r>
              <a:rPr lang="en-US" sz="2000" dirty="0"/>
              <a:t> </a:t>
            </a:r>
            <a:r>
              <a:rPr lang="en-US" sz="2000" dirty="0" err="1"/>
              <a:t>hóa</a:t>
            </a:r>
            <a:r>
              <a:rPr lang="en-US" sz="2000" dirty="0"/>
              <a:t> </a:t>
            </a:r>
            <a:r>
              <a:rPr lang="en-US" sz="2000" dirty="0" err="1"/>
              <a:t>chất</a:t>
            </a:r>
            <a:r>
              <a:rPr lang="en-US" sz="2000" dirty="0"/>
              <a:t>, </a:t>
            </a:r>
            <a:r>
              <a:rPr lang="en-US" sz="2000" dirty="0" err="1"/>
              <a:t>môi</a:t>
            </a:r>
            <a:r>
              <a:rPr lang="en-US" sz="2000" dirty="0"/>
              <a:t> </a:t>
            </a:r>
            <a:r>
              <a:rPr lang="en-US" sz="2000" dirty="0" err="1"/>
              <a:t>trường</a:t>
            </a:r>
            <a:r>
              <a:rPr lang="en-US" sz="2000" dirty="0"/>
              <a:t> ô </a:t>
            </a:r>
            <a:r>
              <a:rPr lang="en-US" sz="2000" dirty="0" err="1"/>
              <a:t>nhiễm</a:t>
            </a:r>
            <a:r>
              <a:rPr lang="en-US" sz="2000" dirty="0"/>
              <a:t>; (3) </a:t>
            </a:r>
            <a:r>
              <a:rPr lang="en-US" sz="2000" dirty="0" err="1"/>
              <a:t>tăng</a:t>
            </a:r>
            <a:r>
              <a:rPr lang="en-US" sz="2000" dirty="0"/>
              <a:t> </a:t>
            </a:r>
            <a:r>
              <a:rPr lang="en-US" sz="2000" dirty="0" err="1"/>
              <a:t>tiết</a:t>
            </a:r>
            <a:r>
              <a:rPr lang="en-US" sz="2000" dirty="0"/>
              <a:t> </a:t>
            </a:r>
            <a:r>
              <a:rPr lang="en-US" sz="2000" dirty="0" err="1"/>
              <a:t>đàm</a:t>
            </a:r>
            <a:r>
              <a:rPr lang="en-US" sz="2000" dirty="0"/>
              <a:t>; (4) </a:t>
            </a:r>
            <a:r>
              <a:rPr lang="en-US" sz="2000" dirty="0" err="1"/>
              <a:t>tăng</a:t>
            </a:r>
            <a:r>
              <a:rPr lang="en-US" sz="2000" dirty="0"/>
              <a:t> </a:t>
            </a:r>
            <a:r>
              <a:rPr lang="en-US" sz="2000" dirty="0" err="1"/>
              <a:t>Eo</a:t>
            </a:r>
            <a:r>
              <a:rPr lang="en-US" sz="2000" dirty="0"/>
              <a:t> </a:t>
            </a:r>
            <a:r>
              <a:rPr lang="en-US" sz="2000" dirty="0" err="1"/>
              <a:t>máu</a:t>
            </a:r>
            <a:r>
              <a:rPr lang="en-US" sz="2000" dirty="0"/>
              <a:t>. </a:t>
            </a:r>
          </a:p>
          <a:p>
            <a:pPr lvl="1">
              <a:lnSpc>
                <a:spcPct val="80000"/>
              </a:lnSpc>
            </a:pPr>
            <a:r>
              <a:rPr lang="en-US" sz="2000" dirty="0" err="1">
                <a:solidFill>
                  <a:srgbClr val="FFC000"/>
                </a:solidFill>
              </a:rPr>
              <a:t>Nguy</a:t>
            </a:r>
            <a:r>
              <a:rPr lang="en-US" sz="2000" dirty="0">
                <a:solidFill>
                  <a:srgbClr val="FFC000"/>
                </a:solidFill>
              </a:rPr>
              <a:t> </a:t>
            </a:r>
            <a:r>
              <a:rPr lang="en-US" sz="2000" dirty="0" err="1">
                <a:solidFill>
                  <a:srgbClr val="FFC000"/>
                </a:solidFill>
              </a:rPr>
              <a:t>cơ</a:t>
            </a:r>
            <a:r>
              <a:rPr lang="en-US" sz="2000" dirty="0">
                <a:solidFill>
                  <a:srgbClr val="FFC000"/>
                </a:solidFill>
              </a:rPr>
              <a:t> </a:t>
            </a:r>
            <a:r>
              <a:rPr lang="en-US" sz="2000" dirty="0" err="1">
                <a:solidFill>
                  <a:srgbClr val="FFC000"/>
                </a:solidFill>
              </a:rPr>
              <a:t>tác</a:t>
            </a:r>
            <a:r>
              <a:rPr lang="en-US" sz="2000" dirty="0">
                <a:solidFill>
                  <a:srgbClr val="FFC000"/>
                </a:solidFill>
              </a:rPr>
              <a:t> </a:t>
            </a:r>
            <a:r>
              <a:rPr lang="en-US" sz="2000" dirty="0" err="1">
                <a:solidFill>
                  <a:srgbClr val="FFC000"/>
                </a:solidFill>
              </a:rPr>
              <a:t>dụng</a:t>
            </a:r>
            <a:r>
              <a:rPr lang="en-US" sz="2000" dirty="0">
                <a:solidFill>
                  <a:srgbClr val="FFC000"/>
                </a:solidFill>
              </a:rPr>
              <a:t> </a:t>
            </a:r>
            <a:r>
              <a:rPr lang="en-US" sz="2000" dirty="0" err="1">
                <a:solidFill>
                  <a:srgbClr val="FFC000"/>
                </a:solidFill>
              </a:rPr>
              <a:t>phụ</a:t>
            </a:r>
            <a:r>
              <a:rPr lang="en-US" sz="2000" dirty="0">
                <a:solidFill>
                  <a:srgbClr val="FFC000"/>
                </a:solidFill>
              </a:rPr>
              <a:t> </a:t>
            </a:r>
            <a:r>
              <a:rPr lang="en-US" sz="2000" dirty="0" err="1">
                <a:solidFill>
                  <a:srgbClr val="FFC000"/>
                </a:solidFill>
              </a:rPr>
              <a:t>thuốc</a:t>
            </a:r>
            <a:r>
              <a:rPr lang="en-US" sz="2000" dirty="0"/>
              <a:t>: (1) </a:t>
            </a:r>
            <a:r>
              <a:rPr lang="en-US" sz="2000" dirty="0" err="1"/>
              <a:t>dùng</a:t>
            </a:r>
            <a:r>
              <a:rPr lang="en-US" sz="2000" dirty="0"/>
              <a:t> OSC </a:t>
            </a:r>
            <a:r>
              <a:rPr lang="en-US" sz="2000" dirty="0" err="1"/>
              <a:t>thường</a:t>
            </a:r>
            <a:r>
              <a:rPr lang="en-US" sz="2000" dirty="0"/>
              <a:t> </a:t>
            </a:r>
            <a:r>
              <a:rPr lang="en-US" sz="2000" dirty="0" err="1"/>
              <a:t>xuyên</a:t>
            </a:r>
            <a:r>
              <a:rPr lang="en-US" sz="2000" dirty="0"/>
              <a:t>; (2) </a:t>
            </a:r>
            <a:r>
              <a:rPr lang="en-US" sz="2000" dirty="0" err="1"/>
              <a:t>dùng</a:t>
            </a:r>
            <a:r>
              <a:rPr lang="en-US" sz="2000" dirty="0"/>
              <a:t> ICS </a:t>
            </a:r>
            <a:r>
              <a:rPr lang="en-US" sz="2000" dirty="0" err="1"/>
              <a:t>mạnh</a:t>
            </a:r>
            <a:r>
              <a:rPr lang="en-US" sz="2000" dirty="0"/>
              <a:t>, </a:t>
            </a:r>
            <a:r>
              <a:rPr lang="en-US" sz="2000" dirty="0" err="1"/>
              <a:t>kéo</a:t>
            </a:r>
            <a:r>
              <a:rPr lang="en-US" sz="2000" dirty="0"/>
              <a:t> </a:t>
            </a:r>
            <a:r>
              <a:rPr lang="en-US" sz="2000" dirty="0" err="1"/>
              <a:t>dài</a:t>
            </a:r>
            <a:r>
              <a:rPr lang="en-US" sz="2000" dirty="0"/>
              <a:t> (3) </a:t>
            </a:r>
            <a:r>
              <a:rPr lang="en-US" sz="2000" dirty="0" err="1"/>
              <a:t>dùng</a:t>
            </a:r>
            <a:r>
              <a:rPr lang="en-US" sz="2000" dirty="0"/>
              <a:t> </a:t>
            </a:r>
            <a:r>
              <a:rPr lang="en-US" sz="2000" dirty="0" err="1"/>
              <a:t>kèm</a:t>
            </a:r>
            <a:r>
              <a:rPr lang="en-US" sz="2000" dirty="0"/>
              <a:t> </a:t>
            </a:r>
            <a:r>
              <a:rPr lang="en-US" sz="2000" dirty="0" err="1"/>
              <a:t>thuốc</a:t>
            </a:r>
            <a:r>
              <a:rPr lang="en-US" sz="2000" dirty="0"/>
              <a:t> </a:t>
            </a:r>
            <a:r>
              <a:rPr lang="en-US" sz="2000" dirty="0" err="1"/>
              <a:t>ức</a:t>
            </a:r>
            <a:r>
              <a:rPr lang="en-US" sz="2000" dirty="0"/>
              <a:t> </a:t>
            </a:r>
            <a:r>
              <a:rPr lang="en-US" sz="2000" dirty="0" err="1"/>
              <a:t>chế</a:t>
            </a:r>
            <a:r>
              <a:rPr lang="en-US" sz="2000" dirty="0"/>
              <a:t> men P450. </a:t>
            </a:r>
          </a:p>
          <a:p>
            <a:pPr>
              <a:lnSpc>
                <a:spcPct val="80000"/>
              </a:lnSpc>
            </a:pPr>
            <a:endParaRPr lang="en-US"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7430">
                                            <p:txEl>
                                              <p:pRg st="0" end="0"/>
                                            </p:txEl>
                                          </p:spTgt>
                                        </p:tgtEl>
                                        <p:attrNameLst>
                                          <p:attrName>style.visibility</p:attrName>
                                        </p:attrNameLst>
                                      </p:cBhvr>
                                      <p:to>
                                        <p:strVal val="visible"/>
                                      </p:to>
                                    </p:set>
                                    <p:anim calcmode="lin" valueType="num">
                                      <p:cBhvr additive="base">
                                        <p:cTn id="7" dur="500" fill="hold"/>
                                        <p:tgtEl>
                                          <p:spTgt spid="4874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74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7430">
                                            <p:txEl>
                                              <p:pRg st="1" end="1"/>
                                            </p:txEl>
                                          </p:spTgt>
                                        </p:tgtEl>
                                        <p:attrNameLst>
                                          <p:attrName>style.visibility</p:attrName>
                                        </p:attrNameLst>
                                      </p:cBhvr>
                                      <p:to>
                                        <p:strVal val="visible"/>
                                      </p:to>
                                    </p:set>
                                    <p:anim calcmode="lin" valueType="num">
                                      <p:cBhvr additive="base">
                                        <p:cTn id="11" dur="500" fill="hold"/>
                                        <p:tgtEl>
                                          <p:spTgt spid="4874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74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7430">
                                            <p:txEl>
                                              <p:pRg st="2" end="2"/>
                                            </p:txEl>
                                          </p:spTgt>
                                        </p:tgtEl>
                                        <p:attrNameLst>
                                          <p:attrName>style.visibility</p:attrName>
                                        </p:attrNameLst>
                                      </p:cBhvr>
                                      <p:to>
                                        <p:strVal val="visible"/>
                                      </p:to>
                                    </p:set>
                                    <p:anim calcmode="lin" valueType="num">
                                      <p:cBhvr additive="base">
                                        <p:cTn id="15" dur="500" fill="hold"/>
                                        <p:tgtEl>
                                          <p:spTgt spid="4874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8743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7430">
                                            <p:txEl>
                                              <p:pRg st="3" end="3"/>
                                            </p:txEl>
                                          </p:spTgt>
                                        </p:tgtEl>
                                        <p:attrNameLst>
                                          <p:attrName>style.visibility</p:attrName>
                                        </p:attrNameLst>
                                      </p:cBhvr>
                                      <p:to>
                                        <p:strVal val="visible"/>
                                      </p:to>
                                    </p:set>
                                    <p:anim calcmode="lin" valueType="num">
                                      <p:cBhvr additive="base">
                                        <p:cTn id="19" dur="500" fill="hold"/>
                                        <p:tgtEl>
                                          <p:spTgt spid="4874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74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0"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41A8-9D93-4072-A0EA-B2880CCB1E8B}"/>
              </a:ext>
            </a:extLst>
          </p:cNvPr>
          <p:cNvSpPr>
            <a:spLocks noGrp="1"/>
          </p:cNvSpPr>
          <p:nvPr>
            <p:ph type="title"/>
          </p:nvPr>
        </p:nvSpPr>
        <p:spPr/>
        <p:txBody>
          <a:bodyPr/>
          <a:lstStyle/>
          <a:p>
            <a:r>
              <a:rPr lang="en-US" dirty="0" err="1"/>
              <a:t>Kháng</a:t>
            </a:r>
            <a:r>
              <a:rPr lang="en-US" dirty="0"/>
              <a:t> </a:t>
            </a:r>
            <a:r>
              <a:rPr lang="en-US" dirty="0" err="1"/>
              <a:t>sinh</a:t>
            </a:r>
            <a:r>
              <a:rPr lang="en-US" dirty="0"/>
              <a:t> </a:t>
            </a:r>
            <a:r>
              <a:rPr lang="en-US" dirty="0" err="1"/>
              <a:t>trong</a:t>
            </a:r>
            <a:r>
              <a:rPr lang="en-US" dirty="0"/>
              <a:t> Hen </a:t>
            </a:r>
            <a:r>
              <a:rPr lang="en-US" dirty="0" err="1"/>
              <a:t>cấp</a:t>
            </a:r>
            <a:r>
              <a:rPr lang="en-US" dirty="0"/>
              <a:t>?</a:t>
            </a:r>
          </a:p>
        </p:txBody>
      </p:sp>
      <p:sp>
        <p:nvSpPr>
          <p:cNvPr id="3" name="Content Placeholder 2">
            <a:extLst>
              <a:ext uri="{FF2B5EF4-FFF2-40B4-BE49-F238E27FC236}">
                <a16:creationId xmlns:a16="http://schemas.microsoft.com/office/drawing/2014/main" id="{66AE13E4-145B-42A9-A3FC-119AE1932150}"/>
              </a:ext>
            </a:extLst>
          </p:cNvPr>
          <p:cNvSpPr>
            <a:spLocks noGrp="1"/>
          </p:cNvSpPr>
          <p:nvPr>
            <p:ph sz="half" idx="1"/>
          </p:nvPr>
        </p:nvSpPr>
        <p:spPr/>
        <p:txBody>
          <a:bodyPr/>
          <a:lstStyle/>
          <a:p>
            <a:r>
              <a:rPr lang="en-US" dirty="0" err="1"/>
              <a:t>Hướng</a:t>
            </a:r>
            <a:r>
              <a:rPr lang="en-US" dirty="0"/>
              <a:t> </a:t>
            </a:r>
            <a:r>
              <a:rPr lang="en-US" dirty="0" err="1"/>
              <a:t>dẫn</a:t>
            </a:r>
            <a:r>
              <a:rPr lang="en-US" dirty="0"/>
              <a:t> </a:t>
            </a:r>
            <a:r>
              <a:rPr lang="en-US" dirty="0" err="1"/>
              <a:t>khuyến</a:t>
            </a:r>
            <a:r>
              <a:rPr lang="en-US" dirty="0"/>
              <a:t> </a:t>
            </a:r>
            <a:r>
              <a:rPr lang="en-US" dirty="0" err="1"/>
              <a:t>cáo</a:t>
            </a:r>
            <a:r>
              <a:rPr lang="en-US" dirty="0"/>
              <a:t> </a:t>
            </a:r>
            <a:r>
              <a:rPr lang="en-US" dirty="0" err="1"/>
              <a:t>không</a:t>
            </a:r>
            <a:r>
              <a:rPr lang="en-US" dirty="0"/>
              <a:t> </a:t>
            </a:r>
            <a:r>
              <a:rPr lang="en-US" dirty="0" err="1"/>
              <a:t>dùng</a:t>
            </a:r>
            <a:r>
              <a:rPr lang="en-US" dirty="0"/>
              <a:t> KS</a:t>
            </a:r>
          </a:p>
          <a:p>
            <a:endParaRPr lang="en-US" dirty="0"/>
          </a:p>
          <a:p>
            <a:r>
              <a:rPr lang="en-US" dirty="0" err="1"/>
              <a:t>Thực</a:t>
            </a:r>
            <a:r>
              <a:rPr lang="en-US" dirty="0"/>
              <a:t> </a:t>
            </a:r>
            <a:r>
              <a:rPr lang="en-US" dirty="0" err="1"/>
              <a:t>trạng</a:t>
            </a:r>
            <a:r>
              <a:rPr lang="en-US" dirty="0"/>
              <a:t> </a:t>
            </a:r>
            <a:r>
              <a:rPr lang="en-US" dirty="0" err="1"/>
              <a:t>điều</a:t>
            </a:r>
            <a:r>
              <a:rPr lang="en-US" dirty="0"/>
              <a:t> </a:t>
            </a:r>
            <a:r>
              <a:rPr lang="en-US" dirty="0" err="1"/>
              <a:t>trị</a:t>
            </a:r>
            <a:r>
              <a:rPr lang="en-US" dirty="0"/>
              <a:t> KS hen </a:t>
            </a:r>
            <a:r>
              <a:rPr lang="en-US" dirty="0" err="1"/>
              <a:t>cấp</a:t>
            </a:r>
            <a:endParaRPr lang="en-US" dirty="0"/>
          </a:p>
          <a:p>
            <a:pPr lvl="1"/>
            <a:r>
              <a:rPr lang="en-US" dirty="0">
                <a:solidFill>
                  <a:srgbClr val="FFFF00"/>
                </a:solidFill>
              </a:rPr>
              <a:t>75%</a:t>
            </a:r>
            <a:r>
              <a:rPr lang="en-US" dirty="0"/>
              <a:t> bn (</a:t>
            </a:r>
            <a:r>
              <a:rPr lang="en-US" dirty="0" err="1"/>
              <a:t>Hoa</a:t>
            </a:r>
            <a:r>
              <a:rPr lang="en-US" dirty="0"/>
              <a:t> </a:t>
            </a:r>
            <a:r>
              <a:rPr lang="en-US" dirty="0" err="1"/>
              <a:t>kỳ</a:t>
            </a:r>
            <a:r>
              <a:rPr lang="en-US" dirty="0"/>
              <a:t>, 1996-1997)</a:t>
            </a:r>
            <a:r>
              <a:rPr lang="en-US" baseline="30000" dirty="0"/>
              <a:t>1</a:t>
            </a:r>
          </a:p>
          <a:p>
            <a:pPr lvl="1"/>
            <a:r>
              <a:rPr lang="en-US" dirty="0">
                <a:solidFill>
                  <a:srgbClr val="FFFF00"/>
                </a:solidFill>
              </a:rPr>
              <a:t>44%</a:t>
            </a:r>
            <a:r>
              <a:rPr lang="en-US" dirty="0"/>
              <a:t> bn (</a:t>
            </a:r>
            <a:r>
              <a:rPr lang="en-US" dirty="0" err="1"/>
              <a:t>Hoa</a:t>
            </a:r>
            <a:r>
              <a:rPr lang="en-US" dirty="0"/>
              <a:t> </a:t>
            </a:r>
            <a:r>
              <a:rPr lang="en-US" dirty="0" err="1"/>
              <a:t>kỳ</a:t>
            </a:r>
            <a:r>
              <a:rPr lang="en-US" dirty="0"/>
              <a:t>, 2015-2016)</a:t>
            </a:r>
            <a:r>
              <a:rPr lang="en-US" baseline="30000" dirty="0"/>
              <a:t>5</a:t>
            </a:r>
          </a:p>
          <a:p>
            <a:pPr lvl="1"/>
            <a:r>
              <a:rPr lang="en-US" dirty="0">
                <a:solidFill>
                  <a:srgbClr val="FFFF00"/>
                </a:solidFill>
              </a:rPr>
              <a:t>57%</a:t>
            </a:r>
            <a:r>
              <a:rPr lang="en-US" dirty="0"/>
              <a:t> bn (Anh, 2006-2008)</a:t>
            </a:r>
            <a:r>
              <a:rPr lang="en-US" baseline="30000" dirty="0"/>
              <a:t>6</a:t>
            </a:r>
          </a:p>
          <a:p>
            <a:pPr lvl="1"/>
            <a:r>
              <a:rPr lang="en-US" dirty="0">
                <a:solidFill>
                  <a:srgbClr val="FFFF00"/>
                </a:solidFill>
              </a:rPr>
              <a:t>70%</a:t>
            </a:r>
            <a:r>
              <a:rPr lang="en-US" dirty="0"/>
              <a:t> bn (</a:t>
            </a:r>
            <a:r>
              <a:rPr lang="en-US" dirty="0" err="1"/>
              <a:t>Trung</a:t>
            </a:r>
            <a:r>
              <a:rPr lang="en-US" dirty="0"/>
              <a:t> </a:t>
            </a:r>
            <a:r>
              <a:rPr lang="en-US" dirty="0" err="1"/>
              <a:t>quốc</a:t>
            </a:r>
            <a:r>
              <a:rPr lang="en-US" dirty="0"/>
              <a:t>, 2005-2010)</a:t>
            </a:r>
            <a:r>
              <a:rPr lang="en-US" baseline="30000" dirty="0"/>
              <a:t>3</a:t>
            </a:r>
          </a:p>
          <a:p>
            <a:pPr lvl="1"/>
            <a:r>
              <a:rPr lang="en-US" dirty="0">
                <a:solidFill>
                  <a:srgbClr val="FFFF00"/>
                </a:solidFill>
              </a:rPr>
              <a:t>43%</a:t>
            </a:r>
            <a:r>
              <a:rPr lang="en-US" dirty="0"/>
              <a:t> bn (Kuwait, 10-12/2019)</a:t>
            </a:r>
            <a:r>
              <a:rPr lang="en-US" baseline="30000" dirty="0"/>
              <a:t>7</a:t>
            </a:r>
          </a:p>
        </p:txBody>
      </p:sp>
      <p:sp>
        <p:nvSpPr>
          <p:cNvPr id="7" name="Content Placeholder 6">
            <a:extLst>
              <a:ext uri="{FF2B5EF4-FFF2-40B4-BE49-F238E27FC236}">
                <a16:creationId xmlns:a16="http://schemas.microsoft.com/office/drawing/2014/main" id="{C2CBD28A-AD5E-457E-9A68-8A51FE5F70A5}"/>
              </a:ext>
            </a:extLst>
          </p:cNvPr>
          <p:cNvSpPr>
            <a:spLocks noGrp="1"/>
          </p:cNvSpPr>
          <p:nvPr>
            <p:ph sz="half" idx="2"/>
          </p:nvPr>
        </p:nvSpPr>
        <p:spPr/>
        <p:txBody>
          <a:bodyPr/>
          <a:lstStyle/>
          <a:p>
            <a:r>
              <a:rPr lang="en-US" dirty="0" err="1"/>
              <a:t>Lựa</a:t>
            </a:r>
            <a:r>
              <a:rPr lang="en-US" dirty="0"/>
              <a:t> chọn bn </a:t>
            </a:r>
            <a:r>
              <a:rPr lang="en-US" dirty="0" err="1"/>
              <a:t>sử</a:t>
            </a:r>
            <a:r>
              <a:rPr lang="en-US" dirty="0"/>
              <a:t> </a:t>
            </a:r>
            <a:r>
              <a:rPr lang="en-US" dirty="0" err="1"/>
              <a:t>dụng</a:t>
            </a:r>
            <a:r>
              <a:rPr lang="en-US" dirty="0"/>
              <a:t> KS</a:t>
            </a:r>
          </a:p>
          <a:p>
            <a:pPr lvl="1"/>
            <a:r>
              <a:rPr lang="en-US" dirty="0" err="1"/>
              <a:t>Lâm</a:t>
            </a:r>
            <a:r>
              <a:rPr lang="en-US" dirty="0"/>
              <a:t> </a:t>
            </a:r>
            <a:r>
              <a:rPr lang="en-US" dirty="0" err="1"/>
              <a:t>sàng</a:t>
            </a:r>
            <a:r>
              <a:rPr lang="en-US" dirty="0"/>
              <a:t>: GINA 2017</a:t>
            </a:r>
          </a:p>
          <a:p>
            <a:pPr lvl="1"/>
            <a:r>
              <a:rPr lang="en-US" dirty="0"/>
              <a:t>PCT: BTS 2016</a:t>
            </a:r>
          </a:p>
        </p:txBody>
      </p:sp>
      <p:sp>
        <p:nvSpPr>
          <p:cNvPr id="5" name="TextBox 4">
            <a:extLst>
              <a:ext uri="{FF2B5EF4-FFF2-40B4-BE49-F238E27FC236}">
                <a16:creationId xmlns:a16="http://schemas.microsoft.com/office/drawing/2014/main" id="{4D8CFFC1-C8AB-4587-A071-4E5DDDCAC8C6}"/>
              </a:ext>
            </a:extLst>
          </p:cNvPr>
          <p:cNvSpPr txBox="1"/>
          <p:nvPr/>
        </p:nvSpPr>
        <p:spPr>
          <a:xfrm>
            <a:off x="1" y="6211668"/>
            <a:ext cx="12192000" cy="646331"/>
          </a:xfrm>
          <a:prstGeom prst="rect">
            <a:avLst/>
          </a:prstGeom>
          <a:noFill/>
        </p:spPr>
        <p:txBody>
          <a:bodyPr wrap="square" rtlCol="0">
            <a:spAutoFit/>
          </a:bodyPr>
          <a:lstStyle/>
          <a:p>
            <a:r>
              <a:rPr lang="en-US" dirty="0">
                <a:solidFill>
                  <a:schemeClr val="bg1"/>
                </a:solidFill>
              </a:rPr>
              <a:t>1: Glauber Chest 2001; 3: Tang BMC Infect Dis 2013; 4: Stefan JAMA Intern Med 2019; 5: Lyndon </a:t>
            </a:r>
            <a:r>
              <a:rPr lang="en-US" dirty="0" err="1">
                <a:solidFill>
                  <a:schemeClr val="bg1"/>
                </a:solidFill>
              </a:rPr>
              <a:t>Plos</a:t>
            </a:r>
            <a:r>
              <a:rPr lang="en-US" dirty="0">
                <a:solidFill>
                  <a:schemeClr val="bg1"/>
                </a:solidFill>
              </a:rPr>
              <a:t> One 2019; 6: </a:t>
            </a:r>
            <a:r>
              <a:rPr lang="en-US" dirty="0" err="1">
                <a:solidFill>
                  <a:schemeClr val="bg1"/>
                </a:solidFill>
              </a:rPr>
              <a:t>Badfahel</a:t>
            </a:r>
            <a:r>
              <a:rPr lang="en-US" dirty="0">
                <a:solidFill>
                  <a:schemeClr val="bg1"/>
                </a:solidFill>
              </a:rPr>
              <a:t> Chest 2011; 7: Hijazi Med Principles </a:t>
            </a:r>
            <a:r>
              <a:rPr lang="en-US" dirty="0" err="1">
                <a:solidFill>
                  <a:schemeClr val="bg1"/>
                </a:solidFill>
              </a:rPr>
              <a:t>Pract</a:t>
            </a:r>
            <a:r>
              <a:rPr lang="en-US" dirty="0">
                <a:solidFill>
                  <a:schemeClr val="bg1"/>
                </a:solidFill>
              </a:rPr>
              <a:t> 2002</a:t>
            </a:r>
          </a:p>
        </p:txBody>
      </p:sp>
    </p:spTree>
    <p:extLst>
      <p:ext uri="{BB962C8B-B14F-4D97-AF65-F5344CB8AC3E}">
        <p14:creationId xmlns:p14="http://schemas.microsoft.com/office/powerpoint/2010/main" val="2159970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41A8-9D93-4072-A0EA-B2880CCB1E8B}"/>
              </a:ext>
            </a:extLst>
          </p:cNvPr>
          <p:cNvSpPr>
            <a:spLocks noGrp="1"/>
          </p:cNvSpPr>
          <p:nvPr>
            <p:ph type="title"/>
          </p:nvPr>
        </p:nvSpPr>
        <p:spPr/>
        <p:txBody>
          <a:bodyPr/>
          <a:lstStyle/>
          <a:p>
            <a:r>
              <a:rPr lang="en-US" dirty="0" err="1"/>
              <a:t>Dự</a:t>
            </a:r>
            <a:r>
              <a:rPr lang="en-US" dirty="0"/>
              <a:t> </a:t>
            </a:r>
            <a:r>
              <a:rPr lang="en-US" dirty="0" err="1"/>
              <a:t>đoán</a:t>
            </a:r>
            <a:r>
              <a:rPr lang="en-US" dirty="0"/>
              <a:t> bn </a:t>
            </a:r>
            <a:r>
              <a:rPr lang="en-US" dirty="0" err="1"/>
              <a:t>cần</a:t>
            </a:r>
            <a:r>
              <a:rPr lang="en-US" dirty="0"/>
              <a:t> </a:t>
            </a:r>
            <a:r>
              <a:rPr lang="en-US" dirty="0" err="1"/>
              <a:t>kháng</a:t>
            </a:r>
            <a:r>
              <a:rPr lang="en-US" dirty="0"/>
              <a:t> </a:t>
            </a:r>
            <a:r>
              <a:rPr lang="en-US" dirty="0" err="1"/>
              <a:t>sinh</a:t>
            </a:r>
            <a:r>
              <a:rPr lang="en-US" dirty="0"/>
              <a:t>: procalcitonin?</a:t>
            </a:r>
          </a:p>
        </p:txBody>
      </p:sp>
      <p:sp>
        <p:nvSpPr>
          <p:cNvPr id="3" name="Content Placeholder 2">
            <a:extLst>
              <a:ext uri="{FF2B5EF4-FFF2-40B4-BE49-F238E27FC236}">
                <a16:creationId xmlns:a16="http://schemas.microsoft.com/office/drawing/2014/main" id="{66AE13E4-145B-42A9-A3FC-119AE1932150}"/>
              </a:ext>
            </a:extLst>
          </p:cNvPr>
          <p:cNvSpPr>
            <a:spLocks noGrp="1"/>
          </p:cNvSpPr>
          <p:nvPr>
            <p:ph idx="1"/>
          </p:nvPr>
        </p:nvSpPr>
        <p:spPr>
          <a:xfrm>
            <a:off x="970005" y="1690688"/>
            <a:ext cx="7564395" cy="4351338"/>
          </a:xfrm>
        </p:spPr>
        <p:txBody>
          <a:bodyPr/>
          <a:lstStyle/>
          <a:p>
            <a:r>
              <a:rPr lang="en-US" sz="2400" dirty="0"/>
              <a:t>4 </a:t>
            </a:r>
            <a:r>
              <a:rPr lang="en-US" sz="2400" dirty="0" err="1"/>
              <a:t>nghiên</a:t>
            </a:r>
            <a:r>
              <a:rPr lang="en-US" sz="2400" dirty="0"/>
              <a:t> </a:t>
            </a:r>
            <a:r>
              <a:rPr lang="en-US" sz="2400" dirty="0" err="1"/>
              <a:t>cứu</a:t>
            </a:r>
            <a:r>
              <a:rPr lang="en-US" sz="2400" dirty="0"/>
              <a:t>; 457 bn</a:t>
            </a:r>
          </a:p>
          <a:p>
            <a:r>
              <a:rPr lang="en-US" sz="2400" dirty="0"/>
              <a:t>PCT &lt; 0.25 </a:t>
            </a:r>
            <a:r>
              <a:rPr lang="en-US" sz="2400" dirty="0" err="1"/>
              <a:t>không</a:t>
            </a:r>
            <a:r>
              <a:rPr lang="en-US" sz="2400" dirty="0"/>
              <a:t> </a:t>
            </a:r>
            <a:r>
              <a:rPr lang="en-US" sz="2400" dirty="0" err="1"/>
              <a:t>dùng</a:t>
            </a:r>
            <a:r>
              <a:rPr lang="en-US" sz="2400" dirty="0"/>
              <a:t> KS</a:t>
            </a:r>
          </a:p>
          <a:p>
            <a:r>
              <a:rPr lang="en-US" sz="2400" b="0" i="0" dirty="0" err="1">
                <a:effectLst/>
              </a:rPr>
              <a:t>Kryptor</a:t>
            </a:r>
            <a:r>
              <a:rPr lang="en-US" sz="2400" b="0" i="0" dirty="0">
                <a:effectLst/>
              </a:rPr>
              <a:t> PCT, B.R.A.H.M.S, </a:t>
            </a:r>
            <a:r>
              <a:rPr lang="en-US" sz="2400" b="0" i="0" dirty="0" err="1">
                <a:effectLst/>
              </a:rPr>
              <a:t>Hennigsdorf</a:t>
            </a:r>
            <a:r>
              <a:rPr lang="en-US" sz="2400" b="0" i="0" dirty="0">
                <a:effectLst/>
              </a:rPr>
              <a:t>, Germany</a:t>
            </a:r>
            <a:r>
              <a:rPr lang="en-US" sz="2400" dirty="0"/>
              <a:t> </a:t>
            </a:r>
            <a:br>
              <a:rPr lang="en-US" dirty="0"/>
            </a:br>
            <a:endParaRPr lang="en-US" dirty="0"/>
          </a:p>
          <a:p>
            <a:endParaRPr lang="en-US" dirty="0">
              <a:solidFill>
                <a:srgbClr val="FFFF00"/>
              </a:solidFill>
            </a:endParaRPr>
          </a:p>
        </p:txBody>
      </p:sp>
      <p:sp>
        <p:nvSpPr>
          <p:cNvPr id="5" name="TextBox 4">
            <a:extLst>
              <a:ext uri="{FF2B5EF4-FFF2-40B4-BE49-F238E27FC236}">
                <a16:creationId xmlns:a16="http://schemas.microsoft.com/office/drawing/2014/main" id="{4D8CFFC1-C8AB-4587-A071-4E5DDDCAC8C6}"/>
              </a:ext>
            </a:extLst>
          </p:cNvPr>
          <p:cNvSpPr txBox="1"/>
          <p:nvPr/>
        </p:nvSpPr>
        <p:spPr>
          <a:xfrm>
            <a:off x="5242260" y="6469620"/>
            <a:ext cx="5586786" cy="369332"/>
          </a:xfrm>
          <a:prstGeom prst="rect">
            <a:avLst/>
          </a:prstGeom>
          <a:noFill/>
        </p:spPr>
        <p:txBody>
          <a:bodyPr wrap="none" rtlCol="0">
            <a:spAutoFit/>
          </a:bodyPr>
          <a:lstStyle/>
          <a:p>
            <a:r>
              <a:rPr lang="en-US" dirty="0"/>
              <a:t>Ibrahim, </a:t>
            </a:r>
            <a:r>
              <a:rPr lang="en-US" sz="1800" b="0" i="0" dirty="0">
                <a:effectLst/>
                <a:latin typeface="AdvOT863180fb"/>
              </a:rPr>
              <a:t>International Journal of Infectious Diseases 2017</a:t>
            </a:r>
            <a:endParaRPr lang="en-US" dirty="0"/>
          </a:p>
        </p:txBody>
      </p:sp>
      <p:pic>
        <p:nvPicPr>
          <p:cNvPr id="6" name="Picture 5">
            <a:extLst>
              <a:ext uri="{FF2B5EF4-FFF2-40B4-BE49-F238E27FC236}">
                <a16:creationId xmlns:a16="http://schemas.microsoft.com/office/drawing/2014/main" id="{E74D7AFF-F4A5-4C9A-8F66-B7ED632926C1}"/>
              </a:ext>
            </a:extLst>
          </p:cNvPr>
          <p:cNvPicPr>
            <a:picLocks noChangeAspect="1"/>
          </p:cNvPicPr>
          <p:nvPr/>
        </p:nvPicPr>
        <p:blipFill>
          <a:blip r:embed="rId2"/>
          <a:stretch>
            <a:fillRect/>
          </a:stretch>
        </p:blipFill>
        <p:spPr>
          <a:xfrm>
            <a:off x="3038018" y="3253946"/>
            <a:ext cx="8947042" cy="3106013"/>
          </a:xfrm>
          <a:prstGeom prst="rect">
            <a:avLst/>
          </a:prstGeom>
        </p:spPr>
      </p:pic>
    </p:spTree>
    <p:extLst>
      <p:ext uri="{BB962C8B-B14F-4D97-AF65-F5344CB8AC3E}">
        <p14:creationId xmlns:p14="http://schemas.microsoft.com/office/powerpoint/2010/main" val="253960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41A8-9D93-4072-A0EA-B2880CCB1E8B}"/>
              </a:ext>
            </a:extLst>
          </p:cNvPr>
          <p:cNvSpPr>
            <a:spLocks noGrp="1"/>
          </p:cNvSpPr>
          <p:nvPr>
            <p:ph type="title"/>
          </p:nvPr>
        </p:nvSpPr>
        <p:spPr/>
        <p:txBody>
          <a:bodyPr/>
          <a:lstStyle/>
          <a:p>
            <a:r>
              <a:rPr lang="en-US" dirty="0" err="1"/>
              <a:t>Hiệu</a:t>
            </a:r>
            <a:r>
              <a:rPr lang="en-US" dirty="0"/>
              <a:t> </a:t>
            </a:r>
            <a:r>
              <a:rPr lang="en-US" dirty="0" err="1"/>
              <a:t>quả</a:t>
            </a:r>
            <a:r>
              <a:rPr lang="en-US" dirty="0"/>
              <a:t> </a:t>
            </a:r>
            <a:r>
              <a:rPr lang="en-US" dirty="0" err="1"/>
              <a:t>kháng</a:t>
            </a:r>
            <a:r>
              <a:rPr lang="en-US" dirty="0"/>
              <a:t> </a:t>
            </a:r>
            <a:r>
              <a:rPr lang="en-US" dirty="0" err="1"/>
              <a:t>sinh</a:t>
            </a:r>
            <a:r>
              <a:rPr lang="en-US" dirty="0"/>
              <a:t>/ Hen </a:t>
            </a:r>
            <a:r>
              <a:rPr lang="en-US" dirty="0" err="1"/>
              <a:t>cấp</a:t>
            </a:r>
            <a:endParaRPr lang="en-US" dirty="0"/>
          </a:p>
        </p:txBody>
      </p:sp>
      <p:sp>
        <p:nvSpPr>
          <p:cNvPr id="3" name="Content Placeholder 2">
            <a:extLst>
              <a:ext uri="{FF2B5EF4-FFF2-40B4-BE49-F238E27FC236}">
                <a16:creationId xmlns:a16="http://schemas.microsoft.com/office/drawing/2014/main" id="{66AE13E4-145B-42A9-A3FC-119AE1932150}"/>
              </a:ext>
            </a:extLst>
          </p:cNvPr>
          <p:cNvSpPr>
            <a:spLocks noGrp="1"/>
          </p:cNvSpPr>
          <p:nvPr>
            <p:ph idx="1"/>
          </p:nvPr>
        </p:nvSpPr>
        <p:spPr>
          <a:xfrm>
            <a:off x="970005" y="1690688"/>
            <a:ext cx="6444049" cy="4351338"/>
          </a:xfrm>
        </p:spPr>
        <p:txBody>
          <a:bodyPr/>
          <a:lstStyle/>
          <a:p>
            <a:r>
              <a:rPr lang="en-US" dirty="0" err="1"/>
              <a:t>Sử</a:t>
            </a:r>
            <a:r>
              <a:rPr lang="en-US" dirty="0"/>
              <a:t> </a:t>
            </a:r>
            <a:r>
              <a:rPr lang="en-US" dirty="0" err="1"/>
              <a:t>dụng</a:t>
            </a:r>
            <a:r>
              <a:rPr lang="en-US" dirty="0"/>
              <a:t> KS ~ </a:t>
            </a:r>
            <a:r>
              <a:rPr lang="en-US" dirty="0" err="1"/>
              <a:t>thời</a:t>
            </a:r>
            <a:r>
              <a:rPr lang="en-US" dirty="0"/>
              <a:t> </a:t>
            </a:r>
            <a:r>
              <a:rPr lang="en-US" dirty="0" err="1"/>
              <a:t>gian</a:t>
            </a:r>
            <a:r>
              <a:rPr lang="en-US" dirty="0"/>
              <a:t> </a:t>
            </a:r>
            <a:r>
              <a:rPr lang="en-US" dirty="0" err="1"/>
              <a:t>nằm</a:t>
            </a:r>
            <a:r>
              <a:rPr lang="en-US" dirty="0"/>
              <a:t> </a:t>
            </a:r>
            <a:r>
              <a:rPr lang="en-US" dirty="0" err="1"/>
              <a:t>viện</a:t>
            </a:r>
            <a:r>
              <a:rPr lang="en-US" dirty="0"/>
              <a:t> </a:t>
            </a:r>
            <a:r>
              <a:rPr lang="en-US" dirty="0" err="1"/>
              <a:t>tăng</a:t>
            </a:r>
            <a:endParaRPr lang="en-US" dirty="0"/>
          </a:p>
          <a:p>
            <a:r>
              <a:rPr lang="en-US" dirty="0" err="1"/>
              <a:t>Thất</a:t>
            </a:r>
            <a:r>
              <a:rPr lang="en-US" dirty="0"/>
              <a:t> </a:t>
            </a:r>
            <a:r>
              <a:rPr lang="en-US" dirty="0" err="1"/>
              <a:t>bại</a:t>
            </a:r>
            <a:r>
              <a:rPr lang="en-US" dirty="0"/>
              <a:t> </a:t>
            </a:r>
            <a:r>
              <a:rPr lang="en-US" dirty="0" err="1"/>
              <a:t>điều</a:t>
            </a:r>
            <a:r>
              <a:rPr lang="en-US" dirty="0"/>
              <a:t> </a:t>
            </a:r>
            <a:r>
              <a:rPr lang="en-US" dirty="0" err="1"/>
              <a:t>trị</a:t>
            </a:r>
            <a:r>
              <a:rPr lang="en-US" dirty="0"/>
              <a:t> </a:t>
            </a:r>
            <a:r>
              <a:rPr lang="en-US" dirty="0" err="1"/>
              <a:t>không</a:t>
            </a:r>
            <a:r>
              <a:rPr lang="en-US" dirty="0"/>
              <a:t> </a:t>
            </a:r>
            <a:r>
              <a:rPr lang="en-US" dirty="0" err="1"/>
              <a:t>đổi</a:t>
            </a:r>
            <a:br>
              <a:rPr lang="en-US" dirty="0"/>
            </a:br>
            <a:endParaRPr lang="en-US" dirty="0"/>
          </a:p>
          <a:p>
            <a:endParaRPr lang="en-US" dirty="0">
              <a:solidFill>
                <a:srgbClr val="FFFF00"/>
              </a:solidFill>
            </a:endParaRPr>
          </a:p>
        </p:txBody>
      </p:sp>
      <p:sp>
        <p:nvSpPr>
          <p:cNvPr id="5" name="TextBox 4">
            <a:extLst>
              <a:ext uri="{FF2B5EF4-FFF2-40B4-BE49-F238E27FC236}">
                <a16:creationId xmlns:a16="http://schemas.microsoft.com/office/drawing/2014/main" id="{4D8CFFC1-C8AB-4587-A071-4E5DDDCAC8C6}"/>
              </a:ext>
            </a:extLst>
          </p:cNvPr>
          <p:cNvSpPr txBox="1"/>
          <p:nvPr/>
        </p:nvSpPr>
        <p:spPr>
          <a:xfrm>
            <a:off x="5242260" y="6469620"/>
            <a:ext cx="3010761" cy="369332"/>
          </a:xfrm>
          <a:prstGeom prst="rect">
            <a:avLst/>
          </a:prstGeom>
          <a:noFill/>
        </p:spPr>
        <p:txBody>
          <a:bodyPr wrap="none" rtlCol="0">
            <a:spAutoFit/>
          </a:bodyPr>
          <a:lstStyle/>
          <a:p>
            <a:r>
              <a:rPr lang="en-US" dirty="0">
                <a:solidFill>
                  <a:schemeClr val="bg1"/>
                </a:solidFill>
              </a:rPr>
              <a:t>Stefan JAMA Intern Med 2019</a:t>
            </a:r>
          </a:p>
        </p:txBody>
      </p:sp>
      <p:pic>
        <p:nvPicPr>
          <p:cNvPr id="4" name="Picture 3">
            <a:extLst>
              <a:ext uri="{FF2B5EF4-FFF2-40B4-BE49-F238E27FC236}">
                <a16:creationId xmlns:a16="http://schemas.microsoft.com/office/drawing/2014/main" id="{3E366D75-BD21-4B95-8F25-40D635ED0A22}"/>
              </a:ext>
            </a:extLst>
          </p:cNvPr>
          <p:cNvPicPr>
            <a:picLocks noChangeAspect="1"/>
          </p:cNvPicPr>
          <p:nvPr/>
        </p:nvPicPr>
        <p:blipFill>
          <a:blip r:embed="rId2"/>
          <a:stretch>
            <a:fillRect/>
          </a:stretch>
        </p:blipFill>
        <p:spPr>
          <a:xfrm>
            <a:off x="1157144" y="2895600"/>
            <a:ext cx="10592730" cy="3276599"/>
          </a:xfrm>
          <a:prstGeom prst="rect">
            <a:avLst/>
          </a:prstGeom>
        </p:spPr>
      </p:pic>
    </p:spTree>
    <p:extLst>
      <p:ext uri="{BB962C8B-B14F-4D97-AF65-F5344CB8AC3E}">
        <p14:creationId xmlns:p14="http://schemas.microsoft.com/office/powerpoint/2010/main" val="3146924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41A8-9D93-4072-A0EA-B2880CCB1E8B}"/>
              </a:ext>
            </a:extLst>
          </p:cNvPr>
          <p:cNvSpPr>
            <a:spLocks noGrp="1"/>
          </p:cNvSpPr>
          <p:nvPr>
            <p:ph type="title"/>
          </p:nvPr>
        </p:nvSpPr>
        <p:spPr/>
        <p:txBody>
          <a:bodyPr/>
          <a:lstStyle/>
          <a:p>
            <a:r>
              <a:rPr lang="en-US" dirty="0" err="1"/>
              <a:t>Vai</a:t>
            </a:r>
            <a:r>
              <a:rPr lang="en-US" dirty="0"/>
              <a:t> </a:t>
            </a:r>
            <a:r>
              <a:rPr lang="en-US" dirty="0" err="1"/>
              <a:t>trò</a:t>
            </a:r>
            <a:r>
              <a:rPr lang="en-US" dirty="0"/>
              <a:t> </a:t>
            </a:r>
            <a:r>
              <a:rPr lang="en-US" dirty="0" err="1"/>
              <a:t>Azi</a:t>
            </a:r>
            <a:r>
              <a:rPr lang="en-US" dirty="0"/>
              <a:t> </a:t>
            </a:r>
            <a:r>
              <a:rPr lang="en-US" dirty="0" err="1"/>
              <a:t>trong</a:t>
            </a:r>
            <a:r>
              <a:rPr lang="en-US" dirty="0"/>
              <a:t> Hen </a:t>
            </a:r>
            <a:r>
              <a:rPr lang="en-US" dirty="0" err="1"/>
              <a:t>cấp</a:t>
            </a:r>
            <a:r>
              <a:rPr lang="en-US" dirty="0"/>
              <a:t>?</a:t>
            </a:r>
          </a:p>
        </p:txBody>
      </p:sp>
      <p:sp>
        <p:nvSpPr>
          <p:cNvPr id="3" name="Content Placeholder 2">
            <a:extLst>
              <a:ext uri="{FF2B5EF4-FFF2-40B4-BE49-F238E27FC236}">
                <a16:creationId xmlns:a16="http://schemas.microsoft.com/office/drawing/2014/main" id="{66AE13E4-145B-42A9-A3FC-119AE1932150}"/>
              </a:ext>
            </a:extLst>
          </p:cNvPr>
          <p:cNvSpPr>
            <a:spLocks noGrp="1"/>
          </p:cNvSpPr>
          <p:nvPr>
            <p:ph idx="1"/>
          </p:nvPr>
        </p:nvSpPr>
        <p:spPr>
          <a:xfrm>
            <a:off x="838200" y="1825625"/>
            <a:ext cx="5063837" cy="4351338"/>
          </a:xfrm>
        </p:spPr>
        <p:txBody>
          <a:bodyPr/>
          <a:lstStyle/>
          <a:p>
            <a:r>
              <a:rPr lang="en-US" dirty="0"/>
              <a:t>9/2012-12/2015</a:t>
            </a:r>
          </a:p>
          <a:p>
            <a:r>
              <a:rPr lang="en-US" dirty="0"/>
              <a:t>380 Hen </a:t>
            </a:r>
            <a:r>
              <a:rPr lang="en-US" dirty="0" err="1"/>
              <a:t>cấp</a:t>
            </a:r>
            <a:r>
              <a:rPr lang="en-US" dirty="0"/>
              <a:t> </a:t>
            </a:r>
            <a:r>
              <a:rPr lang="en-US" dirty="0" err="1"/>
              <a:t>cần</a:t>
            </a:r>
            <a:r>
              <a:rPr lang="en-US" dirty="0"/>
              <a:t> </a:t>
            </a:r>
            <a:r>
              <a:rPr lang="en-US" dirty="0" err="1"/>
              <a:t>dùng</a:t>
            </a:r>
            <a:r>
              <a:rPr lang="en-US" dirty="0"/>
              <a:t> corticoid </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tuyển</a:t>
            </a:r>
            <a:r>
              <a:rPr lang="en-US" dirty="0">
                <a:sym typeface="Wingdings" panose="05000000000000000000" pitchFamily="2" charset="2"/>
              </a:rPr>
              <a:t> 199</a:t>
            </a:r>
          </a:p>
          <a:p>
            <a:r>
              <a:rPr lang="en-US" dirty="0">
                <a:sym typeface="Wingdings" panose="05000000000000000000" pitchFamily="2" charset="2"/>
              </a:rPr>
              <a:t>Screen 4582 bn</a:t>
            </a:r>
          </a:p>
          <a:p>
            <a:r>
              <a:rPr lang="en-US" dirty="0" err="1">
                <a:solidFill>
                  <a:srgbClr val="FFFF00"/>
                </a:solidFill>
                <a:sym typeface="Wingdings" panose="05000000000000000000" pitchFamily="2" charset="2"/>
              </a:rPr>
              <a:t>Loại</a:t>
            </a:r>
            <a:r>
              <a:rPr lang="en-US" dirty="0">
                <a:solidFill>
                  <a:srgbClr val="FFFF00"/>
                </a:solidFill>
                <a:sym typeface="Wingdings" panose="05000000000000000000" pitchFamily="2" charset="2"/>
              </a:rPr>
              <a:t> 2044 bn do </a:t>
            </a:r>
            <a:r>
              <a:rPr lang="en-US" dirty="0" err="1">
                <a:solidFill>
                  <a:srgbClr val="FFFF00"/>
                </a:solidFill>
                <a:sym typeface="Wingdings" panose="05000000000000000000" pitchFamily="2" charset="2"/>
              </a:rPr>
              <a:t>đã</a:t>
            </a:r>
            <a:r>
              <a:rPr lang="en-US" dirty="0">
                <a:solidFill>
                  <a:srgbClr val="FFFF00"/>
                </a:solidFill>
                <a:sym typeface="Wingdings" panose="05000000000000000000" pitchFamily="2" charset="2"/>
              </a:rPr>
              <a:t> </a:t>
            </a:r>
            <a:r>
              <a:rPr lang="en-US" dirty="0" err="1">
                <a:solidFill>
                  <a:srgbClr val="FFFF00"/>
                </a:solidFill>
                <a:sym typeface="Wingdings" panose="05000000000000000000" pitchFamily="2" charset="2"/>
              </a:rPr>
              <a:t>dùng</a:t>
            </a:r>
            <a:r>
              <a:rPr lang="en-US" dirty="0">
                <a:solidFill>
                  <a:srgbClr val="FFFF00"/>
                </a:solidFill>
                <a:sym typeface="Wingdings" panose="05000000000000000000" pitchFamily="2" charset="2"/>
              </a:rPr>
              <a:t> KS</a:t>
            </a:r>
            <a:endParaRPr lang="en-US" dirty="0">
              <a:solidFill>
                <a:srgbClr val="FFFF00"/>
              </a:solidFill>
            </a:endParaRPr>
          </a:p>
        </p:txBody>
      </p:sp>
      <p:pic>
        <p:nvPicPr>
          <p:cNvPr id="4" name="Picture 3">
            <a:extLst>
              <a:ext uri="{FF2B5EF4-FFF2-40B4-BE49-F238E27FC236}">
                <a16:creationId xmlns:a16="http://schemas.microsoft.com/office/drawing/2014/main" id="{173FF29B-6779-477A-BC44-1B8EB3CAA242}"/>
              </a:ext>
            </a:extLst>
          </p:cNvPr>
          <p:cNvPicPr>
            <a:picLocks noChangeAspect="1"/>
          </p:cNvPicPr>
          <p:nvPr/>
        </p:nvPicPr>
        <p:blipFill>
          <a:blip r:embed="rId2"/>
          <a:stretch>
            <a:fillRect/>
          </a:stretch>
        </p:blipFill>
        <p:spPr>
          <a:xfrm>
            <a:off x="5902037" y="1690688"/>
            <a:ext cx="6014748" cy="4680089"/>
          </a:xfrm>
          <a:prstGeom prst="rect">
            <a:avLst/>
          </a:prstGeom>
        </p:spPr>
      </p:pic>
      <p:sp>
        <p:nvSpPr>
          <p:cNvPr id="5" name="TextBox 4">
            <a:extLst>
              <a:ext uri="{FF2B5EF4-FFF2-40B4-BE49-F238E27FC236}">
                <a16:creationId xmlns:a16="http://schemas.microsoft.com/office/drawing/2014/main" id="{4D8CFFC1-C8AB-4587-A071-4E5DDDCAC8C6}"/>
              </a:ext>
            </a:extLst>
          </p:cNvPr>
          <p:cNvSpPr txBox="1"/>
          <p:nvPr/>
        </p:nvSpPr>
        <p:spPr>
          <a:xfrm>
            <a:off x="7038109" y="6505714"/>
            <a:ext cx="3245825" cy="369332"/>
          </a:xfrm>
          <a:prstGeom prst="rect">
            <a:avLst/>
          </a:prstGeom>
          <a:noFill/>
        </p:spPr>
        <p:txBody>
          <a:bodyPr wrap="none" rtlCol="0">
            <a:spAutoFit/>
          </a:bodyPr>
          <a:lstStyle/>
          <a:p>
            <a:r>
              <a:rPr lang="en-US" dirty="0"/>
              <a:t>Johnston JAMA Intern Med 2016</a:t>
            </a:r>
          </a:p>
        </p:txBody>
      </p:sp>
    </p:spTree>
    <p:extLst>
      <p:ext uri="{BB962C8B-B14F-4D97-AF65-F5344CB8AC3E}">
        <p14:creationId xmlns:p14="http://schemas.microsoft.com/office/powerpoint/2010/main" val="3905395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094" y="119063"/>
            <a:ext cx="88185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976" y="142875"/>
            <a:ext cx="968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19" name="Rectangle 5"/>
          <p:cNvSpPr>
            <a:spLocks noGrp="1" noChangeArrowheads="1"/>
          </p:cNvSpPr>
          <p:nvPr>
            <p:ph type="title"/>
          </p:nvPr>
        </p:nvSpPr>
        <p:spPr bwMode="auto">
          <a:xfrm>
            <a:off x="4030664" y="249239"/>
            <a:ext cx="7596187"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64277" tIns="32139" rIns="40630" bIns="32139" numCol="1" anchor="ctr" anchorCtr="0" compatLnSpc="1">
            <a:prstTxWarp prst="textNoShape">
              <a:avLst/>
            </a:prstTxWarp>
            <a:normAutofit/>
          </a:bodyPr>
          <a:lstStyle/>
          <a:p>
            <a:pPr marL="223838"/>
            <a:r>
              <a:rPr lang="en-AU" sz="3200" b="1" dirty="0" err="1">
                <a:solidFill>
                  <a:srgbClr val="FF0000"/>
                </a:solidFill>
                <a:latin typeface="Arial" panose="020B0604020202020204" pitchFamily="34" charset="0"/>
                <a:cs typeface="Arial" panose="020B0604020202020204" pitchFamily="34" charset="0"/>
              </a:rPr>
              <a:t>Điều</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trị</a:t>
            </a:r>
            <a:r>
              <a:rPr lang="en-AU" sz="3200" b="1" dirty="0">
                <a:solidFill>
                  <a:srgbClr val="FF0000"/>
                </a:solidFill>
                <a:latin typeface="Arial" panose="020B0604020202020204" pitchFamily="34" charset="0"/>
                <a:cs typeface="Arial" panose="020B0604020202020204" pitchFamily="34" charset="0"/>
              </a:rPr>
              <a:t> Hen </a:t>
            </a:r>
            <a:r>
              <a:rPr lang="en-AU" sz="3200" b="1" dirty="0" err="1">
                <a:solidFill>
                  <a:srgbClr val="FF0000"/>
                </a:solidFill>
                <a:latin typeface="Arial" panose="020B0604020202020204" pitchFamily="34" charset="0"/>
                <a:cs typeface="Arial" panose="020B0604020202020204" pitchFamily="34" charset="0"/>
              </a:rPr>
              <a:t>cấp</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liên</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tục</a:t>
            </a:r>
            <a:endParaRPr lang="en-US" altLang="en-US" sz="2800" b="1" dirty="0">
              <a:solidFill>
                <a:srgbClr val="FF0000"/>
              </a:solidFill>
              <a:latin typeface="Arial" panose="020B0604020202020204" pitchFamily="34" charset="0"/>
              <a:ea typeface="ヒラギノ角ゴ ProN W3" charset="-128"/>
              <a:cs typeface="Arial" panose="020B0604020202020204" pitchFamily="34" charset="0"/>
            </a:endParaRPr>
          </a:p>
        </p:txBody>
      </p:sp>
      <p:sp>
        <p:nvSpPr>
          <p:cNvPr id="27" name="Content Placeholder 7">
            <a:extLst>
              <a:ext uri="{FF2B5EF4-FFF2-40B4-BE49-F238E27FC236}">
                <a16:creationId xmlns:a16="http://schemas.microsoft.com/office/drawing/2014/main" id="{18B6DFF6-13B2-4F41-A31A-68716AEB7CDF}"/>
              </a:ext>
            </a:extLst>
          </p:cNvPr>
          <p:cNvSpPr>
            <a:spLocks noGrp="1"/>
          </p:cNvSpPr>
          <p:nvPr>
            <p:ph idx="1"/>
          </p:nvPr>
        </p:nvSpPr>
        <p:spPr>
          <a:xfrm>
            <a:off x="3062066" y="1669466"/>
            <a:ext cx="4238634" cy="4197731"/>
          </a:xfrm>
        </p:spPr>
        <p:txBody>
          <a:bodyPr>
            <a:normAutofit/>
          </a:bodyPr>
          <a:lstStyle/>
          <a:p>
            <a:r>
              <a:rPr lang="en-AU" dirty="0" err="1">
                <a:solidFill>
                  <a:schemeClr val="bg1">
                    <a:lumMod val="50000"/>
                    <a:lumOff val="50000"/>
                  </a:schemeClr>
                </a:solidFill>
                <a:latin typeface="Arial" panose="020B0604020202020204" pitchFamily="34" charset="0"/>
                <a:cs typeface="Arial" panose="020B0604020202020204" pitchFamily="34" charset="0"/>
              </a:rPr>
              <a:t>Tự</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theo</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kế</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hoạch</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hành</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động</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err="1">
                <a:solidFill>
                  <a:schemeClr val="bg1">
                    <a:lumMod val="50000"/>
                    <a:lumOff val="50000"/>
                  </a:schemeClr>
                </a:solidFill>
                <a:latin typeface="Arial" panose="020B0604020202020204" pitchFamily="34" charset="0"/>
                <a:cs typeface="Arial" panose="020B0604020202020204" pitchFamily="34" charset="0"/>
              </a:rPr>
              <a:t>Chẩn</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đoán</a:t>
            </a:r>
            <a:r>
              <a:rPr lang="en-AU" dirty="0">
                <a:solidFill>
                  <a:schemeClr val="bg1">
                    <a:lumMod val="50000"/>
                    <a:lumOff val="50000"/>
                  </a:schemeClr>
                </a:solidFill>
                <a:latin typeface="Arial" panose="020B0604020202020204" pitchFamily="34" charset="0"/>
                <a:cs typeface="Arial" panose="020B0604020202020204" pitchFamily="34" charset="0"/>
              </a:rPr>
              <a:t> / </a:t>
            </a:r>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ở </a:t>
            </a:r>
            <a:r>
              <a:rPr lang="en-AU" dirty="0" err="1">
                <a:solidFill>
                  <a:schemeClr val="bg1">
                    <a:lumMod val="50000"/>
                    <a:lumOff val="50000"/>
                  </a:schemeClr>
                </a:solidFill>
                <a:latin typeface="Arial" panose="020B0604020202020204" pitchFamily="34" charset="0"/>
                <a:cs typeface="Arial" panose="020B0604020202020204" pitchFamily="34" charset="0"/>
              </a:rPr>
              <a:t>cơ</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sở</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chăm</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sóc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sức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khỏe</a:t>
            </a:r>
            <a:r>
              <a:rPr lang="en-AU" dirty="0">
                <a:solidFill>
                  <a:schemeClr val="bg1">
                    <a:lumMod val="50000"/>
                    <a:lumOff val="50000"/>
                  </a:schemeClr>
                </a:solidFill>
                <a:latin typeface="Arial" panose="020B0604020202020204" pitchFamily="34" charset="0"/>
                <a:cs typeface="Arial" panose="020B0604020202020204" pitchFamily="34" charset="0"/>
              </a:rPr>
              <a:t> ban </a:t>
            </a:r>
            <a:r>
              <a:rPr lang="en-AU" dirty="0" err="1">
                <a:solidFill>
                  <a:schemeClr val="bg1">
                    <a:lumMod val="50000"/>
                    <a:lumOff val="50000"/>
                  </a:schemeClr>
                </a:solidFill>
                <a:latin typeface="Arial" panose="020B0604020202020204" pitchFamily="34" charset="0"/>
                <a:cs typeface="Arial" panose="020B0604020202020204" pitchFamily="34" charset="0"/>
              </a:rPr>
              <a:t>đầu</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err="1">
                <a:latin typeface="Arial" panose="020B0604020202020204" pitchFamily="34" charset="0"/>
                <a:cs typeface="Arial" panose="020B0604020202020204" pitchFamily="34" charset="0"/>
              </a:rPr>
              <a:t>Điều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trị</a:t>
            </a:r>
            <a:r>
              <a:rPr lang="en-AU" dirty="0">
                <a:latin typeface="Arial" panose="020B0604020202020204" pitchFamily="34" charset="0"/>
                <a:cs typeface="Arial" panose="020B0604020202020204" pitchFamily="34" charset="0"/>
              </a:rPr>
              <a:t> ở </a:t>
            </a:r>
            <a:r>
              <a:rPr lang="en-AU" dirty="0" err="1">
                <a:latin typeface="Arial" panose="020B0604020202020204" pitchFamily="34" charset="0"/>
                <a:cs typeface="Arial" panose="020B0604020202020204" pitchFamily="34" charset="0"/>
              </a:rPr>
              <a:t>cấp</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cứu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và</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nội</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viện</a:t>
            </a:r>
            <a:endParaRPr lang="en-AU" dirty="0">
              <a:latin typeface="Arial" panose="020B0604020202020204" pitchFamily="34" charset="0"/>
              <a:cs typeface="Arial" panose="020B0604020202020204" pitchFamily="34" charset="0"/>
            </a:endParaRPr>
          </a:p>
          <a:p>
            <a:r>
              <a:rPr lang="en-AU" dirty="0">
                <a:solidFill>
                  <a:schemeClr val="bg1">
                    <a:lumMod val="50000"/>
                    <a:lumOff val="50000"/>
                  </a:schemeClr>
                </a:solidFill>
                <a:latin typeface="Arial" panose="020B0604020202020204" pitchFamily="34" charset="0"/>
                <a:cs typeface="Arial" panose="020B0604020202020204" pitchFamily="34" charset="0"/>
              </a:rPr>
              <a:t>Theo </a:t>
            </a:r>
            <a:r>
              <a:rPr lang="en-AU" dirty="0" err="1">
                <a:solidFill>
                  <a:schemeClr val="bg1">
                    <a:lumMod val="50000"/>
                    <a:lumOff val="50000"/>
                  </a:schemeClr>
                </a:solidFill>
                <a:latin typeface="Arial" panose="020B0604020202020204" pitchFamily="34" charset="0"/>
                <a:cs typeface="Arial" panose="020B0604020202020204" pitchFamily="34" charset="0"/>
              </a:rPr>
              <a:t>dõi</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sau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cơn</a:t>
            </a:r>
            <a:endParaRPr lang="en-AU" dirty="0">
              <a:solidFill>
                <a:schemeClr val="bg1">
                  <a:lumMod val="50000"/>
                  <a:lumOff val="50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1620" name="Rectangle 6"/>
          <p:cNvSpPr>
            <a:spLocks/>
          </p:cNvSpPr>
          <p:nvPr/>
        </p:nvSpPr>
        <p:spPr bwMode="auto">
          <a:xfrm>
            <a:off x="10302082" y="6653218"/>
            <a:ext cx="20621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0" bIns="0"/>
          <a:lstStyle>
            <a:lvl1pPr marL="381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100" i="1" dirty="0">
                <a:solidFill>
                  <a:srgbClr val="FFFFFF"/>
                </a:solidFill>
                <a:latin typeface="Arial Italic" charset="0"/>
                <a:sym typeface="Arial Italic" charset="0"/>
              </a:rPr>
              <a:t>GINA 2017, Box 4-3 (1/7)</a:t>
            </a:r>
          </a:p>
        </p:txBody>
      </p:sp>
      <p:sp>
        <p:nvSpPr>
          <p:cNvPr id="111628" name="Rectangle 18"/>
          <p:cNvSpPr>
            <a:spLocks/>
          </p:cNvSpPr>
          <p:nvPr/>
        </p:nvSpPr>
        <p:spPr bwMode="auto">
          <a:xfrm>
            <a:off x="5421313" y="1963739"/>
            <a:ext cx="11795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5000"/>
              </a:lnSpc>
              <a:spcBef>
                <a:spcPts val="275"/>
              </a:spcBef>
            </a:pPr>
            <a:endParaRPr lang="en-US" altLang="en-US" sz="600">
              <a:solidFill>
                <a:srgbClr val="FFFFFF"/>
              </a:solidFill>
              <a:latin typeface="Arial Bold" charset="0"/>
              <a:sym typeface="Arial Bold" charset="0"/>
            </a:endParaRPr>
          </a:p>
        </p:txBody>
      </p:sp>
      <p:cxnSp>
        <p:nvCxnSpPr>
          <p:cNvPr id="26" name="Straight Connector 25">
            <a:extLst>
              <a:ext uri="{FF2B5EF4-FFF2-40B4-BE49-F238E27FC236}">
                <a16:creationId xmlns:a16="http://schemas.microsoft.com/office/drawing/2014/main" id="{6139BC23-8789-476D-818A-8BBC1F550C68}"/>
              </a:ext>
            </a:extLst>
          </p:cNvPr>
          <p:cNvCxnSpPr>
            <a:cxnSpLocks/>
          </p:cNvCxnSpPr>
          <p:nvPr/>
        </p:nvCxnSpPr>
        <p:spPr>
          <a:xfrm flipH="1">
            <a:off x="1532834" y="7069"/>
            <a:ext cx="16566" cy="6601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Image result for home images">
            <a:extLst>
              <a:ext uri="{FF2B5EF4-FFF2-40B4-BE49-F238E27FC236}">
                <a16:creationId xmlns:a16="http://schemas.microsoft.com/office/drawing/2014/main" id="{EA871B42-A085-473A-AAC3-A49440B569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1384284" cy="10874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primary care">
            <a:extLst>
              <a:ext uri="{FF2B5EF4-FFF2-40B4-BE49-F238E27FC236}">
                <a16:creationId xmlns:a16="http://schemas.microsoft.com/office/drawing/2014/main" id="{2242E46A-A71F-4415-AD3C-CF805AE984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2" y="1279504"/>
            <a:ext cx="1379521" cy="13795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emergency">
            <a:extLst>
              <a:ext uri="{FF2B5EF4-FFF2-40B4-BE49-F238E27FC236}">
                <a16:creationId xmlns:a16="http://schemas.microsoft.com/office/drawing/2014/main" id="{3CAC3C1F-D705-42ED-B4F4-B8E4E9B57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74074" y="3663188"/>
            <a:ext cx="2452298" cy="13783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hospital">
            <a:extLst>
              <a:ext uri="{FF2B5EF4-FFF2-40B4-BE49-F238E27FC236}">
                <a16:creationId xmlns:a16="http://schemas.microsoft.com/office/drawing/2014/main" id="{F2498990-BF05-4AC0-B16D-E680AD1529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5918199"/>
            <a:ext cx="1376898" cy="7745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14BFC1C9-8A78-428D-A567-321D5FF05307}"/>
              </a:ext>
            </a:extLst>
          </p:cNvPr>
          <p:cNvCxnSpPr>
            <a:cxnSpLocks/>
          </p:cNvCxnSpPr>
          <p:nvPr/>
        </p:nvCxnSpPr>
        <p:spPr>
          <a:xfrm flipH="1">
            <a:off x="1768912" y="3126197"/>
            <a:ext cx="5998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E74D81-8BFB-44BC-BE07-1DCEF7C8987D}"/>
              </a:ext>
            </a:extLst>
          </p:cNvPr>
          <p:cNvCxnSpPr>
            <a:cxnSpLocks/>
          </p:cNvCxnSpPr>
          <p:nvPr/>
        </p:nvCxnSpPr>
        <p:spPr>
          <a:xfrm flipH="1" flipV="1">
            <a:off x="1722437" y="5702300"/>
            <a:ext cx="498814" cy="12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37A170-89B9-4706-AB14-704A5E9A1C87}"/>
              </a:ext>
            </a:extLst>
          </p:cNvPr>
          <p:cNvCxnSpPr>
            <a:cxnSpLocks/>
          </p:cNvCxnSpPr>
          <p:nvPr/>
        </p:nvCxnSpPr>
        <p:spPr>
          <a:xfrm flipH="1">
            <a:off x="1722437" y="5067300"/>
            <a:ext cx="4988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16F4DCE-5681-4C49-84E2-CB006F7657C3}"/>
              </a:ext>
            </a:extLst>
          </p:cNvPr>
          <p:cNvSpPr txBox="1"/>
          <p:nvPr/>
        </p:nvSpPr>
        <p:spPr>
          <a:xfrm>
            <a:off x="1722437" y="5237718"/>
            <a:ext cx="896399" cy="369332"/>
          </a:xfrm>
          <a:prstGeom prst="rect">
            <a:avLst/>
          </a:prstGeom>
          <a:noFill/>
        </p:spPr>
        <p:txBody>
          <a:bodyPr wrap="none" rtlCol="0">
            <a:spAutoFit/>
          </a:bodyPr>
          <a:lstStyle/>
          <a:p>
            <a:r>
              <a:rPr lang="en-US" dirty="0"/>
              <a:t>- 4 </a:t>
            </a:r>
            <a:r>
              <a:rPr lang="en-US" dirty="0" err="1"/>
              <a:t>giờ</a:t>
            </a:r>
            <a:r>
              <a:rPr lang="en-US" dirty="0"/>
              <a:t> -</a:t>
            </a:r>
          </a:p>
        </p:txBody>
      </p:sp>
      <p:graphicFrame>
        <p:nvGraphicFramePr>
          <p:cNvPr id="39" name="Object 5">
            <a:extLst>
              <a:ext uri="{FF2B5EF4-FFF2-40B4-BE49-F238E27FC236}">
                <a16:creationId xmlns:a16="http://schemas.microsoft.com/office/drawing/2014/main" id="{8EA71BE0-99AA-4A18-80CA-B4703DEFF0A4}"/>
              </a:ext>
            </a:extLst>
          </p:cNvPr>
          <p:cNvGraphicFramePr>
            <a:graphicFrameLocks noChangeAspect="1"/>
          </p:cNvGraphicFramePr>
          <p:nvPr/>
        </p:nvGraphicFramePr>
        <p:xfrm>
          <a:off x="1768912" y="7069"/>
          <a:ext cx="834782" cy="1080365"/>
        </p:xfrm>
        <a:graphic>
          <a:graphicData uri="http://schemas.openxmlformats.org/presentationml/2006/ole">
            <mc:AlternateContent xmlns:mc="http://schemas.openxmlformats.org/markup-compatibility/2006">
              <mc:Choice xmlns:v="urn:schemas-microsoft-com:vml" Requires="v">
                <p:oleObj name="Acrobat Document" r:id="rId8" imgW="5508000" imgH="7128000" progId="">
                  <p:embed/>
                </p:oleObj>
              </mc:Choice>
              <mc:Fallback>
                <p:oleObj name="Acrobat Document" r:id="rId8" imgW="5508000" imgH="7128000" progId="">
                  <p:embed/>
                  <p:pic>
                    <p:nvPicPr>
                      <p:cNvPr id="39" name="Object 5">
                        <a:extLst>
                          <a:ext uri="{FF2B5EF4-FFF2-40B4-BE49-F238E27FC236}">
                            <a16:creationId xmlns:a16="http://schemas.microsoft.com/office/drawing/2014/main" id="{8EA71BE0-99AA-4A18-80CA-B4703DEFF0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8912" y="7069"/>
                        <a:ext cx="834782" cy="1080365"/>
                      </a:xfrm>
                      <a:prstGeom prst="rect">
                        <a:avLst/>
                      </a:prstGeom>
                      <a:noFill/>
                      <a:ln>
                        <a:noFill/>
                      </a:ln>
                      <a:effectLst/>
                    </p:spPr>
                  </p:pic>
                </p:oleObj>
              </mc:Fallback>
            </mc:AlternateContent>
          </a:graphicData>
        </a:graphic>
      </p:graphicFrame>
      <p:sp>
        <p:nvSpPr>
          <p:cNvPr id="40" name="TextBox 39">
            <a:extLst>
              <a:ext uri="{FF2B5EF4-FFF2-40B4-BE49-F238E27FC236}">
                <a16:creationId xmlns:a16="http://schemas.microsoft.com/office/drawing/2014/main" id="{23402E87-67F8-4103-AC3E-EA08D2F3163A}"/>
              </a:ext>
            </a:extLst>
          </p:cNvPr>
          <p:cNvSpPr txBox="1"/>
          <p:nvPr/>
        </p:nvSpPr>
        <p:spPr>
          <a:xfrm>
            <a:off x="2390659" y="2963864"/>
            <a:ext cx="649537" cy="369332"/>
          </a:xfrm>
          <a:prstGeom prst="rect">
            <a:avLst/>
          </a:prstGeom>
          <a:noFill/>
        </p:spPr>
        <p:txBody>
          <a:bodyPr wrap="none" rtlCol="0">
            <a:spAutoFit/>
          </a:bodyPr>
          <a:lstStyle/>
          <a:p>
            <a:r>
              <a:rPr lang="en-US" dirty="0"/>
              <a:t>1 </a:t>
            </a:r>
            <a:r>
              <a:rPr lang="en-US" dirty="0" err="1"/>
              <a:t>giờ</a:t>
            </a:r>
            <a:endParaRPr lang="en-US" dirty="0"/>
          </a:p>
        </p:txBody>
      </p:sp>
      <p:cxnSp>
        <p:nvCxnSpPr>
          <p:cNvPr id="45" name="Straight Arrow Connector 44">
            <a:extLst>
              <a:ext uri="{FF2B5EF4-FFF2-40B4-BE49-F238E27FC236}">
                <a16:creationId xmlns:a16="http://schemas.microsoft.com/office/drawing/2014/main" id="{8B9FAC2F-5169-4DE2-A3FC-826A1A9EBA55}"/>
              </a:ext>
            </a:extLst>
          </p:cNvPr>
          <p:cNvCxnSpPr>
            <a:cxnSpLocks/>
          </p:cNvCxnSpPr>
          <p:nvPr/>
        </p:nvCxnSpPr>
        <p:spPr>
          <a:xfrm flipH="1">
            <a:off x="1921312" y="3278597"/>
            <a:ext cx="5998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7434D2C-FF4B-4AEC-854C-54584E2D1BCA}"/>
              </a:ext>
            </a:extLst>
          </p:cNvPr>
          <p:cNvCxnSpPr>
            <a:cxnSpLocks/>
          </p:cNvCxnSpPr>
          <p:nvPr/>
        </p:nvCxnSpPr>
        <p:spPr>
          <a:xfrm flipH="1">
            <a:off x="2073712" y="3430997"/>
            <a:ext cx="5998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3">
            <a:extLst>
              <a:ext uri="{FF2B5EF4-FFF2-40B4-BE49-F238E27FC236}">
                <a16:creationId xmlns:a16="http://schemas.microsoft.com/office/drawing/2014/main" id="{6B5EF417-BFCF-4BAD-9629-170B524912F8}"/>
              </a:ext>
            </a:extLst>
          </p:cNvPr>
          <p:cNvPicPr>
            <a:picLocks noChangeAspect="1" noChangeArrowheads="1"/>
          </p:cNvPicPr>
          <p:nvPr/>
        </p:nvPicPr>
        <p:blipFill>
          <a:blip r:embed="rId10" cstate="print"/>
          <a:srcRect/>
          <a:stretch>
            <a:fillRect/>
          </a:stretch>
        </p:blipFill>
        <p:spPr bwMode="auto">
          <a:xfrm>
            <a:off x="7262511" y="0"/>
            <a:ext cx="4926724" cy="6858000"/>
          </a:xfrm>
          <a:prstGeom prst="rect">
            <a:avLst/>
          </a:prstGeom>
          <a:noFill/>
          <a:ln w="9525">
            <a:noFill/>
            <a:miter lim="800000"/>
            <a:headEnd/>
            <a:tailEnd/>
          </a:ln>
        </p:spPr>
      </p:pic>
    </p:spTree>
    <p:extLst>
      <p:ext uri="{BB962C8B-B14F-4D97-AF65-F5344CB8AC3E}">
        <p14:creationId xmlns:p14="http://schemas.microsoft.com/office/powerpoint/2010/main" val="25909899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barn(inVertical)">
                                      <p:cBhvr>
                                        <p:cTn id="7" dur="500"/>
                                        <p:tgtEl>
                                          <p:spTgt spid="27">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arn(inVertical)">
                                      <p:cBhvr>
                                        <p:cTn id="10" dur="500"/>
                                        <p:tgtEl>
                                          <p:spTgt spid="4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par>
                                <p:cTn id="14" presetID="16" presetClass="entr" presetSubtype="21"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par>
                                <p:cTn id="20" presetID="16" presetClass="entr" presetSubtype="21"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par>
                                <p:cTn id="23" presetID="16" presetClass="entr" presetSubtype="21"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par>
                                <p:cTn id="26" presetID="16" presetClass="entr" presetSubtype="21"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arn(inVertical)">
                                      <p:cBhvr>
                                        <p:cTn id="31" dur="500"/>
                                        <p:tgtEl>
                                          <p:spTgt spid="38"/>
                                        </p:tgtEl>
                                      </p:cBhvr>
                                    </p:animEffect>
                                  </p:childTnLst>
                                </p:cTn>
                              </p:par>
                              <p:par>
                                <p:cTn id="32" presetID="16" presetClass="entr" presetSubtype="21"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par>
                                <p:cTn id="35" presetID="16" presetClass="entr" presetSubtype="21" fill="hold" nodeType="withEffect">
                                  <p:stCondLst>
                                    <p:cond delay="0"/>
                                  </p:stCondLst>
                                  <p:childTnLst>
                                    <p:set>
                                      <p:cBhvr>
                                        <p:cTn id="36" dur="1" fill="hold">
                                          <p:stCondLst>
                                            <p:cond delay="0"/>
                                          </p:stCondLst>
                                        </p:cTn>
                                        <p:tgtEl>
                                          <p:spTgt spid="27">
                                            <p:txEl>
                                              <p:pRg st="3" end="3"/>
                                            </p:txEl>
                                          </p:spTgt>
                                        </p:tgtEl>
                                        <p:attrNameLst>
                                          <p:attrName>style.visibility</p:attrName>
                                        </p:attrNameLst>
                                      </p:cBhvr>
                                      <p:to>
                                        <p:strVal val="visible"/>
                                      </p:to>
                                    </p:set>
                                    <p:animEffect transition="in" filter="barn(inVertical)">
                                      <p:cBhvr>
                                        <p:cTn id="37" dur="500"/>
                                        <p:tgtEl>
                                          <p:spTgt spid="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5">
            <a:extLst>
              <a:ext uri="{FF2B5EF4-FFF2-40B4-BE49-F238E27FC236}">
                <a16:creationId xmlns:a16="http://schemas.microsoft.com/office/drawing/2014/main" id="{1373C92C-DDBE-4CE1-8D46-341134B70853}"/>
              </a:ext>
            </a:extLst>
          </p:cNvPr>
          <p:cNvSpPr>
            <a:spLocks noChangeArrowheads="1"/>
          </p:cNvSpPr>
          <p:nvPr/>
        </p:nvSpPr>
        <p:spPr bwMode="auto">
          <a:xfrm>
            <a:off x="990601" y="249382"/>
            <a:ext cx="10292196" cy="665018"/>
          </a:xfrm>
          <a:prstGeom prst="rect">
            <a:avLst/>
          </a:prstGeom>
          <a:gradFill rotWithShape="0">
            <a:gsLst>
              <a:gs pos="0">
                <a:schemeClr val="accent1"/>
              </a:gs>
              <a:gs pos="100000">
                <a:schemeClr val="accent1">
                  <a:gamma/>
                  <a:shade val="46275"/>
                  <a:invGamma/>
                </a:schemeClr>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445" tIns="50223" rIns="100445" bIns="50223" anchor="ctr"/>
          <a:lstStyle>
            <a:lvl1pPr algn="ctr" defTabSz="762000">
              <a:defRPr sz="4200">
                <a:solidFill>
                  <a:schemeClr val="tx2"/>
                </a:solidFill>
                <a:latin typeface="Times New Roman" pitchFamily="18" charset="0"/>
              </a:defRPr>
            </a:lvl1pPr>
            <a:lvl2pPr algn="ctr" defTabSz="762000">
              <a:defRPr sz="4200">
                <a:solidFill>
                  <a:schemeClr val="tx2"/>
                </a:solidFill>
                <a:latin typeface="Times New Roman" pitchFamily="18" charset="0"/>
              </a:defRPr>
            </a:lvl2pPr>
            <a:lvl3pPr algn="ctr" defTabSz="762000">
              <a:defRPr sz="4200">
                <a:solidFill>
                  <a:schemeClr val="tx2"/>
                </a:solidFill>
                <a:latin typeface="Times New Roman" pitchFamily="18" charset="0"/>
              </a:defRPr>
            </a:lvl3pPr>
            <a:lvl4pPr algn="ctr" defTabSz="762000">
              <a:defRPr sz="4200">
                <a:solidFill>
                  <a:schemeClr val="tx2"/>
                </a:solidFill>
                <a:latin typeface="Times New Roman" pitchFamily="18" charset="0"/>
              </a:defRPr>
            </a:lvl4pPr>
            <a:lvl5pPr algn="ctr" defTabSz="762000">
              <a:defRPr sz="4200">
                <a:solidFill>
                  <a:schemeClr val="tx2"/>
                </a:solidFill>
                <a:latin typeface="Times New Roman" pitchFamily="18" charset="0"/>
              </a:defRPr>
            </a:lvl5pPr>
            <a:lvl6pPr marL="457200" algn="ctr" defTabSz="762000" eaLnBrk="0" fontAlgn="base" hangingPunct="0">
              <a:spcBef>
                <a:spcPct val="0"/>
              </a:spcBef>
              <a:spcAft>
                <a:spcPct val="0"/>
              </a:spcAft>
              <a:defRPr sz="4200">
                <a:solidFill>
                  <a:schemeClr val="tx2"/>
                </a:solidFill>
                <a:latin typeface="Times New Roman" pitchFamily="18" charset="0"/>
              </a:defRPr>
            </a:lvl6pPr>
            <a:lvl7pPr marL="914400" algn="ctr" defTabSz="762000" eaLnBrk="0" fontAlgn="base" hangingPunct="0">
              <a:spcBef>
                <a:spcPct val="0"/>
              </a:spcBef>
              <a:spcAft>
                <a:spcPct val="0"/>
              </a:spcAft>
              <a:defRPr sz="4200">
                <a:solidFill>
                  <a:schemeClr val="tx2"/>
                </a:solidFill>
                <a:latin typeface="Times New Roman" pitchFamily="18" charset="0"/>
              </a:defRPr>
            </a:lvl7pPr>
            <a:lvl8pPr marL="1371600" algn="ctr" defTabSz="762000" eaLnBrk="0" fontAlgn="base" hangingPunct="0">
              <a:spcBef>
                <a:spcPct val="0"/>
              </a:spcBef>
              <a:spcAft>
                <a:spcPct val="0"/>
              </a:spcAft>
              <a:defRPr sz="4200">
                <a:solidFill>
                  <a:schemeClr val="tx2"/>
                </a:solidFill>
                <a:latin typeface="Times New Roman" pitchFamily="18" charset="0"/>
              </a:defRPr>
            </a:lvl8pPr>
            <a:lvl9pPr marL="1828800" algn="ctr" defTabSz="762000" eaLnBrk="0" fontAlgn="base" hangingPunct="0">
              <a:spcBef>
                <a:spcPct val="0"/>
              </a:spcBef>
              <a:spcAft>
                <a:spcPct val="0"/>
              </a:spcAft>
              <a:defRPr sz="4200">
                <a:solidFill>
                  <a:schemeClr val="tx2"/>
                </a:solidFill>
                <a:latin typeface="Times New Roman" pitchFamily="18" charset="0"/>
              </a:defRPr>
            </a:lvl9pPr>
          </a:lstStyle>
          <a:p>
            <a:pPr defTabSz="831266" eaLnBrk="0" fontAlgn="base" hangingPunct="0">
              <a:spcBef>
                <a:spcPct val="0"/>
              </a:spcBef>
              <a:spcAft>
                <a:spcPct val="0"/>
              </a:spcAft>
              <a:defRPr/>
            </a:pPr>
            <a:r>
              <a:rPr lang="en-GB" altLang="en-US" sz="3491" b="1" dirty="0" err="1">
                <a:solidFill>
                  <a:srgbClr val="FFFFFF"/>
                </a:solidFill>
                <a:effectLst>
                  <a:outerShdw blurRad="38100" dist="38100" dir="2700000" algn="tl">
                    <a:srgbClr val="000000"/>
                  </a:outerShdw>
                </a:effectLst>
                <a:latin typeface="Arial" charset="0"/>
              </a:rPr>
              <a:t>Điều</a:t>
            </a:r>
            <a:r>
              <a:rPr lang="en-GB" altLang="en-US" sz="3491" b="1" dirty="0">
                <a:solidFill>
                  <a:srgbClr val="FFFFFF"/>
                </a:solidFill>
                <a:effectLst>
                  <a:outerShdw blurRad="38100" dist="38100" dir="2700000" algn="tl">
                    <a:srgbClr val="000000"/>
                  </a:outerShdw>
                </a:effectLst>
                <a:latin typeface="Arial" charset="0"/>
              </a:rPr>
              <a:t> </a:t>
            </a:r>
            <a:r>
              <a:rPr lang="en-GB" altLang="en-US" sz="3491" b="1" dirty="0" err="1">
                <a:solidFill>
                  <a:srgbClr val="FFFFFF"/>
                </a:solidFill>
                <a:effectLst>
                  <a:outerShdw blurRad="38100" dist="38100" dir="2700000" algn="tl">
                    <a:srgbClr val="000000"/>
                  </a:outerShdw>
                </a:effectLst>
                <a:latin typeface="Arial" charset="0"/>
              </a:rPr>
              <a:t>trị</a:t>
            </a:r>
            <a:r>
              <a:rPr lang="en-GB" altLang="en-US" sz="3491" b="1" dirty="0">
                <a:solidFill>
                  <a:srgbClr val="FFFFFF"/>
                </a:solidFill>
                <a:effectLst>
                  <a:outerShdw blurRad="38100" dist="38100" dir="2700000" algn="tl">
                    <a:srgbClr val="000000"/>
                  </a:outerShdw>
                </a:effectLst>
                <a:latin typeface="Arial" charset="0"/>
              </a:rPr>
              <a:t> Hen </a:t>
            </a:r>
            <a:r>
              <a:rPr lang="en-GB" altLang="en-US" sz="3491" b="1" dirty="0" err="1">
                <a:solidFill>
                  <a:srgbClr val="FFFFFF"/>
                </a:solidFill>
                <a:effectLst>
                  <a:outerShdw blurRad="38100" dist="38100" dir="2700000" algn="tl">
                    <a:srgbClr val="000000"/>
                  </a:outerShdw>
                </a:effectLst>
                <a:latin typeface="Arial" charset="0"/>
              </a:rPr>
              <a:t>cấp</a:t>
            </a:r>
            <a:r>
              <a:rPr lang="en-GB" altLang="en-US" sz="3491" b="1" dirty="0">
                <a:solidFill>
                  <a:srgbClr val="FFFFFF"/>
                </a:solidFill>
                <a:effectLst>
                  <a:outerShdw blurRad="38100" dist="38100" dir="2700000" algn="tl">
                    <a:srgbClr val="000000"/>
                  </a:outerShdw>
                </a:effectLst>
                <a:latin typeface="Arial" charset="0"/>
              </a:rPr>
              <a:t> </a:t>
            </a:r>
            <a:r>
              <a:rPr lang="en-GB" altLang="en-US" sz="3491" b="1" dirty="0" err="1">
                <a:solidFill>
                  <a:srgbClr val="FFFFFF"/>
                </a:solidFill>
                <a:effectLst>
                  <a:outerShdw blurRad="38100" dist="38100" dir="2700000" algn="tl">
                    <a:srgbClr val="000000"/>
                  </a:outerShdw>
                </a:effectLst>
                <a:latin typeface="Arial" charset="0"/>
              </a:rPr>
              <a:t>trung</a:t>
            </a:r>
            <a:r>
              <a:rPr lang="en-GB" altLang="en-US" sz="3491" b="1" dirty="0">
                <a:solidFill>
                  <a:srgbClr val="FFFFFF"/>
                </a:solidFill>
                <a:effectLst>
                  <a:outerShdw blurRad="38100" dist="38100" dir="2700000" algn="tl">
                    <a:srgbClr val="000000"/>
                  </a:outerShdw>
                </a:effectLst>
                <a:latin typeface="Arial" charset="0"/>
              </a:rPr>
              <a:t> </a:t>
            </a:r>
            <a:r>
              <a:rPr lang="en-GB" altLang="en-US" sz="3491" b="1" dirty="0" err="1">
                <a:solidFill>
                  <a:srgbClr val="FFFFFF"/>
                </a:solidFill>
                <a:effectLst>
                  <a:outerShdw blurRad="38100" dist="38100" dir="2700000" algn="tl">
                    <a:srgbClr val="000000"/>
                  </a:outerShdw>
                </a:effectLst>
                <a:latin typeface="Arial" charset="0"/>
              </a:rPr>
              <a:t>bình</a:t>
            </a:r>
            <a:r>
              <a:rPr lang="en-GB" altLang="en-US" sz="3491" b="1" dirty="0">
                <a:solidFill>
                  <a:srgbClr val="FFFFFF"/>
                </a:solidFill>
                <a:effectLst>
                  <a:outerShdw blurRad="38100" dist="38100" dir="2700000" algn="tl">
                    <a:srgbClr val="000000"/>
                  </a:outerShdw>
                </a:effectLst>
                <a:latin typeface="Arial" charset="0"/>
              </a:rPr>
              <a:t> + </a:t>
            </a:r>
            <a:r>
              <a:rPr lang="en-GB" altLang="en-US" sz="3491" b="1" dirty="0" err="1">
                <a:solidFill>
                  <a:srgbClr val="FFFFFF"/>
                </a:solidFill>
                <a:effectLst>
                  <a:outerShdw blurRad="38100" dist="38100" dir="2700000" algn="tl">
                    <a:srgbClr val="000000"/>
                  </a:outerShdw>
                </a:effectLst>
                <a:latin typeface="Arial" charset="0"/>
              </a:rPr>
              <a:t>nặng</a:t>
            </a:r>
            <a:endParaRPr lang="en-GB" altLang="en-US" sz="3491" b="1" dirty="0">
              <a:solidFill>
                <a:srgbClr val="FFFFFF"/>
              </a:solidFill>
              <a:latin typeface="Arial" charset="0"/>
            </a:endParaRPr>
          </a:p>
        </p:txBody>
      </p:sp>
      <p:graphicFrame>
        <p:nvGraphicFramePr>
          <p:cNvPr id="4" name="Diagram 3">
            <a:extLst>
              <a:ext uri="{FF2B5EF4-FFF2-40B4-BE49-F238E27FC236}">
                <a16:creationId xmlns:a16="http://schemas.microsoft.com/office/drawing/2014/main" id="{A7AE7D07-FCBC-4B5A-9F91-CC482223A9FE}"/>
              </a:ext>
            </a:extLst>
          </p:cNvPr>
          <p:cNvGraphicFramePr/>
          <p:nvPr/>
        </p:nvGraphicFramePr>
        <p:xfrm>
          <a:off x="2032000" y="1151660"/>
          <a:ext cx="8128000" cy="4986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0898198-C753-4657-AF54-E386ED41DD32}"/>
              </a:ext>
            </a:extLst>
          </p:cNvPr>
          <p:cNvSpPr txBox="1"/>
          <p:nvPr/>
        </p:nvSpPr>
        <p:spPr>
          <a:xfrm>
            <a:off x="0" y="3028684"/>
            <a:ext cx="3133492" cy="523220"/>
          </a:xfrm>
          <a:prstGeom prst="rect">
            <a:avLst/>
          </a:prstGeom>
          <a:noFill/>
        </p:spPr>
        <p:txBody>
          <a:bodyPr wrap="square" rtlCol="0">
            <a:spAutoFit/>
          </a:bodyPr>
          <a:lstStyle/>
          <a:p>
            <a:r>
              <a:rPr lang="en-US" sz="2800" dirty="0">
                <a:solidFill>
                  <a:schemeClr val="accent6">
                    <a:lumMod val="40000"/>
                    <a:lumOff val="60000"/>
                  </a:schemeClr>
                </a:solidFill>
              </a:rPr>
              <a:t>SABA</a:t>
            </a:r>
          </a:p>
        </p:txBody>
      </p:sp>
      <p:sp>
        <p:nvSpPr>
          <p:cNvPr id="12" name="TextBox 11">
            <a:extLst>
              <a:ext uri="{FF2B5EF4-FFF2-40B4-BE49-F238E27FC236}">
                <a16:creationId xmlns:a16="http://schemas.microsoft.com/office/drawing/2014/main" id="{0695E3A3-1C2F-4FD0-AA33-8E52265A16CE}"/>
              </a:ext>
            </a:extLst>
          </p:cNvPr>
          <p:cNvSpPr txBox="1"/>
          <p:nvPr/>
        </p:nvSpPr>
        <p:spPr>
          <a:xfrm>
            <a:off x="8552985" y="4249753"/>
            <a:ext cx="3817436" cy="1077218"/>
          </a:xfrm>
          <a:prstGeom prst="rect">
            <a:avLst/>
          </a:prstGeom>
          <a:noFill/>
        </p:spPr>
        <p:txBody>
          <a:bodyPr wrap="square" rtlCol="0">
            <a:spAutoFit/>
          </a:bodyPr>
          <a:lstStyle/>
          <a:p>
            <a:r>
              <a:rPr lang="en-US" sz="3200" dirty="0">
                <a:solidFill>
                  <a:schemeClr val="accent6">
                    <a:lumMod val="40000"/>
                    <a:lumOff val="60000"/>
                  </a:schemeClr>
                </a:solidFill>
              </a:rPr>
              <a:t>Corticoid </a:t>
            </a:r>
            <a:r>
              <a:rPr lang="en-US" sz="3200" dirty="0" err="1">
                <a:solidFill>
                  <a:schemeClr val="accent6">
                    <a:lumMod val="40000"/>
                    <a:lumOff val="60000"/>
                  </a:schemeClr>
                </a:solidFill>
              </a:rPr>
              <a:t>toàn</a:t>
            </a:r>
            <a:r>
              <a:rPr lang="en-US" sz="3200" dirty="0">
                <a:solidFill>
                  <a:schemeClr val="accent6">
                    <a:lumMod val="40000"/>
                    <a:lumOff val="60000"/>
                  </a:schemeClr>
                </a:solidFill>
              </a:rPr>
              <a:t> </a:t>
            </a:r>
            <a:r>
              <a:rPr lang="en-US" sz="3200" dirty="0" err="1">
                <a:solidFill>
                  <a:schemeClr val="accent6">
                    <a:lumMod val="40000"/>
                    <a:lumOff val="60000"/>
                  </a:schemeClr>
                </a:solidFill>
              </a:rPr>
              <a:t>thân</a:t>
            </a:r>
            <a:endParaRPr lang="en-US" sz="3200" dirty="0">
              <a:solidFill>
                <a:schemeClr val="accent6">
                  <a:lumMod val="40000"/>
                  <a:lumOff val="60000"/>
                </a:schemeClr>
              </a:solidFill>
            </a:endParaRPr>
          </a:p>
          <a:p>
            <a:r>
              <a:rPr lang="en-US" sz="3200" dirty="0">
                <a:solidFill>
                  <a:schemeClr val="accent6">
                    <a:lumMod val="40000"/>
                    <a:lumOff val="60000"/>
                  </a:schemeClr>
                </a:solidFill>
              </a:rPr>
              <a:t>ICS + formoterol</a:t>
            </a:r>
          </a:p>
        </p:txBody>
      </p:sp>
      <p:sp>
        <p:nvSpPr>
          <p:cNvPr id="7" name="TextBox 6">
            <a:extLst>
              <a:ext uri="{FF2B5EF4-FFF2-40B4-BE49-F238E27FC236}">
                <a16:creationId xmlns:a16="http://schemas.microsoft.com/office/drawing/2014/main" id="{99386D6A-F03F-4776-8940-F2A5AEA5F924}"/>
              </a:ext>
            </a:extLst>
          </p:cNvPr>
          <p:cNvSpPr txBox="1"/>
          <p:nvPr/>
        </p:nvSpPr>
        <p:spPr>
          <a:xfrm>
            <a:off x="7165341" y="1269546"/>
            <a:ext cx="5039841" cy="954107"/>
          </a:xfrm>
          <a:prstGeom prst="rect">
            <a:avLst/>
          </a:prstGeom>
          <a:noFill/>
        </p:spPr>
        <p:txBody>
          <a:bodyPr wrap="none" rtlCol="0">
            <a:spAutoFit/>
          </a:bodyPr>
          <a:lstStyle/>
          <a:p>
            <a:r>
              <a:rPr lang="en-US" sz="2800" dirty="0">
                <a:solidFill>
                  <a:schemeClr val="accent6">
                    <a:lumMod val="40000"/>
                    <a:lumOff val="60000"/>
                  </a:schemeClr>
                </a:solidFill>
              </a:rPr>
              <a:t>Oxy </a:t>
            </a:r>
            <a:r>
              <a:rPr lang="en-US" sz="2800" dirty="0" err="1">
                <a:solidFill>
                  <a:schemeClr val="accent6">
                    <a:lumMod val="40000"/>
                    <a:lumOff val="60000"/>
                  </a:schemeClr>
                </a:solidFill>
              </a:rPr>
              <a:t>đạt</a:t>
            </a:r>
            <a:r>
              <a:rPr lang="en-US" sz="2800" dirty="0">
                <a:solidFill>
                  <a:schemeClr val="accent6">
                    <a:lumMod val="40000"/>
                    <a:lumOff val="60000"/>
                  </a:schemeClr>
                </a:solidFill>
              </a:rPr>
              <a:t> </a:t>
            </a:r>
            <a:r>
              <a:rPr lang="en-US" sz="2800" dirty="0" err="1">
                <a:solidFill>
                  <a:schemeClr val="accent6">
                    <a:lumMod val="40000"/>
                    <a:lumOff val="60000"/>
                  </a:schemeClr>
                </a:solidFill>
              </a:rPr>
              <a:t>mục</a:t>
            </a:r>
            <a:r>
              <a:rPr lang="en-US" sz="2800" dirty="0">
                <a:solidFill>
                  <a:schemeClr val="accent6">
                    <a:lumMod val="40000"/>
                    <a:lumOff val="60000"/>
                  </a:schemeClr>
                </a:solidFill>
              </a:rPr>
              <a:t> </a:t>
            </a:r>
            <a:r>
              <a:rPr lang="en-US" sz="2800" dirty="0" err="1">
                <a:solidFill>
                  <a:schemeClr val="accent6">
                    <a:lumMod val="40000"/>
                    <a:lumOff val="60000"/>
                  </a:schemeClr>
                </a:solidFill>
              </a:rPr>
              <a:t>tiêu</a:t>
            </a:r>
            <a:r>
              <a:rPr lang="en-US" sz="2800" dirty="0">
                <a:solidFill>
                  <a:schemeClr val="accent6">
                    <a:lumMod val="40000"/>
                    <a:lumOff val="60000"/>
                  </a:schemeClr>
                </a:solidFill>
              </a:rPr>
              <a:t> </a:t>
            </a:r>
          </a:p>
          <a:p>
            <a:r>
              <a:rPr lang="en-US" sz="2800" dirty="0" err="1">
                <a:solidFill>
                  <a:schemeClr val="accent6">
                    <a:lumMod val="40000"/>
                    <a:lumOff val="60000"/>
                  </a:schemeClr>
                </a:solidFill>
              </a:rPr>
              <a:t>Khí</a:t>
            </a:r>
            <a:r>
              <a:rPr lang="en-US" sz="2800" dirty="0">
                <a:solidFill>
                  <a:schemeClr val="accent6">
                    <a:lumMod val="40000"/>
                    <a:lumOff val="60000"/>
                  </a:schemeClr>
                </a:solidFill>
              </a:rPr>
              <a:t> dung oxy </a:t>
            </a:r>
            <a:r>
              <a:rPr lang="en-US" sz="2800" dirty="0" err="1">
                <a:solidFill>
                  <a:schemeClr val="accent6">
                    <a:lumMod val="40000"/>
                    <a:lumOff val="60000"/>
                  </a:schemeClr>
                </a:solidFill>
              </a:rPr>
              <a:t>dùng</a:t>
            </a:r>
            <a:r>
              <a:rPr lang="en-US" sz="2800" dirty="0">
                <a:solidFill>
                  <a:schemeClr val="accent6">
                    <a:lumMod val="40000"/>
                    <a:lumOff val="60000"/>
                  </a:schemeClr>
                </a:solidFill>
              </a:rPr>
              <a:t> </a:t>
            </a:r>
            <a:r>
              <a:rPr lang="en-US" sz="2800" dirty="0" err="1">
                <a:solidFill>
                  <a:schemeClr val="accent6">
                    <a:lumMod val="40000"/>
                    <a:lumOff val="60000"/>
                  </a:schemeClr>
                </a:solidFill>
              </a:rPr>
              <a:t>khi</a:t>
            </a:r>
            <a:r>
              <a:rPr lang="en-US" sz="2800" dirty="0">
                <a:solidFill>
                  <a:schemeClr val="accent6">
                    <a:lumMod val="40000"/>
                    <a:lumOff val="60000"/>
                  </a:schemeClr>
                </a:solidFill>
              </a:rPr>
              <a:t> </a:t>
            </a:r>
            <a:r>
              <a:rPr lang="en-US" sz="2800" dirty="0" err="1">
                <a:solidFill>
                  <a:schemeClr val="accent6">
                    <a:lumMod val="40000"/>
                    <a:lumOff val="60000"/>
                  </a:schemeClr>
                </a:solidFill>
              </a:rPr>
              <a:t>có</a:t>
            </a:r>
            <a:r>
              <a:rPr lang="en-US" sz="2800" dirty="0">
                <a:solidFill>
                  <a:schemeClr val="accent6">
                    <a:lumMod val="40000"/>
                    <a:lumOff val="60000"/>
                  </a:schemeClr>
                </a:solidFill>
              </a:rPr>
              <a:t> </a:t>
            </a:r>
            <a:r>
              <a:rPr lang="en-US" sz="2800" dirty="0" err="1">
                <a:solidFill>
                  <a:schemeClr val="accent6">
                    <a:lumMod val="40000"/>
                    <a:lumOff val="60000"/>
                  </a:schemeClr>
                </a:solidFill>
              </a:rPr>
              <a:t>chỉ</a:t>
            </a:r>
            <a:r>
              <a:rPr lang="en-US" sz="2800" dirty="0">
                <a:solidFill>
                  <a:schemeClr val="accent6">
                    <a:lumMod val="40000"/>
                    <a:lumOff val="60000"/>
                  </a:schemeClr>
                </a:solidFill>
              </a:rPr>
              <a:t> </a:t>
            </a:r>
            <a:r>
              <a:rPr lang="en-US" sz="2800" dirty="0" err="1">
                <a:solidFill>
                  <a:schemeClr val="accent6">
                    <a:lumMod val="40000"/>
                    <a:lumOff val="60000"/>
                  </a:schemeClr>
                </a:solidFill>
              </a:rPr>
              <a:t>định</a:t>
            </a:r>
            <a:endParaRPr lang="en-US" sz="2800" dirty="0">
              <a:solidFill>
                <a:schemeClr val="accent6">
                  <a:lumMod val="40000"/>
                  <a:lumOff val="60000"/>
                </a:schemeClr>
              </a:solidFill>
            </a:endParaRPr>
          </a:p>
        </p:txBody>
      </p:sp>
      <p:sp>
        <p:nvSpPr>
          <p:cNvPr id="2" name="TextBox 1">
            <a:extLst>
              <a:ext uri="{FF2B5EF4-FFF2-40B4-BE49-F238E27FC236}">
                <a16:creationId xmlns:a16="http://schemas.microsoft.com/office/drawing/2014/main" id="{C1632E88-BA5D-42B8-8E24-C5A77932266C}"/>
              </a:ext>
            </a:extLst>
          </p:cNvPr>
          <p:cNvSpPr txBox="1"/>
          <p:nvPr/>
        </p:nvSpPr>
        <p:spPr>
          <a:xfrm>
            <a:off x="1486707" y="5527025"/>
            <a:ext cx="3805785" cy="1384995"/>
          </a:xfrm>
          <a:prstGeom prst="rect">
            <a:avLst/>
          </a:prstGeom>
          <a:noFill/>
        </p:spPr>
        <p:txBody>
          <a:bodyPr wrap="none" rtlCol="0">
            <a:spAutoFit/>
          </a:bodyPr>
          <a:lstStyle/>
          <a:p>
            <a:r>
              <a:rPr lang="en-US" sz="2800" dirty="0" err="1"/>
              <a:t>Thông</a:t>
            </a:r>
            <a:r>
              <a:rPr lang="en-US" sz="2800" dirty="0"/>
              <a:t> </a:t>
            </a:r>
            <a:r>
              <a:rPr lang="en-US" sz="2800" dirty="0" err="1"/>
              <a:t>khí</a:t>
            </a:r>
            <a:r>
              <a:rPr lang="en-US" sz="2800" dirty="0"/>
              <a:t> </a:t>
            </a:r>
            <a:r>
              <a:rPr lang="en-US" sz="2800" dirty="0" err="1"/>
              <a:t>không</a:t>
            </a:r>
            <a:r>
              <a:rPr lang="en-US" sz="2800" dirty="0"/>
              <a:t> </a:t>
            </a:r>
            <a:r>
              <a:rPr lang="en-US" sz="2800" dirty="0" err="1"/>
              <a:t>xâm</a:t>
            </a:r>
            <a:r>
              <a:rPr lang="en-US" sz="2800" dirty="0"/>
              <a:t> </a:t>
            </a:r>
            <a:r>
              <a:rPr lang="en-US" sz="2800" dirty="0" err="1"/>
              <a:t>lấn</a:t>
            </a:r>
            <a:endParaRPr lang="en-US" sz="2800" dirty="0"/>
          </a:p>
          <a:p>
            <a:r>
              <a:rPr lang="en-US" sz="2800" dirty="0" err="1"/>
              <a:t>Thông</a:t>
            </a:r>
            <a:r>
              <a:rPr lang="en-US" sz="2800" dirty="0"/>
              <a:t> </a:t>
            </a:r>
            <a:r>
              <a:rPr lang="en-US" sz="2800" dirty="0" err="1"/>
              <a:t>khí</a:t>
            </a:r>
            <a:r>
              <a:rPr lang="en-US" sz="2800" dirty="0"/>
              <a:t> </a:t>
            </a:r>
            <a:r>
              <a:rPr lang="en-US" sz="2800" dirty="0" err="1"/>
              <a:t>xâm</a:t>
            </a:r>
            <a:r>
              <a:rPr lang="en-US" sz="2800" dirty="0"/>
              <a:t> </a:t>
            </a:r>
            <a:r>
              <a:rPr lang="en-US" sz="2800" dirty="0" err="1"/>
              <a:t>lấn</a:t>
            </a:r>
            <a:r>
              <a:rPr lang="en-US" sz="2800" dirty="0"/>
              <a:t> </a:t>
            </a:r>
          </a:p>
          <a:p>
            <a:r>
              <a:rPr lang="en-US" sz="2800" dirty="0"/>
              <a:t>ECMO</a:t>
            </a:r>
          </a:p>
        </p:txBody>
      </p:sp>
      <p:sp>
        <p:nvSpPr>
          <p:cNvPr id="10" name="TextBox 9">
            <a:extLst>
              <a:ext uri="{FF2B5EF4-FFF2-40B4-BE49-F238E27FC236}">
                <a16:creationId xmlns:a16="http://schemas.microsoft.com/office/drawing/2014/main" id="{D33D1274-70D4-4681-8E10-55253FF3C92D}"/>
              </a:ext>
            </a:extLst>
          </p:cNvPr>
          <p:cNvSpPr txBox="1"/>
          <p:nvPr/>
        </p:nvSpPr>
        <p:spPr>
          <a:xfrm>
            <a:off x="0" y="4493298"/>
            <a:ext cx="2486039" cy="954107"/>
          </a:xfrm>
          <a:prstGeom prst="rect">
            <a:avLst/>
          </a:prstGeom>
          <a:noFill/>
        </p:spPr>
        <p:txBody>
          <a:bodyPr wrap="square">
            <a:spAutoFit/>
          </a:bodyPr>
          <a:lstStyle/>
          <a:p>
            <a:r>
              <a:rPr lang="en-US" sz="2800" dirty="0"/>
              <a:t>IV </a:t>
            </a:r>
            <a:r>
              <a:rPr lang="en-US" sz="2800" dirty="0" err="1"/>
              <a:t>salbu</a:t>
            </a:r>
            <a:r>
              <a:rPr lang="en-US" sz="2800" dirty="0"/>
              <a:t>/</a:t>
            </a:r>
            <a:r>
              <a:rPr lang="en-US" sz="2800" dirty="0" err="1"/>
              <a:t>terbu</a:t>
            </a:r>
            <a:endParaRPr lang="en-US" sz="2800" dirty="0"/>
          </a:p>
          <a:p>
            <a:r>
              <a:rPr lang="en-US" sz="2800" dirty="0"/>
              <a:t>Theophylline</a:t>
            </a:r>
          </a:p>
        </p:txBody>
      </p:sp>
      <p:sp>
        <p:nvSpPr>
          <p:cNvPr id="14" name="TextBox 13">
            <a:extLst>
              <a:ext uri="{FF2B5EF4-FFF2-40B4-BE49-F238E27FC236}">
                <a16:creationId xmlns:a16="http://schemas.microsoft.com/office/drawing/2014/main" id="{5893BC05-E60E-4E2C-B82E-1EF460221E95}"/>
              </a:ext>
            </a:extLst>
          </p:cNvPr>
          <p:cNvSpPr txBox="1"/>
          <p:nvPr/>
        </p:nvSpPr>
        <p:spPr>
          <a:xfrm>
            <a:off x="-13182" y="3603422"/>
            <a:ext cx="6248400" cy="954107"/>
          </a:xfrm>
          <a:prstGeom prst="rect">
            <a:avLst/>
          </a:prstGeom>
          <a:noFill/>
        </p:spPr>
        <p:txBody>
          <a:bodyPr wrap="square">
            <a:spAutoFit/>
          </a:bodyPr>
          <a:lstStyle/>
          <a:p>
            <a:r>
              <a:rPr lang="en-US" sz="2800" dirty="0">
                <a:solidFill>
                  <a:srgbClr val="FFC000"/>
                </a:solidFill>
              </a:rPr>
              <a:t>SABA + SAMA</a:t>
            </a:r>
          </a:p>
          <a:p>
            <a:r>
              <a:rPr lang="en-US" sz="2800" dirty="0">
                <a:solidFill>
                  <a:srgbClr val="FFC000"/>
                </a:solidFill>
              </a:rPr>
              <a:t>Magnesium sulfate</a:t>
            </a:r>
          </a:p>
        </p:txBody>
      </p:sp>
      <p:sp>
        <p:nvSpPr>
          <p:cNvPr id="15" name="TextBox 14">
            <a:extLst>
              <a:ext uri="{FF2B5EF4-FFF2-40B4-BE49-F238E27FC236}">
                <a16:creationId xmlns:a16="http://schemas.microsoft.com/office/drawing/2014/main" id="{D2D15D90-936F-42EA-9BD4-9662BCD043DF}"/>
              </a:ext>
            </a:extLst>
          </p:cNvPr>
          <p:cNvSpPr txBox="1"/>
          <p:nvPr/>
        </p:nvSpPr>
        <p:spPr>
          <a:xfrm>
            <a:off x="8552985" y="5819413"/>
            <a:ext cx="6256636" cy="523220"/>
          </a:xfrm>
          <a:prstGeom prst="rect">
            <a:avLst/>
          </a:prstGeom>
          <a:noFill/>
        </p:spPr>
        <p:txBody>
          <a:bodyPr wrap="square">
            <a:spAutoFit/>
          </a:bodyPr>
          <a:lstStyle/>
          <a:p>
            <a:r>
              <a:rPr lang="en-US" sz="2800" dirty="0"/>
              <a:t>Azithromycin</a:t>
            </a:r>
          </a:p>
        </p:txBody>
      </p:sp>
      <p:sp>
        <p:nvSpPr>
          <p:cNvPr id="16" name="TextBox 15">
            <a:extLst>
              <a:ext uri="{FF2B5EF4-FFF2-40B4-BE49-F238E27FC236}">
                <a16:creationId xmlns:a16="http://schemas.microsoft.com/office/drawing/2014/main" id="{AFAD32E1-02E8-4048-B948-147F116A7D14}"/>
              </a:ext>
            </a:extLst>
          </p:cNvPr>
          <p:cNvSpPr txBox="1"/>
          <p:nvPr/>
        </p:nvSpPr>
        <p:spPr>
          <a:xfrm>
            <a:off x="8552985" y="5350524"/>
            <a:ext cx="7475836" cy="523220"/>
          </a:xfrm>
          <a:prstGeom prst="rect">
            <a:avLst/>
          </a:prstGeom>
          <a:noFill/>
        </p:spPr>
        <p:txBody>
          <a:bodyPr wrap="square">
            <a:spAutoFit/>
          </a:bodyPr>
          <a:lstStyle/>
          <a:p>
            <a:r>
              <a:rPr lang="en-US" sz="2800" dirty="0">
                <a:solidFill>
                  <a:srgbClr val="FFC000"/>
                </a:solidFill>
              </a:rPr>
              <a:t>Corticoid </a:t>
            </a:r>
            <a:r>
              <a:rPr lang="en-US" sz="2800" dirty="0" err="1">
                <a:solidFill>
                  <a:srgbClr val="FFC000"/>
                </a:solidFill>
              </a:rPr>
              <a:t>khí</a:t>
            </a:r>
            <a:r>
              <a:rPr lang="en-US" sz="2800" dirty="0">
                <a:solidFill>
                  <a:srgbClr val="FFC000"/>
                </a:solidFill>
              </a:rPr>
              <a:t> dung</a:t>
            </a:r>
          </a:p>
        </p:txBody>
      </p:sp>
    </p:spTree>
    <p:extLst>
      <p:ext uri="{BB962C8B-B14F-4D97-AF65-F5344CB8AC3E}">
        <p14:creationId xmlns:p14="http://schemas.microsoft.com/office/powerpoint/2010/main" val="26871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7" grpId="0"/>
      <p:bldP spid="2" grpId="0"/>
      <p:bldP spid="10" grpId="0"/>
      <p:bldP spid="14" grpId="0"/>
      <p:bldP spid="15" grpId="0"/>
      <p:bldP spid="16"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3048000" y="228600"/>
            <a:ext cx="7391400" cy="1143000"/>
          </a:xfrm>
          <a:prstGeom prst="rect">
            <a:avLst/>
          </a:prstGeom>
          <a:noFill/>
          <a:ln w="12700">
            <a:noFill/>
            <a:miter lim="800000"/>
            <a:headEnd/>
            <a:tailEnd/>
          </a:ln>
          <a:effectLst>
            <a:outerShdw dist="35921" dir="2700000" algn="ctr" rotWithShape="0">
              <a:schemeClr val="tx1"/>
            </a:outerShdw>
          </a:effectLst>
        </p:spPr>
        <p:txBody>
          <a:bodyPr lIns="90487" tIns="44450" rIns="90487" bIns="44450" anchor="ctr"/>
          <a:lstStyle/>
          <a:p>
            <a:pPr eaLnBrk="0" hangingPunct="0">
              <a:lnSpc>
                <a:spcPct val="110000"/>
              </a:lnSpc>
              <a:defRPr/>
            </a:pPr>
            <a:r>
              <a:rPr lang="en-US" sz="3800" dirty="0" err="1">
                <a:solidFill>
                  <a:srgbClr val="FFFF00"/>
                </a:solidFill>
              </a:rPr>
              <a:t>Thuốc</a:t>
            </a:r>
            <a:r>
              <a:rPr lang="en-US" sz="3800" dirty="0">
                <a:solidFill>
                  <a:srgbClr val="FFFF00"/>
                </a:solidFill>
              </a:rPr>
              <a:t> </a:t>
            </a:r>
            <a:r>
              <a:rPr lang="en-US" sz="3800" dirty="0" err="1">
                <a:solidFill>
                  <a:srgbClr val="FFFF00"/>
                </a:solidFill>
              </a:rPr>
              <a:t>cắt</a:t>
            </a:r>
            <a:r>
              <a:rPr lang="en-US" sz="3800" dirty="0">
                <a:solidFill>
                  <a:srgbClr val="FFFF00"/>
                </a:solidFill>
              </a:rPr>
              <a:t> </a:t>
            </a:r>
            <a:r>
              <a:rPr lang="en-US" sz="3800" dirty="0" err="1">
                <a:solidFill>
                  <a:srgbClr val="FFFF00"/>
                </a:solidFill>
              </a:rPr>
              <a:t>cơn</a:t>
            </a:r>
            <a:r>
              <a:rPr lang="en-US" sz="3800" dirty="0">
                <a:solidFill>
                  <a:srgbClr val="FFFF00"/>
                </a:solidFill>
              </a:rPr>
              <a:t> </a:t>
            </a:r>
            <a:r>
              <a:rPr lang="en-US" sz="3800" dirty="0" err="1">
                <a:solidFill>
                  <a:srgbClr val="FFFF00"/>
                </a:solidFill>
              </a:rPr>
              <a:t>hít</a:t>
            </a:r>
            <a:endParaRPr lang="en-US" sz="3800" dirty="0">
              <a:solidFill>
                <a:srgbClr val="FFFF00"/>
              </a:solidFill>
            </a:endParaRPr>
          </a:p>
        </p:txBody>
      </p:sp>
      <p:sp>
        <p:nvSpPr>
          <p:cNvPr id="313347" name="Rectangle 3"/>
          <p:cNvSpPr>
            <a:spLocks noChangeArrowheads="1"/>
          </p:cNvSpPr>
          <p:nvPr/>
        </p:nvSpPr>
        <p:spPr bwMode="auto">
          <a:xfrm>
            <a:off x="990600" y="1828800"/>
            <a:ext cx="8001000" cy="4114800"/>
          </a:xfrm>
          <a:prstGeom prst="rect">
            <a:avLst/>
          </a:prstGeom>
          <a:noFill/>
          <a:ln w="12700">
            <a:noFill/>
            <a:miter lim="800000"/>
            <a:headEnd/>
            <a:tailEnd/>
          </a:ln>
          <a:effectLst>
            <a:outerShdw dist="28398" dir="3806097" algn="ctr" rotWithShape="0">
              <a:schemeClr val="tx1"/>
            </a:outerShdw>
          </a:effectLst>
        </p:spPr>
        <p:txBody>
          <a:bodyPr lIns="90487" tIns="44450" rIns="90487" bIns="44450"/>
          <a:lstStyle/>
          <a:p>
            <a:pPr marL="681038" lvl="1" indent="-295275"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Dãn</a:t>
            </a:r>
            <a:r>
              <a:rPr lang="en-US" sz="3200" dirty="0">
                <a:solidFill>
                  <a:schemeClr val="bg1"/>
                </a:solidFill>
              </a:rPr>
              <a:t> </a:t>
            </a:r>
            <a:r>
              <a:rPr lang="en-US" sz="3200" dirty="0" err="1">
                <a:solidFill>
                  <a:schemeClr val="bg1"/>
                </a:solidFill>
              </a:rPr>
              <a:t>phế</a:t>
            </a:r>
            <a:r>
              <a:rPr lang="en-US" sz="3200" dirty="0">
                <a:solidFill>
                  <a:schemeClr val="bg1"/>
                </a:solidFill>
              </a:rPr>
              <a:t> </a:t>
            </a:r>
            <a:r>
              <a:rPr lang="en-US" sz="3200" dirty="0" err="1">
                <a:solidFill>
                  <a:schemeClr val="bg1"/>
                </a:solidFill>
              </a:rPr>
              <a:t>quản</a:t>
            </a:r>
            <a:r>
              <a:rPr lang="en-US" sz="3200" dirty="0">
                <a:solidFill>
                  <a:schemeClr val="bg1"/>
                </a:solidFill>
              </a:rPr>
              <a:t> </a:t>
            </a:r>
            <a:r>
              <a:rPr lang="en-US" sz="3200" dirty="0" err="1">
                <a:solidFill>
                  <a:schemeClr val="bg1"/>
                </a:solidFill>
              </a:rPr>
              <a:t>tác</a:t>
            </a:r>
            <a:r>
              <a:rPr lang="en-US" sz="3200" dirty="0">
                <a:solidFill>
                  <a:schemeClr val="bg1"/>
                </a:solidFill>
              </a:rPr>
              <a:t> </a:t>
            </a:r>
            <a:r>
              <a:rPr lang="en-US" sz="3200" dirty="0" err="1">
                <a:solidFill>
                  <a:schemeClr val="bg1"/>
                </a:solidFill>
              </a:rPr>
              <a:t>dụng</a:t>
            </a:r>
            <a:r>
              <a:rPr lang="en-US" sz="3200" dirty="0">
                <a:solidFill>
                  <a:schemeClr val="bg1"/>
                </a:solidFill>
              </a:rPr>
              <a:t> </a:t>
            </a:r>
            <a:r>
              <a:rPr lang="en-US" sz="3200" dirty="0" err="1">
                <a:solidFill>
                  <a:schemeClr val="bg1"/>
                </a:solidFill>
              </a:rPr>
              <a:t>nhanh</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Salbutamol</a:t>
            </a:r>
            <a:r>
              <a:rPr lang="en-US" sz="3200" dirty="0">
                <a:solidFill>
                  <a:schemeClr val="bg1"/>
                </a:solidFill>
              </a:rPr>
              <a:t>- </a:t>
            </a:r>
            <a:r>
              <a:rPr lang="en-US" sz="3200" dirty="0" err="1">
                <a:solidFill>
                  <a:schemeClr val="bg1"/>
                </a:solidFill>
              </a:rPr>
              <a:t>Ventoline</a:t>
            </a:r>
            <a:endParaRPr lang="en-US" sz="3200" dirty="0">
              <a:solidFill>
                <a:schemeClr val="bg1"/>
              </a:solidFill>
            </a:endParaRPr>
          </a:p>
          <a:p>
            <a:pPr marL="681038" lvl="1" indent="-295275"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Anticholinergics</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Đơn</a:t>
            </a:r>
            <a:r>
              <a:rPr lang="en-US" sz="3200" dirty="0">
                <a:solidFill>
                  <a:schemeClr val="bg1"/>
                </a:solidFill>
              </a:rPr>
              <a:t>: </a:t>
            </a:r>
            <a:r>
              <a:rPr lang="en-US" sz="3200" dirty="0" err="1">
                <a:solidFill>
                  <a:schemeClr val="bg1"/>
                </a:solidFill>
              </a:rPr>
              <a:t>Atrovent</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Phối</a:t>
            </a:r>
            <a:r>
              <a:rPr lang="en-US" sz="3200" dirty="0">
                <a:solidFill>
                  <a:schemeClr val="bg1"/>
                </a:solidFill>
              </a:rPr>
              <a:t> </a:t>
            </a:r>
            <a:r>
              <a:rPr lang="en-US" sz="3200" dirty="0" err="1">
                <a:solidFill>
                  <a:schemeClr val="bg1"/>
                </a:solidFill>
              </a:rPr>
              <a:t>hợp</a:t>
            </a:r>
            <a:r>
              <a:rPr lang="en-US" sz="3200" dirty="0">
                <a:solidFill>
                  <a:schemeClr val="bg1"/>
                </a:solidFill>
              </a:rPr>
              <a:t>: </a:t>
            </a:r>
            <a:r>
              <a:rPr lang="en-US" sz="3200" dirty="0" err="1">
                <a:solidFill>
                  <a:schemeClr val="bg1"/>
                </a:solidFill>
              </a:rPr>
              <a:t>Combivent</a:t>
            </a:r>
            <a:r>
              <a:rPr lang="en-US" sz="3200" dirty="0">
                <a:solidFill>
                  <a:schemeClr val="bg1"/>
                </a:solidFill>
              </a:rPr>
              <a:t>, </a:t>
            </a:r>
            <a:r>
              <a:rPr lang="en-US" sz="3200" dirty="0" err="1">
                <a:solidFill>
                  <a:schemeClr val="bg1"/>
                </a:solidFill>
              </a:rPr>
              <a:t>Berodual</a:t>
            </a:r>
            <a:endParaRPr lang="en-US" sz="3200" dirty="0">
              <a:solidFill>
                <a:schemeClr val="bg1"/>
              </a:solidFill>
            </a:endParaRPr>
          </a:p>
          <a:p>
            <a:pPr marL="681038" lvl="1" indent="-295275"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Dãn</a:t>
            </a:r>
            <a:r>
              <a:rPr lang="en-US" sz="3200" dirty="0">
                <a:solidFill>
                  <a:schemeClr val="bg1"/>
                </a:solidFill>
              </a:rPr>
              <a:t> PQ + corticoid </a:t>
            </a:r>
            <a:r>
              <a:rPr lang="en-US" sz="3200" dirty="0" err="1">
                <a:solidFill>
                  <a:schemeClr val="bg1"/>
                </a:solidFill>
              </a:rPr>
              <a:t>hít</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Formoterol</a:t>
            </a:r>
            <a:r>
              <a:rPr lang="en-US" sz="3200" dirty="0">
                <a:solidFill>
                  <a:schemeClr val="bg1"/>
                </a:solidFill>
              </a:rPr>
              <a:t>+ </a:t>
            </a:r>
            <a:r>
              <a:rPr lang="en-US" sz="3200" dirty="0" err="1">
                <a:solidFill>
                  <a:schemeClr val="bg1"/>
                </a:solidFill>
              </a:rPr>
              <a:t>budesonide</a:t>
            </a:r>
            <a:r>
              <a:rPr lang="en-US" sz="3200" dirty="0">
                <a:solidFill>
                  <a:schemeClr val="bg1"/>
                </a:solidFill>
              </a:rPr>
              <a:t>: </a:t>
            </a:r>
            <a:r>
              <a:rPr lang="en-US" sz="3200" dirty="0" err="1">
                <a:solidFill>
                  <a:schemeClr val="bg1"/>
                </a:solidFill>
              </a:rPr>
              <a:t>Symbicort</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Formoterol</a:t>
            </a:r>
            <a:r>
              <a:rPr lang="en-US" sz="3200" dirty="0">
                <a:solidFill>
                  <a:schemeClr val="bg1"/>
                </a:solidFill>
              </a:rPr>
              <a:t>+ </a:t>
            </a:r>
            <a:r>
              <a:rPr lang="en-US" sz="3200" dirty="0" err="1">
                <a:solidFill>
                  <a:schemeClr val="bg1"/>
                </a:solidFill>
              </a:rPr>
              <a:t>beclomethasone</a:t>
            </a:r>
            <a:endParaRPr lang="en-US" sz="3200" dirty="0">
              <a:solidFill>
                <a:schemeClr val="bg1"/>
              </a:solidFill>
            </a:endParaRPr>
          </a:p>
          <a:p>
            <a:pPr marL="681038" lvl="1" indent="-295275" eaLnBrk="0" hangingPunct="0">
              <a:lnSpc>
                <a:spcPct val="90000"/>
              </a:lnSpc>
              <a:spcBef>
                <a:spcPct val="10000"/>
              </a:spcBef>
              <a:spcAft>
                <a:spcPct val="5000"/>
              </a:spcAft>
              <a:buClr>
                <a:srgbClr val="FFFF00"/>
              </a:buClr>
              <a:buSzPct val="65000"/>
              <a:defRPr/>
            </a:pPr>
            <a:endParaRPr lang="en-US" sz="3200" dirty="0">
              <a:solidFill>
                <a:srgbClr val="FFFFFF"/>
              </a:solidFill>
            </a:endParaRPr>
          </a:p>
        </p:txBody>
      </p:sp>
      <p:sp>
        <p:nvSpPr>
          <p:cNvPr id="400387" name="Line 4"/>
          <p:cNvSpPr>
            <a:spLocks noChangeShapeType="1"/>
          </p:cNvSpPr>
          <p:nvPr/>
        </p:nvSpPr>
        <p:spPr bwMode="auto">
          <a:xfrm>
            <a:off x="2209800" y="1447800"/>
            <a:ext cx="7848600" cy="0"/>
          </a:xfrm>
          <a:prstGeom prst="line">
            <a:avLst/>
          </a:prstGeom>
          <a:noFill/>
          <a:ln w="38100">
            <a:solidFill>
              <a:srgbClr val="FFFF00"/>
            </a:solidFill>
            <a:round/>
            <a:headEnd/>
            <a:tailEnd/>
          </a:ln>
        </p:spPr>
        <p:txBody>
          <a:bodyPr/>
          <a:lstStyle/>
          <a:p>
            <a:endParaRPr lang="en-US"/>
          </a:p>
        </p:txBody>
      </p:sp>
      <p:pic>
        <p:nvPicPr>
          <p:cNvPr id="400388" name="Picture 5" descr="Ventolin"/>
          <p:cNvPicPr>
            <a:picLocks noChangeAspect="1" noChangeArrowheads="1"/>
          </p:cNvPicPr>
          <p:nvPr/>
        </p:nvPicPr>
        <p:blipFill>
          <a:blip r:embed="rId3" cstate="print"/>
          <a:srcRect/>
          <a:stretch>
            <a:fillRect/>
          </a:stretch>
        </p:blipFill>
        <p:spPr bwMode="auto">
          <a:xfrm>
            <a:off x="8286750" y="0"/>
            <a:ext cx="2381250" cy="2209800"/>
          </a:xfrm>
          <a:prstGeom prst="rect">
            <a:avLst/>
          </a:prstGeom>
          <a:noFill/>
          <a:ln w="9525">
            <a:noFill/>
            <a:miter lim="800000"/>
            <a:headEnd/>
            <a:tailEnd/>
          </a:ln>
        </p:spPr>
      </p:pic>
      <p:pic>
        <p:nvPicPr>
          <p:cNvPr id="400389" name="Picture 6" descr="berodual"/>
          <p:cNvPicPr>
            <a:picLocks noChangeAspect="1" noChangeArrowheads="1"/>
          </p:cNvPicPr>
          <p:nvPr/>
        </p:nvPicPr>
        <p:blipFill>
          <a:blip r:embed="rId4" cstate="print"/>
          <a:srcRect/>
          <a:stretch>
            <a:fillRect/>
          </a:stretch>
        </p:blipFill>
        <p:spPr bwMode="auto">
          <a:xfrm>
            <a:off x="8382000" y="2286001"/>
            <a:ext cx="2286000" cy="2219325"/>
          </a:xfrm>
          <a:prstGeom prst="rect">
            <a:avLst/>
          </a:prstGeom>
          <a:noFill/>
          <a:ln w="9525">
            <a:noFill/>
            <a:miter lim="800000"/>
            <a:headEnd/>
            <a:tailEnd/>
          </a:ln>
        </p:spPr>
      </p:pic>
      <p:pic>
        <p:nvPicPr>
          <p:cNvPr id="313351" name="Picture 7" descr="symbicort_packshot"/>
          <p:cNvPicPr>
            <a:picLocks noChangeAspect="1" noChangeArrowheads="1"/>
          </p:cNvPicPr>
          <p:nvPr/>
        </p:nvPicPr>
        <p:blipFill>
          <a:blip r:embed="rId5" cstate="print"/>
          <a:srcRect/>
          <a:stretch>
            <a:fillRect/>
          </a:stretch>
        </p:blipFill>
        <p:spPr bwMode="auto">
          <a:xfrm>
            <a:off x="8683626" y="4572000"/>
            <a:ext cx="1984375" cy="2286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3351"/>
                                        </p:tgtEl>
                                        <p:attrNameLst>
                                          <p:attrName>style.visibility</p:attrName>
                                        </p:attrNameLst>
                                      </p:cBhvr>
                                      <p:to>
                                        <p:strVal val="visible"/>
                                      </p:to>
                                    </p:set>
                                    <p:anim calcmode="lin" valueType="num">
                                      <p:cBhvr additive="base">
                                        <p:cTn id="7" dur="500" fill="hold"/>
                                        <p:tgtEl>
                                          <p:spTgt spid="313351"/>
                                        </p:tgtEl>
                                        <p:attrNameLst>
                                          <p:attrName>ppt_x</p:attrName>
                                        </p:attrNameLst>
                                      </p:cBhvr>
                                      <p:tavLst>
                                        <p:tav tm="0">
                                          <p:val>
                                            <p:strVal val="#ppt_x"/>
                                          </p:val>
                                        </p:tav>
                                        <p:tav tm="100000">
                                          <p:val>
                                            <p:strVal val="#ppt_x"/>
                                          </p:val>
                                        </p:tav>
                                      </p:tavLst>
                                    </p:anim>
                                    <p:anim calcmode="lin" valueType="num">
                                      <p:cBhvr additive="base">
                                        <p:cTn id="8" dur="500" fill="hold"/>
                                        <p:tgtEl>
                                          <p:spTgt spid="3133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3048000" y="228600"/>
            <a:ext cx="7391400" cy="1143000"/>
          </a:xfrm>
          <a:prstGeom prst="rect">
            <a:avLst/>
          </a:prstGeom>
          <a:noFill/>
          <a:ln w="12700">
            <a:noFill/>
            <a:miter lim="800000"/>
            <a:headEnd/>
            <a:tailEnd/>
          </a:ln>
          <a:effectLst>
            <a:outerShdw dist="35921" dir="2700000" algn="ctr" rotWithShape="0">
              <a:schemeClr val="tx1"/>
            </a:outerShdw>
          </a:effectLst>
        </p:spPr>
        <p:txBody>
          <a:bodyPr lIns="90487" tIns="44450" rIns="90487" bIns="44450" anchor="ctr"/>
          <a:lstStyle/>
          <a:p>
            <a:pPr eaLnBrk="0" hangingPunct="0">
              <a:lnSpc>
                <a:spcPct val="110000"/>
              </a:lnSpc>
              <a:defRPr/>
            </a:pPr>
            <a:r>
              <a:rPr lang="en-US" sz="3800">
                <a:solidFill>
                  <a:srgbClr val="FFFF00"/>
                </a:solidFill>
              </a:rPr>
              <a:t>Thuốc cắt cơn</a:t>
            </a:r>
          </a:p>
        </p:txBody>
      </p:sp>
      <p:sp>
        <p:nvSpPr>
          <p:cNvPr id="315395" name="Rectangle 3"/>
          <p:cNvSpPr>
            <a:spLocks noChangeArrowheads="1"/>
          </p:cNvSpPr>
          <p:nvPr/>
        </p:nvSpPr>
        <p:spPr bwMode="auto">
          <a:xfrm>
            <a:off x="990600" y="1447800"/>
            <a:ext cx="8001000" cy="4495800"/>
          </a:xfrm>
          <a:prstGeom prst="rect">
            <a:avLst/>
          </a:prstGeom>
          <a:noFill/>
          <a:ln w="12700">
            <a:noFill/>
            <a:miter lim="800000"/>
            <a:headEnd/>
            <a:tailEnd/>
          </a:ln>
          <a:effectLst>
            <a:outerShdw dist="28398" dir="3806097" algn="ctr" rotWithShape="0">
              <a:schemeClr val="tx1"/>
            </a:outerShdw>
          </a:effectLst>
        </p:spPr>
        <p:txBody>
          <a:bodyPr lIns="90487" tIns="44450" rIns="90487" bIns="44450"/>
          <a:lstStyle/>
          <a:p>
            <a:pPr marL="681038" lvl="1" indent="-295275"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Khí</a:t>
            </a:r>
            <a:r>
              <a:rPr lang="en-US" sz="3200" dirty="0">
                <a:solidFill>
                  <a:schemeClr val="bg1"/>
                </a:solidFill>
              </a:rPr>
              <a:t> dung</a:t>
            </a: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Đơn</a:t>
            </a:r>
            <a:r>
              <a:rPr lang="en-US" sz="3200" dirty="0">
                <a:solidFill>
                  <a:schemeClr val="bg1"/>
                </a:solidFill>
              </a:rPr>
              <a:t>: </a:t>
            </a:r>
            <a:r>
              <a:rPr lang="en-US" sz="3200" dirty="0" err="1">
                <a:solidFill>
                  <a:schemeClr val="bg1"/>
                </a:solidFill>
                <a:latin typeface="Times New Roman" pitchFamily="18" charset="0"/>
              </a:rPr>
              <a:t>Salbutamol</a:t>
            </a:r>
            <a:r>
              <a:rPr lang="en-US" sz="3200" dirty="0">
                <a:solidFill>
                  <a:schemeClr val="bg1"/>
                </a:solidFill>
                <a:latin typeface="Times New Roman" pitchFamily="18" charset="0"/>
              </a:rPr>
              <a:t>- </a:t>
            </a:r>
            <a:r>
              <a:rPr lang="en-US" sz="3200" dirty="0" err="1">
                <a:solidFill>
                  <a:schemeClr val="bg1"/>
                </a:solidFill>
                <a:latin typeface="Times New Roman" pitchFamily="18" charset="0"/>
              </a:rPr>
              <a:t>Ventoline</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Phối</a:t>
            </a:r>
            <a:r>
              <a:rPr lang="en-US" sz="3200" dirty="0">
                <a:solidFill>
                  <a:schemeClr val="bg1"/>
                </a:solidFill>
              </a:rPr>
              <a:t> </a:t>
            </a:r>
            <a:r>
              <a:rPr lang="en-US" sz="3200" dirty="0" err="1">
                <a:solidFill>
                  <a:schemeClr val="bg1"/>
                </a:solidFill>
              </a:rPr>
              <a:t>hợp</a:t>
            </a:r>
            <a:r>
              <a:rPr lang="en-US" sz="3200" dirty="0">
                <a:solidFill>
                  <a:schemeClr val="bg1"/>
                </a:solidFill>
              </a:rPr>
              <a:t>: </a:t>
            </a:r>
            <a:r>
              <a:rPr lang="en-US" sz="3200" dirty="0" err="1">
                <a:solidFill>
                  <a:schemeClr val="bg1"/>
                </a:solidFill>
              </a:rPr>
              <a:t>Combivent</a:t>
            </a:r>
            <a:r>
              <a:rPr lang="en-US" sz="3200" dirty="0">
                <a:solidFill>
                  <a:schemeClr val="bg1"/>
                </a:solidFill>
              </a:rPr>
              <a:t>, </a:t>
            </a:r>
            <a:r>
              <a:rPr lang="en-US" sz="3200" dirty="0" err="1">
                <a:solidFill>
                  <a:schemeClr val="bg1"/>
                </a:solidFill>
              </a:rPr>
              <a:t>Berodual</a:t>
            </a:r>
            <a:endParaRPr lang="en-US" sz="3200" dirty="0">
              <a:solidFill>
                <a:schemeClr val="bg1"/>
              </a:solidFill>
            </a:endParaRPr>
          </a:p>
          <a:p>
            <a:pPr marL="1143000" lvl="2" indent="-228600"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Pulmicort</a:t>
            </a:r>
            <a:r>
              <a:rPr lang="en-US" sz="3200" dirty="0">
                <a:solidFill>
                  <a:schemeClr val="bg1"/>
                </a:solidFill>
              </a:rPr>
              <a:t>?</a:t>
            </a:r>
          </a:p>
        </p:txBody>
      </p:sp>
      <p:sp>
        <p:nvSpPr>
          <p:cNvPr id="402435" name="Line 4"/>
          <p:cNvSpPr>
            <a:spLocks noChangeShapeType="1"/>
          </p:cNvSpPr>
          <p:nvPr/>
        </p:nvSpPr>
        <p:spPr bwMode="auto">
          <a:xfrm>
            <a:off x="2209800" y="1447800"/>
            <a:ext cx="7848600" cy="0"/>
          </a:xfrm>
          <a:prstGeom prst="line">
            <a:avLst/>
          </a:prstGeom>
          <a:noFill/>
          <a:ln w="38100">
            <a:solidFill>
              <a:srgbClr val="FFFF00"/>
            </a:solidFill>
            <a:round/>
            <a:headEnd/>
            <a:tailEnd/>
          </a:ln>
        </p:spPr>
        <p:txBody>
          <a:bodyPr/>
          <a:lstStyle/>
          <a:p>
            <a:endParaRPr lang="en-US"/>
          </a:p>
        </p:txBody>
      </p:sp>
      <p:pic>
        <p:nvPicPr>
          <p:cNvPr id="402436" name="Picture 5" descr="Nebuliser"/>
          <p:cNvPicPr>
            <a:picLocks noChangeAspect="1" noChangeArrowheads="1"/>
          </p:cNvPicPr>
          <p:nvPr/>
        </p:nvPicPr>
        <p:blipFill>
          <a:blip r:embed="rId3" cstate="print"/>
          <a:srcRect/>
          <a:stretch>
            <a:fillRect/>
          </a:stretch>
        </p:blipFill>
        <p:spPr bwMode="auto">
          <a:xfrm>
            <a:off x="1524000" y="3931654"/>
            <a:ext cx="3657600" cy="2926347"/>
          </a:xfrm>
          <a:prstGeom prst="rect">
            <a:avLst/>
          </a:prstGeom>
          <a:noFill/>
          <a:ln w="9525">
            <a:noFill/>
            <a:miter lim="800000"/>
            <a:headEnd/>
            <a:tailEnd/>
          </a:ln>
        </p:spPr>
      </p:pic>
      <p:pic>
        <p:nvPicPr>
          <p:cNvPr id="402437" name="Picture 6" descr="Ventolin Nebules 02"/>
          <p:cNvPicPr>
            <a:picLocks noChangeAspect="1" noChangeArrowheads="1"/>
          </p:cNvPicPr>
          <p:nvPr/>
        </p:nvPicPr>
        <p:blipFill>
          <a:blip r:embed="rId4" cstate="print"/>
          <a:srcRect/>
          <a:stretch>
            <a:fillRect/>
          </a:stretch>
        </p:blipFill>
        <p:spPr bwMode="auto">
          <a:xfrm>
            <a:off x="8626476" y="0"/>
            <a:ext cx="2041525" cy="2057400"/>
          </a:xfrm>
          <a:prstGeom prst="rect">
            <a:avLst/>
          </a:prstGeom>
          <a:noFill/>
          <a:ln w="9525">
            <a:noFill/>
            <a:miter lim="800000"/>
            <a:headEnd/>
            <a:tailEnd/>
          </a:ln>
        </p:spPr>
      </p:pic>
      <p:pic>
        <p:nvPicPr>
          <p:cNvPr id="402438" name="Picture 7" descr="imagem"/>
          <p:cNvPicPr>
            <a:picLocks noChangeAspect="1" noChangeArrowheads="1"/>
          </p:cNvPicPr>
          <p:nvPr/>
        </p:nvPicPr>
        <p:blipFill>
          <a:blip r:embed="rId5" cstate="print"/>
          <a:srcRect/>
          <a:stretch>
            <a:fillRect/>
          </a:stretch>
        </p:blipFill>
        <p:spPr bwMode="auto">
          <a:xfrm>
            <a:off x="8610600" y="1981200"/>
            <a:ext cx="2057400" cy="2057400"/>
          </a:xfrm>
          <a:prstGeom prst="rect">
            <a:avLst/>
          </a:prstGeom>
          <a:noFill/>
          <a:ln w="9525">
            <a:noFill/>
            <a:miter lim="800000"/>
            <a:headEnd/>
            <a:tailEnd/>
          </a:ln>
        </p:spPr>
      </p:pic>
      <p:pic>
        <p:nvPicPr>
          <p:cNvPr id="402439" name="Picture 8" descr="article_images"/>
          <p:cNvPicPr>
            <a:picLocks noChangeAspect="1" noChangeArrowheads="1"/>
          </p:cNvPicPr>
          <p:nvPr/>
        </p:nvPicPr>
        <p:blipFill>
          <a:blip r:embed="rId6" cstate="print"/>
          <a:srcRect/>
          <a:stretch>
            <a:fillRect/>
          </a:stretch>
        </p:blipFill>
        <p:spPr bwMode="auto">
          <a:xfrm>
            <a:off x="7810500" y="4000500"/>
            <a:ext cx="2857500" cy="2857500"/>
          </a:xfrm>
          <a:prstGeom prst="rect">
            <a:avLst/>
          </a:prstGeom>
          <a:noFill/>
          <a:ln w="9525">
            <a:noFill/>
            <a:miter lim="800000"/>
            <a:headEnd/>
            <a:tailEnd/>
          </a:ln>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42" name="Rectangle 2"/>
          <p:cNvSpPr>
            <a:spLocks noChangeArrowheads="1"/>
          </p:cNvSpPr>
          <p:nvPr/>
        </p:nvSpPr>
        <p:spPr bwMode="auto">
          <a:xfrm>
            <a:off x="3048000" y="228600"/>
            <a:ext cx="7391400" cy="1143000"/>
          </a:xfrm>
          <a:prstGeom prst="rect">
            <a:avLst/>
          </a:prstGeom>
          <a:noFill/>
          <a:ln w="12700">
            <a:noFill/>
            <a:miter lim="800000"/>
            <a:headEnd/>
            <a:tailEnd/>
          </a:ln>
          <a:effectLst>
            <a:outerShdw dist="35921" dir="2700000" algn="ctr" rotWithShape="0">
              <a:schemeClr val="tx1"/>
            </a:outerShdw>
          </a:effectLst>
        </p:spPr>
        <p:txBody>
          <a:bodyPr lIns="90487" tIns="44450" rIns="90487" bIns="44450" anchor="ctr"/>
          <a:lstStyle/>
          <a:p>
            <a:pPr eaLnBrk="0" hangingPunct="0">
              <a:lnSpc>
                <a:spcPct val="110000"/>
              </a:lnSpc>
              <a:defRPr/>
            </a:pPr>
            <a:r>
              <a:rPr lang="en-US" sz="3800">
                <a:solidFill>
                  <a:srgbClr val="FFFF00"/>
                </a:solidFill>
              </a:rPr>
              <a:t>Thuốc cắt cơn hít</a:t>
            </a:r>
          </a:p>
        </p:txBody>
      </p:sp>
      <p:sp>
        <p:nvSpPr>
          <p:cNvPr id="317443" name="Rectangle 3"/>
          <p:cNvSpPr>
            <a:spLocks noChangeArrowheads="1"/>
          </p:cNvSpPr>
          <p:nvPr/>
        </p:nvSpPr>
        <p:spPr bwMode="auto">
          <a:xfrm>
            <a:off x="990600" y="1828800"/>
            <a:ext cx="8001000" cy="4114800"/>
          </a:xfrm>
          <a:prstGeom prst="rect">
            <a:avLst/>
          </a:prstGeom>
          <a:noFill/>
          <a:ln w="12700">
            <a:noFill/>
            <a:miter lim="800000"/>
            <a:headEnd/>
            <a:tailEnd/>
          </a:ln>
          <a:effectLst>
            <a:outerShdw dist="28398" dir="3806097" algn="ctr" rotWithShape="0">
              <a:schemeClr val="tx1"/>
            </a:outerShdw>
          </a:effectLst>
        </p:spPr>
        <p:txBody>
          <a:bodyPr lIns="90487" tIns="44450" rIns="90487" bIns="44450"/>
          <a:lstStyle/>
          <a:p>
            <a:pPr marL="681038" lvl="1" indent="-295275" eaLnBrk="0" hangingPunct="0">
              <a:lnSpc>
                <a:spcPct val="90000"/>
              </a:lnSpc>
              <a:spcBef>
                <a:spcPct val="10000"/>
              </a:spcBef>
              <a:spcAft>
                <a:spcPct val="5000"/>
              </a:spcAft>
              <a:buClr>
                <a:srgbClr val="FFFF00"/>
              </a:buClr>
              <a:buFont typeface="Wingdings" pitchFamily="2" charset="2"/>
              <a:buChar char="§"/>
              <a:defRPr/>
            </a:pPr>
            <a:r>
              <a:rPr lang="en-US" sz="3200" dirty="0" err="1">
                <a:solidFill>
                  <a:schemeClr val="bg1"/>
                </a:solidFill>
              </a:rPr>
              <a:t>Với</a:t>
            </a:r>
            <a:r>
              <a:rPr lang="en-US" sz="3200" dirty="0">
                <a:solidFill>
                  <a:schemeClr val="bg1"/>
                </a:solidFill>
              </a:rPr>
              <a:t> </a:t>
            </a:r>
            <a:r>
              <a:rPr lang="en-US" sz="3200" dirty="0" err="1">
                <a:solidFill>
                  <a:schemeClr val="bg1"/>
                </a:solidFill>
              </a:rPr>
              <a:t>buồng</a:t>
            </a:r>
            <a:r>
              <a:rPr lang="en-US" sz="3200" dirty="0">
                <a:solidFill>
                  <a:schemeClr val="bg1"/>
                </a:solidFill>
              </a:rPr>
              <a:t> </a:t>
            </a:r>
            <a:r>
              <a:rPr lang="en-US" sz="3200" dirty="0" err="1">
                <a:solidFill>
                  <a:schemeClr val="bg1"/>
                </a:solidFill>
              </a:rPr>
              <a:t>đệm</a:t>
            </a:r>
            <a:endParaRPr lang="en-US" sz="3200" dirty="0">
              <a:solidFill>
                <a:schemeClr val="bg1"/>
              </a:solidFill>
            </a:endParaRPr>
          </a:p>
        </p:txBody>
      </p:sp>
      <p:sp>
        <p:nvSpPr>
          <p:cNvPr id="404483" name="Line 4"/>
          <p:cNvSpPr>
            <a:spLocks noChangeShapeType="1"/>
          </p:cNvSpPr>
          <p:nvPr/>
        </p:nvSpPr>
        <p:spPr bwMode="auto">
          <a:xfrm>
            <a:off x="2209800" y="1447800"/>
            <a:ext cx="7848600" cy="0"/>
          </a:xfrm>
          <a:prstGeom prst="line">
            <a:avLst/>
          </a:prstGeom>
          <a:noFill/>
          <a:ln w="38100">
            <a:solidFill>
              <a:srgbClr val="FFFF00"/>
            </a:solidFill>
            <a:round/>
            <a:headEnd/>
            <a:tailEnd/>
          </a:ln>
        </p:spPr>
        <p:txBody>
          <a:bodyPr/>
          <a:lstStyle/>
          <a:p>
            <a:endParaRPr lang="en-US"/>
          </a:p>
        </p:txBody>
      </p:sp>
      <p:pic>
        <p:nvPicPr>
          <p:cNvPr id="404484" name="Picture 5" descr="Picture7"/>
          <p:cNvPicPr>
            <a:picLocks noChangeAspect="1" noChangeArrowheads="1"/>
          </p:cNvPicPr>
          <p:nvPr/>
        </p:nvPicPr>
        <p:blipFill>
          <a:blip r:embed="rId3" cstate="print"/>
          <a:srcRect/>
          <a:stretch>
            <a:fillRect/>
          </a:stretch>
        </p:blipFill>
        <p:spPr bwMode="auto">
          <a:xfrm>
            <a:off x="1143000" y="2590905"/>
            <a:ext cx="3565525" cy="1517650"/>
          </a:xfrm>
          <a:prstGeom prst="rect">
            <a:avLst/>
          </a:prstGeom>
          <a:noFill/>
          <a:ln w="9525">
            <a:noFill/>
            <a:miter lim="800000"/>
            <a:headEnd/>
            <a:tailEnd/>
          </a:ln>
        </p:spPr>
      </p:pic>
      <p:pic>
        <p:nvPicPr>
          <p:cNvPr id="404485" name="Picture 6" descr="Bottle spacer Malar"/>
          <p:cNvPicPr>
            <a:picLocks noChangeAspect="1" noChangeArrowheads="1"/>
          </p:cNvPicPr>
          <p:nvPr/>
        </p:nvPicPr>
        <p:blipFill>
          <a:blip r:embed="rId4" cstate="print"/>
          <a:srcRect/>
          <a:stretch>
            <a:fillRect/>
          </a:stretch>
        </p:blipFill>
        <p:spPr bwMode="auto">
          <a:xfrm>
            <a:off x="1143000" y="4137025"/>
            <a:ext cx="3581400" cy="2720975"/>
          </a:xfrm>
          <a:prstGeom prst="rect">
            <a:avLst/>
          </a:prstGeom>
          <a:noFill/>
          <a:ln w="9525">
            <a:noFill/>
            <a:miter lim="800000"/>
            <a:headEnd/>
            <a:tailEnd/>
          </a:ln>
        </p:spPr>
      </p:pic>
      <p:pic>
        <p:nvPicPr>
          <p:cNvPr id="8" name="Picture 7" descr="portaneb_nebuliser">
            <a:extLst>
              <a:ext uri="{FF2B5EF4-FFF2-40B4-BE49-F238E27FC236}">
                <a16:creationId xmlns:a16="http://schemas.microsoft.com/office/drawing/2014/main" id="{F83381E6-5A48-406F-8EDB-A641A01B604A}"/>
              </a:ext>
            </a:extLst>
          </p:cNvPr>
          <p:cNvPicPr>
            <a:picLocks noChangeAspect="1" noChangeArrowheads="1"/>
          </p:cNvPicPr>
          <p:nvPr/>
        </p:nvPicPr>
        <p:blipFill>
          <a:blip r:embed="rId5" cstate="print"/>
          <a:srcRect/>
          <a:stretch>
            <a:fillRect/>
          </a:stretch>
        </p:blipFill>
        <p:spPr bwMode="auto">
          <a:xfrm>
            <a:off x="9402905" y="-36007"/>
            <a:ext cx="2789095" cy="2789095"/>
          </a:xfrm>
          <a:prstGeom prst="rect">
            <a:avLst/>
          </a:prstGeom>
          <a:noFill/>
          <a:ln w="9525">
            <a:noFill/>
            <a:miter lim="800000"/>
            <a:headEnd/>
            <a:tailEnd/>
          </a:ln>
        </p:spPr>
      </p:pic>
      <p:pic>
        <p:nvPicPr>
          <p:cNvPr id="3" name="Picture 2">
            <a:extLst>
              <a:ext uri="{FF2B5EF4-FFF2-40B4-BE49-F238E27FC236}">
                <a16:creationId xmlns:a16="http://schemas.microsoft.com/office/drawing/2014/main" id="{C4598765-1EBE-4737-B025-0F71E80B079E}"/>
              </a:ext>
            </a:extLst>
          </p:cNvPr>
          <p:cNvPicPr>
            <a:picLocks noChangeAspect="1"/>
          </p:cNvPicPr>
          <p:nvPr/>
        </p:nvPicPr>
        <p:blipFill>
          <a:blip r:embed="rId6"/>
          <a:stretch>
            <a:fillRect/>
          </a:stretch>
        </p:blipFill>
        <p:spPr>
          <a:xfrm>
            <a:off x="7037654" y="2753092"/>
            <a:ext cx="5154346" cy="4108537"/>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F243-F76D-4895-9B57-EFD2077D4AD3}"/>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Hen </a:t>
            </a:r>
            <a:r>
              <a:rPr lang="en-US" dirty="0" err="1">
                <a:latin typeface="Arial" panose="020B0604020202020204" pitchFamily="34" charset="0"/>
                <a:cs typeface="Arial" panose="020B0604020202020204" pitchFamily="34" charset="0"/>
              </a:rPr>
              <a:t>cấp</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D1165A5-13E6-4A33-8FF6-217D723142EE}"/>
              </a:ext>
            </a:extLst>
          </p:cNvPr>
          <p:cNvSpPr>
            <a:spLocks noGrp="1"/>
          </p:cNvSpPr>
          <p:nvPr>
            <p:ph idx="1"/>
          </p:nvPr>
        </p:nvSpPr>
        <p:spPr/>
        <p:txBody>
          <a:bodyPr>
            <a:normAutofit fontScale="92500" lnSpcReduction="20000"/>
          </a:bodyPr>
          <a:lstStyle/>
          <a:p>
            <a:pPr marL="514350" indent="-514350">
              <a:lnSpc>
                <a:spcPct val="150000"/>
              </a:lnSpc>
              <a:buFont typeface="+mj-lt"/>
              <a:buAutoNum type="arabicPeriod"/>
            </a:pPr>
            <a:r>
              <a:rPr lang="en-US" dirty="0">
                <a:latin typeface="Arial" panose="020B0604020202020204" pitchFamily="34" charset="0"/>
                <a:cs typeface="Arial" panose="020B0604020202020204" pitchFamily="34" charset="0"/>
              </a:rPr>
              <a:t>Hen </a:t>
            </a:r>
            <a:r>
              <a:rPr lang="en-US" dirty="0" err="1">
                <a:latin typeface="Arial" panose="020B0604020202020204" pitchFamily="34" charset="0"/>
                <a:cs typeface="Arial" panose="020B0604020202020204" pitchFamily="34" charset="0"/>
              </a:rPr>
              <a:t>gánh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nặng</a:t>
            </a:r>
            <a:r>
              <a:rPr lang="en-US" dirty="0">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quan</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trọng</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Hen </a:t>
            </a:r>
            <a:r>
              <a:rPr lang="en-US" dirty="0" err="1">
                <a:solidFill>
                  <a:srgbClr val="FFFF00"/>
                </a:solidFill>
                <a:latin typeface="Arial" panose="020B0604020202020204" pitchFamily="34" charset="0"/>
                <a:cs typeface="Arial" panose="020B0604020202020204" pitchFamily="34" charset="0"/>
              </a:rPr>
              <a:t>cấp</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gây</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tử</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vong</a:t>
            </a:r>
            <a:endParaRPr lang="en-US" dirty="0">
              <a:solidFill>
                <a:srgbClr val="FFFF00"/>
              </a:solidFill>
              <a:latin typeface="Arial" panose="020B0604020202020204" pitchFamily="34" charset="0"/>
              <a:cs typeface="Arial" panose="020B0604020202020204" pitchFamily="34" charset="0"/>
            </a:endParaRPr>
          </a:p>
          <a:p>
            <a:pPr marL="514350" indent="-514350">
              <a:lnSpc>
                <a:spcPct val="150000"/>
              </a:lnSpc>
              <a:buFont typeface="+mj-lt"/>
              <a:buAutoNum type="arabicPeriod"/>
            </a:pP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hen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Corticoid </a:t>
            </a:r>
            <a:r>
              <a:rPr lang="en-US" dirty="0" err="1">
                <a:solidFill>
                  <a:srgbClr val="FFFF00"/>
                </a:solidFill>
                <a:latin typeface="Arial" panose="020B0604020202020204" pitchFamily="34" charset="0"/>
                <a:cs typeface="Arial" panose="020B0604020202020204" pitchFamily="34" charset="0"/>
              </a:rPr>
              <a:t>hít</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ngày</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càng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có</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vai</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trò</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quan</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trọng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trong</a:t>
            </a:r>
            <a:r>
              <a:rPr lang="en-US" dirty="0">
                <a:solidFill>
                  <a:srgbClr val="FFFF00"/>
                </a:solidFill>
                <a:latin typeface="Arial" panose="020B0604020202020204" pitchFamily="34" charset="0"/>
                <a:cs typeface="Arial" panose="020B0604020202020204" pitchFamily="34" charset="0"/>
              </a:rPr>
              <a:t> hen </a:t>
            </a:r>
            <a:r>
              <a:rPr lang="en-US" dirty="0" err="1">
                <a:solidFill>
                  <a:srgbClr val="FFFF00"/>
                </a:solidFill>
                <a:latin typeface="Arial" panose="020B0604020202020204" pitchFamily="34" charset="0"/>
                <a:cs typeface="Arial" panose="020B0604020202020204" pitchFamily="34" charset="0"/>
              </a:rPr>
              <a:t>cấp</a:t>
            </a:r>
            <a:endParaRPr lang="en-US" dirty="0">
              <a:solidFill>
                <a:srgbClr val="FFFF00"/>
              </a:solidFill>
              <a:latin typeface="Arial" panose="020B0604020202020204" pitchFamily="34" charset="0"/>
              <a:cs typeface="Arial" panose="020B0604020202020204" pitchFamily="34" charset="0"/>
            </a:endParaRPr>
          </a:p>
          <a:p>
            <a:pPr marL="514350" indent="-514350">
              <a:lnSpc>
                <a:spcPct val="150000"/>
              </a:lnSpc>
              <a:buFont typeface="+mj-lt"/>
              <a:buAutoNum type="arabicPeriod"/>
            </a:pP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hen</a:t>
            </a:r>
          </a:p>
          <a:p>
            <a:pPr marL="971550" lvl="1" indent="-514350">
              <a:lnSpc>
                <a:spcPct val="150000"/>
              </a:lnSpc>
              <a:buFont typeface="+mj-lt"/>
              <a:buAutoNum type="arabicPeriod"/>
            </a:pPr>
            <a:r>
              <a:rPr lang="en-US" dirty="0" err="1">
                <a:solidFill>
                  <a:srgbClr val="FFFF00"/>
                </a:solidFill>
                <a:latin typeface="Arial" panose="020B0604020202020204" pitchFamily="34" charset="0"/>
                <a:cs typeface="Arial" panose="020B0604020202020204" pitchFamily="34" charset="0"/>
              </a:rPr>
              <a:t>Phòng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khám</a:t>
            </a:r>
            <a:r>
              <a:rPr lang="en-US" dirty="0">
                <a:solidFill>
                  <a:srgbClr val="FFFF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SABA, corticoid </a:t>
            </a:r>
            <a:r>
              <a:rPr lang="en-US" dirty="0" err="1">
                <a:latin typeface="Arial" panose="020B0604020202020204" pitchFamily="34" charset="0"/>
                <a:cs typeface="Arial" panose="020B0604020202020204" pitchFamily="34" charset="0"/>
              </a:rPr>
              <a:t>uống</a:t>
            </a:r>
            <a:r>
              <a:rPr lang="en-US" dirty="0">
                <a:latin typeface="Arial" panose="020B0604020202020204" pitchFamily="34" charset="0"/>
                <a:cs typeface="Arial" panose="020B0604020202020204" pitchFamily="34" charset="0"/>
              </a:rPr>
              <a:t>, oxy</a:t>
            </a:r>
          </a:p>
          <a:p>
            <a:pPr marL="971550" lvl="1" indent="-514350">
              <a:lnSpc>
                <a:spcPct val="150000"/>
              </a:lnSpc>
              <a:buFont typeface="+mj-lt"/>
              <a:buAutoNum type="arabicPeriod"/>
            </a:pPr>
            <a:r>
              <a:rPr lang="en-US" dirty="0" err="1">
                <a:solidFill>
                  <a:srgbClr val="FFFF00"/>
                </a:solidFill>
                <a:latin typeface="Arial" panose="020B0604020202020204" pitchFamily="34" charset="0"/>
                <a:cs typeface="Arial" panose="020B0604020202020204" pitchFamily="34" charset="0"/>
              </a:rPr>
              <a:t>Cấp</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cứu</a:t>
            </a:r>
            <a:r>
              <a:rPr lang="en-US" dirty="0">
                <a:solidFill>
                  <a:srgbClr val="FFFF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SABA/SAMA/ICS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Magne</a:t>
            </a:r>
            <a:r>
              <a:rPr lang="en-US" dirty="0">
                <a:latin typeface="Arial" panose="020B0604020202020204" pitchFamily="34" charset="0"/>
                <a:cs typeface="Arial" panose="020B0604020202020204" pitchFamily="34" charset="0"/>
              </a:rPr>
              <a:t> sulfate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bn </a:t>
            </a:r>
            <a:r>
              <a:rPr lang="en-US" dirty="0" err="1">
                <a:latin typeface="Arial" panose="020B0604020202020204" pitchFamily="34" charset="0"/>
                <a:cs typeface="Arial" panose="020B0604020202020204" pitchFamily="34" charset="0"/>
              </a:rPr>
              <a:t>nặng</a:t>
            </a:r>
            <a:endParaRPr lang="en-US" dirty="0">
              <a:latin typeface="Arial" panose="020B0604020202020204" pitchFamily="34" charset="0"/>
              <a:cs typeface="Arial" panose="020B0604020202020204" pitchFamily="34" charset="0"/>
            </a:endParaRPr>
          </a:p>
          <a:p>
            <a:pPr marL="971550" lvl="1" indent="-514350">
              <a:lnSpc>
                <a:spcPct val="150000"/>
              </a:lnSpc>
              <a:buFont typeface="+mj-lt"/>
              <a:buAutoNum type="arabicPeriod"/>
            </a:pPr>
            <a:r>
              <a:rPr lang="en-US" dirty="0" err="1">
                <a:solidFill>
                  <a:srgbClr val="FFFF00"/>
                </a:solidFill>
                <a:latin typeface="Arial" panose="020B0604020202020204" pitchFamily="34" charset="0"/>
                <a:cs typeface="Arial" panose="020B0604020202020204" pitchFamily="34" charset="0"/>
              </a:rPr>
              <a:t>Nội</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viện</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/ECMO so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11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idx="4294967295"/>
          </p:nvPr>
        </p:nvSpPr>
        <p:spPr/>
        <p:txBody>
          <a:bodyPr/>
          <a:lstStyle/>
          <a:p>
            <a:r>
              <a:rPr lang="en-US" dirty="0" err="1"/>
              <a:t>Đánh</a:t>
            </a:r>
            <a:r>
              <a:rPr lang="en-US" dirty="0"/>
              <a:t> </a:t>
            </a:r>
            <a:r>
              <a:rPr lang="en-US" dirty="0" err="1"/>
              <a:t>giá</a:t>
            </a:r>
            <a:r>
              <a:rPr lang="en-US" dirty="0"/>
              <a:t> </a:t>
            </a:r>
            <a:r>
              <a:rPr lang="en-US" dirty="0" err="1"/>
              <a:t>hành</a:t>
            </a:r>
            <a:r>
              <a:rPr lang="en-US" dirty="0"/>
              <a:t> vi </a:t>
            </a:r>
            <a:r>
              <a:rPr lang="en-US" dirty="0" err="1"/>
              <a:t>điều</a:t>
            </a:r>
            <a:r>
              <a:rPr lang="en-US" dirty="0"/>
              <a:t> </a:t>
            </a:r>
            <a:r>
              <a:rPr lang="en-US" dirty="0" err="1"/>
              <a:t>trị</a:t>
            </a:r>
            <a:r>
              <a:rPr lang="en-US" dirty="0"/>
              <a:t>/</a:t>
            </a:r>
            <a:r>
              <a:rPr lang="en-US" dirty="0" err="1"/>
              <a:t>bệnh</a:t>
            </a:r>
            <a:r>
              <a:rPr lang="en-US" dirty="0"/>
              <a:t> </a:t>
            </a:r>
            <a:r>
              <a:rPr lang="en-US" dirty="0" err="1"/>
              <a:t>đồng</a:t>
            </a:r>
            <a:r>
              <a:rPr lang="en-US" dirty="0"/>
              <a:t> </a:t>
            </a:r>
            <a:r>
              <a:rPr lang="en-US" dirty="0" err="1"/>
              <a:t>mắc</a:t>
            </a:r>
            <a:r>
              <a:rPr lang="en-US" dirty="0"/>
              <a:t> </a:t>
            </a:r>
            <a:r>
              <a:rPr lang="en-US" dirty="0" err="1"/>
              <a:t>và</a:t>
            </a:r>
            <a:r>
              <a:rPr lang="en-US" dirty="0"/>
              <a:t> </a:t>
            </a:r>
            <a:r>
              <a:rPr lang="en-US" dirty="0" err="1"/>
              <a:t>độ</a:t>
            </a:r>
            <a:r>
              <a:rPr lang="en-US" dirty="0"/>
              <a:t> </a:t>
            </a:r>
            <a:r>
              <a:rPr lang="en-US" dirty="0" err="1"/>
              <a:t>nặng</a:t>
            </a:r>
            <a:endParaRPr lang="en-US" dirty="0"/>
          </a:p>
        </p:txBody>
      </p:sp>
      <p:sp>
        <p:nvSpPr>
          <p:cNvPr id="490500" name="Rectangle 4"/>
          <p:cNvSpPr>
            <a:spLocks noGrp="1" noChangeArrowheads="1"/>
          </p:cNvSpPr>
          <p:nvPr>
            <p:ph type="body" sz="half" idx="4294967295"/>
          </p:nvPr>
        </p:nvSpPr>
        <p:spPr>
          <a:xfrm>
            <a:off x="914401" y="2209800"/>
            <a:ext cx="5121276" cy="4114800"/>
          </a:xfrm>
        </p:spPr>
        <p:txBody>
          <a:bodyPr>
            <a:normAutofit/>
          </a:bodyPr>
          <a:lstStyle/>
          <a:p>
            <a:pPr>
              <a:lnSpc>
                <a:spcPct val="80000"/>
              </a:lnSpc>
            </a:pPr>
            <a:r>
              <a:rPr lang="en-US" sz="2000" dirty="0" err="1">
                <a:solidFill>
                  <a:srgbClr val="FFC000"/>
                </a:solidFill>
              </a:rPr>
              <a:t>Đánh</a:t>
            </a:r>
            <a:r>
              <a:rPr lang="en-US" sz="2000" dirty="0">
                <a:solidFill>
                  <a:srgbClr val="FFC000"/>
                </a:solidFill>
              </a:rPr>
              <a:t> </a:t>
            </a:r>
            <a:r>
              <a:rPr lang="en-US" sz="2000" dirty="0" err="1">
                <a:solidFill>
                  <a:srgbClr val="FFC000"/>
                </a:solidFill>
              </a:rPr>
              <a:t>giá</a:t>
            </a:r>
            <a:r>
              <a:rPr lang="en-US" sz="2000" dirty="0">
                <a:solidFill>
                  <a:srgbClr val="FFC000"/>
                </a:solidFill>
              </a:rPr>
              <a:t> </a:t>
            </a:r>
            <a:r>
              <a:rPr lang="en-US" sz="2000" dirty="0" err="1">
                <a:solidFill>
                  <a:srgbClr val="FFC000"/>
                </a:solidFill>
              </a:rPr>
              <a:t>hành</a:t>
            </a:r>
            <a:r>
              <a:rPr lang="en-US" sz="2000" dirty="0">
                <a:solidFill>
                  <a:srgbClr val="FFC000"/>
                </a:solidFill>
              </a:rPr>
              <a:t> vi </a:t>
            </a:r>
            <a:r>
              <a:rPr lang="en-US" sz="2000" dirty="0" err="1">
                <a:solidFill>
                  <a:srgbClr val="FFC000"/>
                </a:solidFill>
              </a:rPr>
              <a:t>điều</a:t>
            </a:r>
            <a:r>
              <a:rPr lang="en-US" sz="2000" dirty="0">
                <a:solidFill>
                  <a:srgbClr val="FFC000"/>
                </a:solidFill>
              </a:rPr>
              <a:t> </a:t>
            </a:r>
            <a:r>
              <a:rPr lang="en-US" sz="2000" dirty="0" err="1">
                <a:solidFill>
                  <a:srgbClr val="FFC000"/>
                </a:solidFill>
              </a:rPr>
              <a:t>trị</a:t>
            </a:r>
            <a:endParaRPr lang="en-US" sz="2000" dirty="0">
              <a:solidFill>
                <a:srgbClr val="FFC000"/>
              </a:solidFill>
            </a:endParaRPr>
          </a:p>
          <a:p>
            <a:pPr lvl="1">
              <a:lnSpc>
                <a:spcPct val="80000"/>
              </a:lnSpc>
            </a:pPr>
            <a:r>
              <a:rPr lang="en-US" sz="2000" dirty="0" err="1"/>
              <a:t>Kiểm</a:t>
            </a:r>
            <a:r>
              <a:rPr lang="en-US" sz="2000" dirty="0"/>
              <a:t> </a:t>
            </a:r>
            <a:r>
              <a:rPr lang="en-US" sz="2000" dirty="0" err="1"/>
              <a:t>tra</a:t>
            </a:r>
            <a:r>
              <a:rPr lang="en-US" sz="2000" dirty="0"/>
              <a:t> </a:t>
            </a:r>
            <a:r>
              <a:rPr lang="en-US" sz="2000" dirty="0" err="1"/>
              <a:t>kỹ</a:t>
            </a:r>
            <a:r>
              <a:rPr lang="en-US" sz="2000" dirty="0"/>
              <a:t> </a:t>
            </a:r>
            <a:r>
              <a:rPr lang="en-US" sz="2000" dirty="0" err="1"/>
              <a:t>thuật</a:t>
            </a:r>
            <a:r>
              <a:rPr lang="en-US" sz="2000" dirty="0"/>
              <a:t> </a:t>
            </a:r>
            <a:r>
              <a:rPr lang="en-US" sz="2000" dirty="0" err="1"/>
              <a:t>hít</a:t>
            </a:r>
            <a:r>
              <a:rPr lang="en-US" sz="2000" dirty="0"/>
              <a:t> </a:t>
            </a:r>
            <a:r>
              <a:rPr lang="en-US" sz="2000" dirty="0" err="1"/>
              <a:t>và</a:t>
            </a:r>
            <a:r>
              <a:rPr lang="en-US" sz="2000" dirty="0"/>
              <a:t> </a:t>
            </a:r>
            <a:r>
              <a:rPr lang="en-US" sz="2000" dirty="0" err="1"/>
              <a:t>sự</a:t>
            </a:r>
            <a:r>
              <a:rPr lang="en-US" sz="2000" dirty="0"/>
              <a:t> </a:t>
            </a:r>
            <a:r>
              <a:rPr lang="en-US" sz="2000" dirty="0" err="1"/>
              <a:t>tuân</a:t>
            </a:r>
            <a:r>
              <a:rPr lang="en-US" sz="2000" dirty="0"/>
              <a:t> </a:t>
            </a:r>
            <a:r>
              <a:rPr lang="en-US" sz="2000" dirty="0" err="1"/>
              <a:t>thủ</a:t>
            </a:r>
            <a:r>
              <a:rPr lang="en-US" sz="2000" dirty="0"/>
              <a:t> </a:t>
            </a:r>
            <a:r>
              <a:rPr lang="en-US" sz="2000" dirty="0" err="1"/>
              <a:t>điều</a:t>
            </a:r>
            <a:r>
              <a:rPr lang="en-US" sz="2000" dirty="0"/>
              <a:t> </a:t>
            </a:r>
            <a:r>
              <a:rPr lang="en-US" sz="2000" dirty="0" err="1"/>
              <a:t>trị</a:t>
            </a:r>
            <a:endParaRPr lang="en-US" sz="2000" dirty="0"/>
          </a:p>
          <a:p>
            <a:pPr lvl="1">
              <a:lnSpc>
                <a:spcPct val="80000"/>
              </a:lnSpc>
            </a:pPr>
            <a:r>
              <a:rPr lang="en-US" sz="2000" dirty="0" err="1"/>
              <a:t>Tác</a:t>
            </a:r>
            <a:r>
              <a:rPr lang="en-US" sz="2000" dirty="0"/>
              <a:t> </a:t>
            </a:r>
            <a:r>
              <a:rPr lang="en-US" sz="2000" dirty="0" err="1"/>
              <a:t>dụng</a:t>
            </a:r>
            <a:r>
              <a:rPr lang="en-US" sz="2000" dirty="0"/>
              <a:t> </a:t>
            </a:r>
            <a:r>
              <a:rPr lang="en-US" sz="2000" dirty="0" err="1"/>
              <a:t>phụ</a:t>
            </a:r>
            <a:r>
              <a:rPr lang="en-US" sz="2000" dirty="0"/>
              <a:t> </a:t>
            </a:r>
            <a:r>
              <a:rPr lang="en-US" sz="2000" dirty="0" err="1"/>
              <a:t>điều</a:t>
            </a:r>
            <a:r>
              <a:rPr lang="en-US" sz="2000" dirty="0"/>
              <a:t> </a:t>
            </a:r>
            <a:r>
              <a:rPr lang="en-US" sz="2000" dirty="0" err="1"/>
              <a:t>trị</a:t>
            </a:r>
            <a:endParaRPr lang="en-US" sz="2000" dirty="0"/>
          </a:p>
          <a:p>
            <a:pPr lvl="1">
              <a:lnSpc>
                <a:spcPct val="80000"/>
              </a:lnSpc>
            </a:pPr>
            <a:r>
              <a:rPr lang="en-US" sz="2000" dirty="0"/>
              <a:t>Bn </a:t>
            </a:r>
            <a:r>
              <a:rPr lang="en-US" sz="2000" dirty="0" err="1"/>
              <a:t>đã</a:t>
            </a:r>
            <a:r>
              <a:rPr lang="en-US" sz="2000" dirty="0"/>
              <a:t> </a:t>
            </a:r>
            <a:r>
              <a:rPr lang="en-US" sz="2000" dirty="0" err="1"/>
              <a:t>có</a:t>
            </a:r>
            <a:r>
              <a:rPr lang="en-US" sz="2000" dirty="0"/>
              <a:t> </a:t>
            </a:r>
            <a:r>
              <a:rPr lang="en-US" sz="2000" dirty="0" err="1"/>
              <a:t>kế</a:t>
            </a:r>
            <a:r>
              <a:rPr lang="en-US" sz="2000" dirty="0"/>
              <a:t> </a:t>
            </a:r>
            <a:r>
              <a:rPr lang="en-US" sz="2000" dirty="0" err="1"/>
              <a:t>hoạch</a:t>
            </a:r>
            <a:r>
              <a:rPr lang="en-US" sz="2000" dirty="0"/>
              <a:t> </a:t>
            </a:r>
            <a:r>
              <a:rPr lang="en-US" sz="2000" dirty="0" err="1"/>
              <a:t>hành</a:t>
            </a:r>
            <a:r>
              <a:rPr lang="en-US" sz="2000" dirty="0"/>
              <a:t> </a:t>
            </a:r>
            <a:r>
              <a:rPr lang="en-US" sz="2000" dirty="0" err="1"/>
              <a:t>động</a:t>
            </a:r>
            <a:r>
              <a:rPr lang="en-US" sz="2000" dirty="0"/>
              <a:t> </a:t>
            </a:r>
            <a:r>
              <a:rPr lang="en-US" sz="2000" dirty="0" err="1"/>
              <a:t>viết</a:t>
            </a:r>
            <a:r>
              <a:rPr lang="en-US" sz="2000" dirty="0"/>
              <a:t>?</a:t>
            </a:r>
          </a:p>
          <a:p>
            <a:pPr lvl="1">
              <a:lnSpc>
                <a:spcPct val="80000"/>
              </a:lnSpc>
            </a:pPr>
            <a:r>
              <a:rPr lang="en-US" sz="2000" dirty="0" err="1"/>
              <a:t>Thái</a:t>
            </a:r>
            <a:r>
              <a:rPr lang="en-US" sz="2000" dirty="0"/>
              <a:t> </a:t>
            </a:r>
            <a:r>
              <a:rPr lang="en-US" sz="2000" dirty="0" err="1"/>
              <a:t>độ</a:t>
            </a:r>
            <a:r>
              <a:rPr lang="en-US" sz="2000" dirty="0"/>
              <a:t> </a:t>
            </a:r>
            <a:r>
              <a:rPr lang="en-US" sz="2000" dirty="0" err="1"/>
              <a:t>và</a:t>
            </a:r>
            <a:r>
              <a:rPr lang="en-US" sz="2000" dirty="0"/>
              <a:t> </a:t>
            </a:r>
            <a:r>
              <a:rPr lang="en-US" sz="2000" dirty="0" err="1"/>
              <a:t>mục</a:t>
            </a:r>
            <a:r>
              <a:rPr lang="en-US" sz="2000" dirty="0"/>
              <a:t> </a:t>
            </a:r>
            <a:r>
              <a:rPr lang="en-US" sz="2000" dirty="0" err="1"/>
              <a:t>tiêu</a:t>
            </a:r>
            <a:r>
              <a:rPr lang="en-US" sz="2000" dirty="0"/>
              <a:t> bn </a:t>
            </a:r>
            <a:r>
              <a:rPr lang="en-US" sz="2000" dirty="0" err="1"/>
              <a:t>đối</a:t>
            </a:r>
            <a:r>
              <a:rPr lang="en-US" sz="2000" dirty="0"/>
              <a:t> </a:t>
            </a:r>
            <a:r>
              <a:rPr lang="en-US" sz="2000" dirty="0" err="1"/>
              <a:t>với</a:t>
            </a:r>
            <a:r>
              <a:rPr lang="en-US" sz="2000" dirty="0"/>
              <a:t> hen</a:t>
            </a:r>
          </a:p>
          <a:p>
            <a:pPr>
              <a:lnSpc>
                <a:spcPct val="80000"/>
              </a:lnSpc>
            </a:pPr>
            <a:r>
              <a:rPr lang="en-US" sz="2000" dirty="0" err="1">
                <a:solidFill>
                  <a:srgbClr val="FFC000"/>
                </a:solidFill>
              </a:rPr>
              <a:t>Bệnh</a:t>
            </a:r>
            <a:r>
              <a:rPr lang="en-US" sz="2000" dirty="0">
                <a:solidFill>
                  <a:srgbClr val="FFC000"/>
                </a:solidFill>
              </a:rPr>
              <a:t> </a:t>
            </a:r>
            <a:r>
              <a:rPr lang="en-US" sz="2000" dirty="0" err="1">
                <a:solidFill>
                  <a:srgbClr val="FFC000"/>
                </a:solidFill>
              </a:rPr>
              <a:t>đồng</a:t>
            </a:r>
            <a:r>
              <a:rPr lang="en-US" sz="2000" dirty="0">
                <a:solidFill>
                  <a:srgbClr val="FFC000"/>
                </a:solidFill>
              </a:rPr>
              <a:t> </a:t>
            </a:r>
            <a:r>
              <a:rPr lang="en-US" sz="2000" dirty="0" err="1">
                <a:solidFill>
                  <a:srgbClr val="FFC000"/>
                </a:solidFill>
              </a:rPr>
              <a:t>mắc</a:t>
            </a:r>
            <a:endParaRPr lang="en-US" sz="2000" dirty="0">
              <a:solidFill>
                <a:srgbClr val="FFC000"/>
              </a:solidFill>
            </a:endParaRPr>
          </a:p>
          <a:p>
            <a:pPr lvl="1">
              <a:lnSpc>
                <a:spcPct val="80000"/>
              </a:lnSpc>
            </a:pPr>
            <a:r>
              <a:rPr lang="en-US" sz="2000" dirty="0" err="1"/>
              <a:t>Viêm</a:t>
            </a:r>
            <a:r>
              <a:rPr lang="en-US" sz="2000" dirty="0"/>
              <a:t> </a:t>
            </a:r>
            <a:r>
              <a:rPr lang="en-US" sz="2000" dirty="0" err="1"/>
              <a:t>mũi</a:t>
            </a:r>
            <a:r>
              <a:rPr lang="en-US" sz="2000" dirty="0"/>
              <a:t> </a:t>
            </a:r>
            <a:r>
              <a:rPr lang="en-US" sz="2000" dirty="0" err="1"/>
              <a:t>xoang</a:t>
            </a:r>
            <a:endParaRPr lang="en-US" sz="2000" dirty="0"/>
          </a:p>
          <a:p>
            <a:pPr lvl="1">
              <a:lnSpc>
                <a:spcPct val="80000"/>
              </a:lnSpc>
            </a:pPr>
            <a:r>
              <a:rPr lang="en-US" sz="2000" dirty="0" err="1"/>
              <a:t>Béo</a:t>
            </a:r>
            <a:r>
              <a:rPr lang="en-US" sz="2000" dirty="0"/>
              <a:t> </a:t>
            </a:r>
            <a:r>
              <a:rPr lang="en-US" sz="2000" dirty="0" err="1"/>
              <a:t>phì</a:t>
            </a:r>
            <a:endParaRPr lang="en-US" sz="2000" dirty="0"/>
          </a:p>
          <a:p>
            <a:pPr lvl="1">
              <a:lnSpc>
                <a:spcPct val="80000"/>
              </a:lnSpc>
            </a:pPr>
            <a:r>
              <a:rPr lang="en-US" sz="2000" dirty="0" err="1"/>
              <a:t>Ngưng</a:t>
            </a:r>
            <a:r>
              <a:rPr lang="en-US" sz="2000" dirty="0"/>
              <a:t> </a:t>
            </a:r>
            <a:r>
              <a:rPr lang="en-US" sz="2000" dirty="0" err="1"/>
              <a:t>thở</a:t>
            </a:r>
            <a:r>
              <a:rPr lang="en-US" sz="2000" dirty="0"/>
              <a:t> </a:t>
            </a:r>
            <a:r>
              <a:rPr lang="en-US" sz="2000" dirty="0" err="1"/>
              <a:t>khi</a:t>
            </a:r>
            <a:r>
              <a:rPr lang="en-US" sz="2000" dirty="0"/>
              <a:t> </a:t>
            </a:r>
            <a:r>
              <a:rPr lang="en-US" sz="2000" dirty="0" err="1"/>
              <a:t>ngủ</a:t>
            </a:r>
            <a:endParaRPr lang="en-US" sz="2000" dirty="0"/>
          </a:p>
          <a:p>
            <a:pPr lvl="1">
              <a:lnSpc>
                <a:spcPct val="80000"/>
              </a:lnSpc>
            </a:pPr>
            <a:r>
              <a:rPr lang="en-US" sz="2000" dirty="0"/>
              <a:t>GERD</a:t>
            </a:r>
          </a:p>
          <a:p>
            <a:pPr lvl="1">
              <a:lnSpc>
                <a:spcPct val="80000"/>
              </a:lnSpc>
            </a:pPr>
            <a:r>
              <a:rPr lang="en-US" sz="2000" dirty="0"/>
              <a:t>Lo </a:t>
            </a:r>
            <a:r>
              <a:rPr lang="en-US" sz="2000" dirty="0" err="1"/>
              <a:t>lắng</a:t>
            </a:r>
            <a:r>
              <a:rPr lang="en-US" sz="2000" dirty="0"/>
              <a:t>, </a:t>
            </a:r>
            <a:r>
              <a:rPr lang="en-US" sz="2000" dirty="0" err="1"/>
              <a:t>trầm</a:t>
            </a:r>
            <a:r>
              <a:rPr lang="en-US" sz="2000" dirty="0"/>
              <a:t> </a:t>
            </a:r>
            <a:r>
              <a:rPr lang="en-US" sz="2000" dirty="0" err="1"/>
              <a:t>cảm</a:t>
            </a:r>
            <a:endParaRPr lang="en-US" sz="2000" dirty="0"/>
          </a:p>
          <a:p>
            <a:pPr>
              <a:lnSpc>
                <a:spcPct val="80000"/>
              </a:lnSpc>
            </a:pPr>
            <a:endParaRPr lang="en-US" sz="1900" dirty="0"/>
          </a:p>
        </p:txBody>
      </p:sp>
      <p:sp>
        <p:nvSpPr>
          <p:cNvPr id="490501" name="Rectangle 5"/>
          <p:cNvSpPr>
            <a:spLocks noGrp="1" noChangeArrowheads="1"/>
          </p:cNvSpPr>
          <p:nvPr>
            <p:ph type="body" sz="half" idx="4294967295"/>
          </p:nvPr>
        </p:nvSpPr>
        <p:spPr>
          <a:xfrm>
            <a:off x="6188076" y="2209800"/>
            <a:ext cx="5546724" cy="4114800"/>
          </a:xfrm>
        </p:spPr>
        <p:txBody>
          <a:bodyPr>
            <a:normAutofit/>
          </a:bodyPr>
          <a:lstStyle/>
          <a:p>
            <a:pPr>
              <a:lnSpc>
                <a:spcPct val="80000"/>
              </a:lnSpc>
            </a:pPr>
            <a:r>
              <a:rPr lang="en-US" sz="2400" dirty="0" err="1">
                <a:solidFill>
                  <a:srgbClr val="FFC000"/>
                </a:solidFill>
              </a:rPr>
              <a:t>Độ</a:t>
            </a:r>
            <a:r>
              <a:rPr lang="en-US" sz="2400" dirty="0">
                <a:solidFill>
                  <a:srgbClr val="FFC000"/>
                </a:solidFill>
              </a:rPr>
              <a:t> </a:t>
            </a:r>
            <a:r>
              <a:rPr lang="en-US" sz="2400" dirty="0" err="1">
                <a:solidFill>
                  <a:srgbClr val="FFC000"/>
                </a:solidFill>
              </a:rPr>
              <a:t>nặng</a:t>
            </a:r>
            <a:endParaRPr lang="en-US" sz="2400" dirty="0">
              <a:solidFill>
                <a:srgbClr val="FFC000"/>
              </a:solidFill>
            </a:endParaRPr>
          </a:p>
          <a:p>
            <a:pPr lvl="1">
              <a:lnSpc>
                <a:spcPct val="80000"/>
              </a:lnSpc>
            </a:pPr>
            <a:r>
              <a:rPr lang="en-US" sz="2000" dirty="0"/>
              <a:t>Hen </a:t>
            </a:r>
            <a:r>
              <a:rPr lang="en-US" sz="2000" dirty="0" err="1"/>
              <a:t>nhẹ</a:t>
            </a:r>
            <a:r>
              <a:rPr lang="en-US" sz="2000" dirty="0"/>
              <a:t>: </a:t>
            </a:r>
            <a:r>
              <a:rPr lang="en-US" sz="2000" dirty="0" err="1"/>
              <a:t>kiểm</a:t>
            </a:r>
            <a:r>
              <a:rPr lang="en-US" sz="2000" dirty="0"/>
              <a:t> </a:t>
            </a:r>
            <a:r>
              <a:rPr lang="en-US" sz="2000" dirty="0" err="1"/>
              <a:t>soát</a:t>
            </a:r>
            <a:r>
              <a:rPr lang="en-US" sz="2000" dirty="0"/>
              <a:t> </a:t>
            </a:r>
            <a:r>
              <a:rPr lang="en-US" sz="2000" dirty="0" err="1"/>
              <a:t>tốt</a:t>
            </a:r>
            <a:r>
              <a:rPr lang="en-US" sz="2000" dirty="0"/>
              <a:t> </a:t>
            </a:r>
            <a:r>
              <a:rPr lang="en-US" sz="2000" dirty="0" err="1"/>
              <a:t>với</a:t>
            </a:r>
            <a:r>
              <a:rPr lang="en-US" sz="2000" dirty="0"/>
              <a:t> </a:t>
            </a:r>
            <a:r>
              <a:rPr lang="en-US" sz="2000" dirty="0" err="1"/>
              <a:t>trị</a:t>
            </a:r>
            <a:r>
              <a:rPr lang="en-US" sz="2000" dirty="0"/>
              <a:t> </a:t>
            </a:r>
            <a:r>
              <a:rPr lang="en-US" sz="2000" dirty="0" err="1"/>
              <a:t>liệu</a:t>
            </a:r>
            <a:r>
              <a:rPr lang="en-US" sz="2000" dirty="0"/>
              <a:t> hen </a:t>
            </a:r>
            <a:r>
              <a:rPr lang="en-US" sz="2000" dirty="0" err="1"/>
              <a:t>bậc</a:t>
            </a:r>
            <a:r>
              <a:rPr lang="en-US" sz="2000" dirty="0"/>
              <a:t> 1 </a:t>
            </a:r>
            <a:r>
              <a:rPr lang="en-US" sz="2000" dirty="0" err="1"/>
              <a:t>và</a:t>
            </a:r>
            <a:r>
              <a:rPr lang="en-US" sz="2000" dirty="0"/>
              <a:t>/</a:t>
            </a:r>
            <a:r>
              <a:rPr lang="en-US" sz="2000" dirty="0" err="1"/>
              <a:t>hoặc</a:t>
            </a:r>
            <a:r>
              <a:rPr lang="en-US" sz="2000" dirty="0"/>
              <a:t> 2 (corticoid </a:t>
            </a:r>
            <a:r>
              <a:rPr lang="en-US" sz="2000" dirty="0" err="1"/>
              <a:t>hít</a:t>
            </a:r>
            <a:r>
              <a:rPr lang="en-US" sz="2000" dirty="0"/>
              <a:t> </a:t>
            </a:r>
            <a:r>
              <a:rPr lang="en-US" sz="2000" dirty="0" err="1"/>
              <a:t>liều</a:t>
            </a:r>
            <a:r>
              <a:rPr lang="en-US" sz="2000" dirty="0"/>
              <a:t> </a:t>
            </a:r>
            <a:r>
              <a:rPr lang="en-US" sz="2000" dirty="0" err="1"/>
              <a:t>thấp</a:t>
            </a:r>
            <a:r>
              <a:rPr lang="en-US" sz="2000" dirty="0"/>
              <a:t> </a:t>
            </a:r>
            <a:r>
              <a:rPr lang="en-US" sz="2000" dirty="0" err="1"/>
              <a:t>và</a:t>
            </a:r>
            <a:r>
              <a:rPr lang="en-US" sz="2000" dirty="0"/>
              <a:t> SABA)</a:t>
            </a:r>
          </a:p>
          <a:p>
            <a:pPr lvl="1">
              <a:lnSpc>
                <a:spcPct val="80000"/>
              </a:lnSpc>
            </a:pPr>
            <a:r>
              <a:rPr lang="en-US" sz="2000" dirty="0"/>
              <a:t>Hen </a:t>
            </a:r>
            <a:r>
              <a:rPr lang="en-US" sz="2000" dirty="0" err="1"/>
              <a:t>trung</a:t>
            </a:r>
            <a:r>
              <a:rPr lang="en-US" sz="2000" dirty="0"/>
              <a:t> </a:t>
            </a:r>
            <a:r>
              <a:rPr lang="en-US" sz="2000" dirty="0" err="1"/>
              <a:t>bình</a:t>
            </a:r>
            <a:r>
              <a:rPr lang="en-US" sz="2000" dirty="0"/>
              <a:t>: </a:t>
            </a:r>
            <a:r>
              <a:rPr lang="en-US" sz="2000" dirty="0" err="1"/>
              <a:t>kiểm</a:t>
            </a:r>
            <a:r>
              <a:rPr lang="en-US" sz="2000" dirty="0"/>
              <a:t> </a:t>
            </a:r>
            <a:r>
              <a:rPr lang="en-US" sz="2000" dirty="0" err="1"/>
              <a:t>soát</a:t>
            </a:r>
            <a:r>
              <a:rPr lang="en-US" sz="2000" dirty="0"/>
              <a:t> </a:t>
            </a:r>
            <a:r>
              <a:rPr lang="en-US" sz="2000" dirty="0" err="1"/>
              <a:t>với</a:t>
            </a:r>
            <a:r>
              <a:rPr lang="en-US" sz="2000" dirty="0"/>
              <a:t> </a:t>
            </a:r>
            <a:r>
              <a:rPr lang="en-US" sz="2000" dirty="0" err="1"/>
              <a:t>bậc</a:t>
            </a:r>
            <a:r>
              <a:rPr lang="en-US" sz="2000" dirty="0"/>
              <a:t> 3 (corticoid </a:t>
            </a:r>
            <a:r>
              <a:rPr lang="en-US" sz="2000" dirty="0" err="1"/>
              <a:t>hít</a:t>
            </a:r>
            <a:r>
              <a:rPr lang="en-US" sz="2000" dirty="0"/>
              <a:t> </a:t>
            </a:r>
            <a:r>
              <a:rPr lang="en-US" sz="2000" dirty="0" err="1"/>
              <a:t>liều</a:t>
            </a:r>
            <a:r>
              <a:rPr lang="en-US" sz="2000" dirty="0"/>
              <a:t> </a:t>
            </a:r>
            <a:r>
              <a:rPr lang="en-US" sz="2000" dirty="0" err="1"/>
              <a:t>thấp</a:t>
            </a:r>
            <a:r>
              <a:rPr lang="en-US" sz="2000" dirty="0"/>
              <a:t> </a:t>
            </a:r>
            <a:r>
              <a:rPr lang="en-US" sz="2000" dirty="0" err="1"/>
              <a:t>và</a:t>
            </a:r>
            <a:r>
              <a:rPr lang="en-US" sz="2000" dirty="0"/>
              <a:t> LABA)</a:t>
            </a:r>
          </a:p>
          <a:p>
            <a:pPr lvl="1">
              <a:lnSpc>
                <a:spcPct val="80000"/>
              </a:lnSpc>
            </a:pPr>
            <a:r>
              <a:rPr lang="en-US" sz="2000" dirty="0"/>
              <a:t>Hen </a:t>
            </a:r>
            <a:r>
              <a:rPr lang="en-US" sz="2000" dirty="0" err="1"/>
              <a:t>nặng</a:t>
            </a:r>
            <a:r>
              <a:rPr lang="en-US" sz="2000" dirty="0"/>
              <a:t>: </a:t>
            </a:r>
            <a:r>
              <a:rPr lang="en-US" sz="2000" dirty="0" err="1"/>
              <a:t>chỉ</a:t>
            </a:r>
            <a:r>
              <a:rPr lang="en-US" sz="2000" dirty="0"/>
              <a:t> </a:t>
            </a:r>
            <a:r>
              <a:rPr lang="en-US" sz="2000" dirty="0" err="1"/>
              <a:t>đạt</a:t>
            </a:r>
            <a:r>
              <a:rPr lang="en-US" sz="2000" dirty="0"/>
              <a:t> </a:t>
            </a:r>
            <a:r>
              <a:rPr lang="en-US" sz="2000" dirty="0" err="1"/>
              <a:t>kiểm</a:t>
            </a:r>
            <a:r>
              <a:rPr lang="en-US" sz="2000" dirty="0"/>
              <a:t> </a:t>
            </a:r>
            <a:r>
              <a:rPr lang="en-US" sz="2000" dirty="0" err="1"/>
              <a:t>soát</a:t>
            </a:r>
            <a:r>
              <a:rPr lang="en-US" sz="2000" dirty="0"/>
              <a:t> </a:t>
            </a:r>
            <a:r>
              <a:rPr lang="en-US" sz="2000" dirty="0" err="1"/>
              <a:t>nếu</a:t>
            </a:r>
            <a:r>
              <a:rPr lang="en-US" sz="2000" dirty="0"/>
              <a:t> </a:t>
            </a:r>
            <a:r>
              <a:rPr lang="en-US" sz="2000" dirty="0" err="1"/>
              <a:t>dùng</a:t>
            </a:r>
            <a:r>
              <a:rPr lang="en-US" sz="2000" dirty="0"/>
              <a:t> </a:t>
            </a:r>
            <a:r>
              <a:rPr lang="en-US" sz="2000" dirty="0" err="1"/>
              <a:t>bậc</a:t>
            </a:r>
            <a:r>
              <a:rPr lang="en-US" sz="2000" dirty="0"/>
              <a:t> 4/5 </a:t>
            </a:r>
            <a:r>
              <a:rPr lang="en-US" sz="2000" dirty="0" err="1"/>
              <a:t>hoặc</a:t>
            </a:r>
            <a:r>
              <a:rPr lang="en-US" sz="2000" dirty="0"/>
              <a:t> </a:t>
            </a:r>
            <a:r>
              <a:rPr lang="en-US" sz="2000" dirty="0" err="1"/>
              <a:t>không</a:t>
            </a:r>
            <a:r>
              <a:rPr lang="en-US" sz="2000" dirty="0"/>
              <a:t> </a:t>
            </a:r>
            <a:r>
              <a:rPr lang="en-US" sz="2000" dirty="0" err="1"/>
              <a:t>đạt</a:t>
            </a:r>
            <a:r>
              <a:rPr lang="en-US" sz="2000" dirty="0"/>
              <a:t> </a:t>
            </a:r>
            <a:r>
              <a:rPr lang="en-US" sz="2000" dirty="0" err="1"/>
              <a:t>kiểm</a:t>
            </a:r>
            <a:r>
              <a:rPr lang="en-US" sz="2000" dirty="0"/>
              <a:t> </a:t>
            </a:r>
            <a:r>
              <a:rPr lang="en-US" sz="2000" dirty="0" err="1"/>
              <a:t>soát</a:t>
            </a:r>
            <a:r>
              <a:rPr lang="en-US" sz="2000" dirty="0"/>
              <a:t> </a:t>
            </a:r>
            <a:r>
              <a:rPr lang="en-US" sz="2000" dirty="0" err="1"/>
              <a:t>dù</a:t>
            </a:r>
            <a:r>
              <a:rPr lang="en-US" sz="2000" dirty="0"/>
              <a:t> </a:t>
            </a:r>
            <a:r>
              <a:rPr lang="en-US" sz="2000" dirty="0" err="1"/>
              <a:t>bậc</a:t>
            </a:r>
            <a:r>
              <a:rPr lang="en-US" sz="2000" dirty="0"/>
              <a:t> 4/5 (corticoid/LABA </a:t>
            </a:r>
            <a:r>
              <a:rPr lang="en-US" sz="2000" dirty="0" err="1"/>
              <a:t>liều</a:t>
            </a:r>
            <a:r>
              <a:rPr lang="en-US" sz="2000" dirty="0"/>
              <a:t> </a:t>
            </a:r>
            <a:r>
              <a:rPr lang="en-US" sz="2000" dirty="0" err="1"/>
              <a:t>cao</a:t>
            </a:r>
            <a:r>
              <a:rPr lang="en-US" sz="2000" dirty="0"/>
              <a:t> </a:t>
            </a:r>
            <a:r>
              <a:rPr lang="en-US" sz="2000" dirty="0" err="1"/>
              <a:t>có</a:t>
            </a:r>
            <a:r>
              <a:rPr lang="en-US" sz="2000" dirty="0"/>
              <a:t> </a:t>
            </a:r>
            <a:r>
              <a:rPr lang="en-US" sz="2000" dirty="0" err="1"/>
              <a:t>thể</a:t>
            </a:r>
            <a:r>
              <a:rPr lang="en-US" sz="2000" dirty="0"/>
              <a:t> </a:t>
            </a:r>
            <a:r>
              <a:rPr lang="en-US" sz="2000" dirty="0" err="1"/>
              <a:t>kèm</a:t>
            </a:r>
            <a:r>
              <a:rPr lang="en-US" sz="2000" dirty="0"/>
              <a:t> </a:t>
            </a:r>
            <a:r>
              <a:rPr lang="en-US" sz="2000" dirty="0" err="1"/>
              <a:t>các</a:t>
            </a:r>
            <a:r>
              <a:rPr lang="en-US" sz="2000" dirty="0"/>
              <a:t> </a:t>
            </a:r>
            <a:r>
              <a:rPr lang="en-US" sz="2000" dirty="0" err="1"/>
              <a:t>thuốc</a:t>
            </a:r>
            <a:r>
              <a:rPr lang="en-US" sz="2000" dirty="0"/>
              <a:t> </a:t>
            </a:r>
            <a:r>
              <a:rPr lang="en-US" sz="2000" dirty="0" err="1"/>
              <a:t>thêm</a:t>
            </a:r>
            <a:r>
              <a:rPr lang="en-US" sz="2000" dirty="0"/>
              <a:t> </a:t>
            </a:r>
            <a:r>
              <a:rPr lang="en-US" sz="2000" dirty="0" err="1"/>
              <a:t>vào</a:t>
            </a:r>
            <a:r>
              <a:rPr lang="en-US" sz="2000" dirty="0"/>
              <a:t>)</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Content Placeholder 2"/>
          <p:cNvSpPr>
            <a:spLocks noGrp="1"/>
          </p:cNvSpPr>
          <p:nvPr>
            <p:ph idx="1"/>
          </p:nvPr>
        </p:nvSpPr>
        <p:spPr/>
        <p:txBody>
          <a:bodyPr/>
          <a:lstStyle/>
          <a:p>
            <a:r>
              <a:rPr lang="en-US" dirty="0"/>
              <a:t>Hen: </a:t>
            </a:r>
            <a:r>
              <a:rPr lang="en-US" dirty="0" err="1"/>
              <a:t>bệnh</a:t>
            </a:r>
            <a:r>
              <a:rPr lang="en-US" dirty="0"/>
              <a:t> </a:t>
            </a:r>
            <a:r>
              <a:rPr lang="en-US" dirty="0" err="1"/>
              <a:t>mãn</a:t>
            </a:r>
            <a:r>
              <a:rPr lang="en-US" dirty="0"/>
              <a:t> </a:t>
            </a:r>
            <a:r>
              <a:rPr lang="en-US" dirty="0" err="1"/>
              <a:t>tính</a:t>
            </a:r>
            <a:r>
              <a:rPr lang="en-US" dirty="0"/>
              <a:t> </a:t>
            </a:r>
            <a:r>
              <a:rPr lang="en-US" dirty="0" err="1"/>
              <a:t>thường</a:t>
            </a:r>
            <a:r>
              <a:rPr lang="en-US" dirty="0"/>
              <a:t> </a:t>
            </a:r>
            <a:r>
              <a:rPr lang="en-US" dirty="0" err="1"/>
              <a:t>gặp</a:t>
            </a:r>
            <a:r>
              <a:rPr lang="en-US" dirty="0"/>
              <a:t> </a:t>
            </a:r>
            <a:r>
              <a:rPr lang="en-US" dirty="0" err="1"/>
              <a:t>nhất</a:t>
            </a:r>
            <a:r>
              <a:rPr lang="en-US" dirty="0"/>
              <a:t> </a:t>
            </a:r>
            <a:r>
              <a:rPr lang="en-US" dirty="0" err="1"/>
              <a:t>ngày</a:t>
            </a:r>
            <a:r>
              <a:rPr lang="en-US" dirty="0"/>
              <a:t> nay </a:t>
            </a:r>
            <a:r>
              <a:rPr lang="en-US" dirty="0" err="1"/>
              <a:t>có</a:t>
            </a:r>
            <a:r>
              <a:rPr lang="en-US" dirty="0"/>
              <a:t> </a:t>
            </a:r>
            <a:r>
              <a:rPr lang="en-US" dirty="0" err="1"/>
              <a:t>thể</a:t>
            </a:r>
            <a:r>
              <a:rPr lang="en-US" dirty="0"/>
              <a:t> </a:t>
            </a:r>
            <a:r>
              <a:rPr lang="en-US" dirty="0" err="1"/>
              <a:t>kiểm</a:t>
            </a:r>
            <a:r>
              <a:rPr lang="en-US" dirty="0"/>
              <a:t> </a:t>
            </a:r>
            <a:r>
              <a:rPr lang="en-US" dirty="0" err="1"/>
              <a:t>soát</a:t>
            </a:r>
            <a:r>
              <a:rPr lang="en-US" dirty="0"/>
              <a:t> </a:t>
            </a:r>
            <a:r>
              <a:rPr lang="en-US" dirty="0" err="1"/>
              <a:t>tốt</a:t>
            </a:r>
            <a:r>
              <a:rPr lang="en-US" dirty="0"/>
              <a:t> </a:t>
            </a:r>
            <a:r>
              <a:rPr lang="en-US" dirty="0" err="1"/>
              <a:t>với</a:t>
            </a:r>
            <a:r>
              <a:rPr lang="en-US" dirty="0"/>
              <a:t> ICS. </a:t>
            </a:r>
          </a:p>
          <a:p>
            <a:r>
              <a:rPr lang="en-US" dirty="0" err="1"/>
              <a:t>Đánh</a:t>
            </a:r>
            <a:r>
              <a:rPr lang="en-US" dirty="0"/>
              <a:t> </a:t>
            </a:r>
            <a:r>
              <a:rPr lang="en-US" dirty="0" err="1"/>
              <a:t>giá</a:t>
            </a:r>
            <a:r>
              <a:rPr lang="en-US" dirty="0"/>
              <a:t> </a:t>
            </a:r>
            <a:r>
              <a:rPr lang="en-US" dirty="0" err="1"/>
              <a:t>đầy</a:t>
            </a:r>
            <a:r>
              <a:rPr lang="en-US" dirty="0"/>
              <a:t> </a:t>
            </a:r>
            <a:r>
              <a:rPr lang="en-US" dirty="0" err="1"/>
              <a:t>đủ</a:t>
            </a:r>
            <a:r>
              <a:rPr lang="en-US" dirty="0"/>
              <a:t>, </a:t>
            </a:r>
            <a:r>
              <a:rPr lang="en-US" dirty="0" err="1"/>
              <a:t>điều</a:t>
            </a:r>
            <a:r>
              <a:rPr lang="en-US" dirty="0"/>
              <a:t> </a:t>
            </a:r>
            <a:r>
              <a:rPr lang="en-US" dirty="0" err="1"/>
              <a:t>trị</a:t>
            </a:r>
            <a:r>
              <a:rPr lang="en-US" dirty="0"/>
              <a:t> </a:t>
            </a:r>
            <a:r>
              <a:rPr lang="en-US" dirty="0" err="1"/>
              <a:t>thích</a:t>
            </a:r>
            <a:r>
              <a:rPr lang="en-US" dirty="0"/>
              <a:t> </a:t>
            </a:r>
            <a:r>
              <a:rPr lang="en-US" dirty="0" err="1"/>
              <a:t>hợp</a:t>
            </a:r>
            <a:r>
              <a:rPr lang="en-US" dirty="0"/>
              <a:t>, </a:t>
            </a:r>
            <a:r>
              <a:rPr lang="en-US" dirty="0" err="1"/>
              <a:t>cải</a:t>
            </a:r>
            <a:r>
              <a:rPr lang="en-US" dirty="0"/>
              <a:t> </a:t>
            </a:r>
            <a:r>
              <a:rPr lang="en-US" dirty="0" err="1"/>
              <a:t>thiện</a:t>
            </a:r>
            <a:r>
              <a:rPr lang="en-US" dirty="0"/>
              <a:t> </a:t>
            </a:r>
            <a:r>
              <a:rPr lang="en-US" dirty="0" err="1"/>
              <a:t>kết</a:t>
            </a:r>
            <a:r>
              <a:rPr lang="en-US" dirty="0"/>
              <a:t> </a:t>
            </a:r>
            <a:r>
              <a:rPr lang="en-US" dirty="0" err="1"/>
              <a:t>cục</a:t>
            </a:r>
            <a:r>
              <a:rPr lang="en-US" dirty="0"/>
              <a:t>.</a:t>
            </a:r>
          </a:p>
          <a:p>
            <a:r>
              <a:rPr lang="en-US" dirty="0" err="1"/>
              <a:t>Kỹ</a:t>
            </a:r>
            <a:r>
              <a:rPr lang="en-US" dirty="0"/>
              <a:t> </a:t>
            </a:r>
            <a:r>
              <a:rPr lang="en-US" dirty="0" err="1"/>
              <a:t>thuật</a:t>
            </a:r>
            <a:r>
              <a:rPr lang="en-US" dirty="0"/>
              <a:t> </a:t>
            </a:r>
            <a:r>
              <a:rPr lang="en-US" dirty="0" err="1"/>
              <a:t>hít</a:t>
            </a:r>
            <a:r>
              <a:rPr lang="en-US" dirty="0"/>
              <a:t> </a:t>
            </a:r>
            <a:r>
              <a:rPr lang="en-US" dirty="0" err="1"/>
              <a:t>kém</a:t>
            </a:r>
            <a:r>
              <a:rPr lang="en-US" dirty="0"/>
              <a:t>, </a:t>
            </a:r>
            <a:r>
              <a:rPr lang="en-US" dirty="0" err="1"/>
              <a:t>tuân</a:t>
            </a:r>
            <a:r>
              <a:rPr lang="en-US" dirty="0"/>
              <a:t> </a:t>
            </a:r>
            <a:r>
              <a:rPr lang="en-US" dirty="0" err="1"/>
              <a:t>thủ</a:t>
            </a:r>
            <a:r>
              <a:rPr lang="en-US" dirty="0"/>
              <a:t> </a:t>
            </a:r>
            <a:r>
              <a:rPr lang="en-US" dirty="0" err="1"/>
              <a:t>kém</a:t>
            </a:r>
            <a:r>
              <a:rPr lang="en-US" dirty="0"/>
              <a:t>: </a:t>
            </a:r>
            <a:r>
              <a:rPr lang="en-US" dirty="0" err="1"/>
              <a:t>nguyên</a:t>
            </a:r>
            <a:r>
              <a:rPr lang="en-US" dirty="0"/>
              <a:t> </a:t>
            </a:r>
            <a:r>
              <a:rPr lang="en-US" dirty="0" err="1"/>
              <a:t>nhân</a:t>
            </a:r>
            <a:r>
              <a:rPr lang="en-US" dirty="0"/>
              <a:t> </a:t>
            </a:r>
            <a:r>
              <a:rPr lang="en-US" dirty="0" err="1"/>
              <a:t>hàng</a:t>
            </a:r>
            <a:r>
              <a:rPr lang="en-US" dirty="0"/>
              <a:t> </a:t>
            </a:r>
            <a:r>
              <a:rPr lang="en-US" dirty="0" err="1"/>
              <a:t>đầu</a:t>
            </a:r>
            <a:r>
              <a:rPr lang="en-US" dirty="0"/>
              <a:t> hen </a:t>
            </a:r>
            <a:r>
              <a:rPr lang="en-US" dirty="0" err="1"/>
              <a:t>kém</a:t>
            </a:r>
            <a:r>
              <a:rPr lang="en-US" dirty="0"/>
              <a:t> </a:t>
            </a:r>
            <a:r>
              <a:rPr lang="en-US" dirty="0" err="1"/>
              <a:t>kiểm</a:t>
            </a:r>
            <a:r>
              <a:rPr lang="en-US" dirty="0"/>
              <a:t> </a:t>
            </a:r>
            <a:r>
              <a:rPr lang="en-US" dirty="0" err="1"/>
              <a:t>soát</a:t>
            </a:r>
            <a:r>
              <a:rPr lang="en-US" dirty="0"/>
              <a:t>.</a:t>
            </a:r>
          </a:p>
          <a:p>
            <a:r>
              <a:rPr lang="en-US" dirty="0" err="1"/>
              <a:t>Điều</a:t>
            </a:r>
            <a:r>
              <a:rPr lang="en-US" dirty="0"/>
              <a:t> </a:t>
            </a:r>
            <a:r>
              <a:rPr lang="en-US" dirty="0" err="1"/>
              <a:t>trị</a:t>
            </a:r>
            <a:r>
              <a:rPr lang="en-US" dirty="0"/>
              <a:t> hen </a:t>
            </a:r>
            <a:r>
              <a:rPr lang="en-US" dirty="0" err="1"/>
              <a:t>cấp</a:t>
            </a:r>
            <a:r>
              <a:rPr lang="en-US" dirty="0"/>
              <a:t> </a:t>
            </a:r>
            <a:r>
              <a:rPr lang="en-US" dirty="0" err="1"/>
              <a:t>ngay</a:t>
            </a:r>
            <a:r>
              <a:rPr lang="en-US" dirty="0"/>
              <a:t> ở </a:t>
            </a:r>
            <a:r>
              <a:rPr lang="en-US" dirty="0" err="1"/>
              <a:t>nhà</a:t>
            </a:r>
            <a:r>
              <a:rPr lang="en-US" dirty="0"/>
              <a:t> </a:t>
            </a:r>
            <a:r>
              <a:rPr lang="en-US" dirty="0" err="1"/>
              <a:t>với</a:t>
            </a:r>
            <a:r>
              <a:rPr lang="en-US" dirty="0"/>
              <a:t> </a:t>
            </a:r>
            <a:r>
              <a:rPr lang="en-US" dirty="0" err="1"/>
              <a:t>kế</a:t>
            </a:r>
            <a:r>
              <a:rPr lang="en-US" dirty="0"/>
              <a:t> </a:t>
            </a:r>
            <a:r>
              <a:rPr lang="en-US" dirty="0" err="1"/>
              <a:t>hoạch</a:t>
            </a:r>
            <a:r>
              <a:rPr lang="en-US" dirty="0"/>
              <a:t> </a:t>
            </a:r>
            <a:r>
              <a:rPr lang="en-US" dirty="0" err="1"/>
              <a:t>hành</a:t>
            </a:r>
            <a:r>
              <a:rPr lang="en-US" dirty="0"/>
              <a:t> </a:t>
            </a:r>
            <a:r>
              <a:rPr lang="en-US" dirty="0" err="1"/>
              <a:t>động</a:t>
            </a:r>
            <a:r>
              <a:rPr lang="en-US" dirty="0"/>
              <a:t>. </a:t>
            </a:r>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Title 1"/>
          <p:cNvSpPr>
            <a:spLocks noGrp="1"/>
          </p:cNvSpPr>
          <p:nvPr>
            <p:ph type="title"/>
          </p:nvPr>
        </p:nvSpPr>
        <p:spPr>
          <a:xfrm>
            <a:off x="2363788" y="838201"/>
            <a:ext cx="8304212" cy="1141413"/>
          </a:xfrm>
        </p:spPr>
        <p:txBody>
          <a:bodyPr>
            <a:normAutofit fontScale="90000"/>
          </a:bodyPr>
          <a:lstStyle/>
          <a:p>
            <a:r>
              <a:rPr lang="en-US">
                <a:latin typeface="Arial" pitchFamily="34" charset="0"/>
              </a:rPr>
              <a:t>Chân thành cảm ơn </a:t>
            </a:r>
            <a:br>
              <a:rPr lang="en-US">
                <a:latin typeface="Arial" pitchFamily="34" charset="0"/>
              </a:rPr>
            </a:br>
            <a:r>
              <a:rPr lang="en-US">
                <a:latin typeface="Arial" pitchFamily="34" charset="0"/>
              </a:rPr>
              <a:t>Quý vị đã chú ý lắng nghe</a:t>
            </a:r>
          </a:p>
        </p:txBody>
      </p:sp>
      <p:pic>
        <p:nvPicPr>
          <p:cNvPr id="461826" name="Picture 2" descr="C:\Users\thuyvu\Pictures\sony 8 2014\DSC_0008.jpg"/>
          <p:cNvPicPr>
            <a:picLocks noGrp="1" noChangeAspect="1" noChangeArrowheads="1"/>
          </p:cNvPicPr>
          <p:nvPr>
            <p:ph idx="1"/>
          </p:nvPr>
        </p:nvPicPr>
        <p:blipFill>
          <a:blip r:embed="rId2" cstate="print"/>
          <a:srcRect/>
          <a:stretch>
            <a:fillRect/>
          </a:stretch>
        </p:blipFill>
        <p:spPr>
          <a:xfrm>
            <a:off x="3370263" y="2209800"/>
            <a:ext cx="5486400" cy="4114800"/>
          </a:xfr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Chẩn</a:t>
            </a:r>
            <a:r>
              <a:rPr lang="en-US" dirty="0"/>
              <a:t> </a:t>
            </a:r>
            <a:r>
              <a:rPr lang="en-US" dirty="0" err="1"/>
              <a:t>đoán</a:t>
            </a:r>
            <a:r>
              <a:rPr lang="en-US" dirty="0"/>
              <a:t> Hen</a:t>
            </a:r>
          </a:p>
        </p:txBody>
      </p:sp>
      <p:sp>
        <p:nvSpPr>
          <p:cNvPr id="3" name="Content Placeholder 2"/>
          <p:cNvSpPr>
            <a:spLocks noGrp="1"/>
          </p:cNvSpPr>
          <p:nvPr>
            <p:ph idx="1"/>
          </p:nvPr>
        </p:nvSpPr>
        <p:spPr/>
        <p:txBody>
          <a:bodyPr/>
          <a:lstStyle/>
          <a:p>
            <a:r>
              <a:rPr lang="en-US" dirty="0" err="1"/>
              <a:t>Xác</a:t>
            </a:r>
            <a:r>
              <a:rPr lang="en-US" dirty="0"/>
              <a:t> </a:t>
            </a:r>
            <a:r>
              <a:rPr lang="en-US" dirty="0" err="1"/>
              <a:t>định</a:t>
            </a:r>
            <a:r>
              <a:rPr lang="en-US" dirty="0"/>
              <a:t>: </a:t>
            </a:r>
            <a:r>
              <a:rPr lang="en-US" dirty="0">
                <a:solidFill>
                  <a:srgbClr val="FFC000"/>
                </a:solidFill>
              </a:rPr>
              <a:t>Hen?</a:t>
            </a:r>
          </a:p>
          <a:p>
            <a:pPr lvl="1"/>
            <a:r>
              <a:rPr lang="en-US" dirty="0" err="1"/>
              <a:t>Phân</a:t>
            </a:r>
            <a:r>
              <a:rPr lang="en-US" dirty="0"/>
              <a:t> </a:t>
            </a:r>
            <a:r>
              <a:rPr lang="en-US" dirty="0" err="1"/>
              <a:t>biệt</a:t>
            </a:r>
            <a:r>
              <a:rPr lang="en-US" dirty="0"/>
              <a:t>: </a:t>
            </a:r>
            <a:r>
              <a:rPr lang="en-US" dirty="0" err="1"/>
              <a:t>Đợt</a:t>
            </a:r>
            <a:r>
              <a:rPr lang="en-US" dirty="0"/>
              <a:t> </a:t>
            </a:r>
            <a:r>
              <a:rPr lang="en-US" dirty="0" err="1"/>
              <a:t>cấp</a:t>
            </a:r>
            <a:r>
              <a:rPr lang="en-US" dirty="0"/>
              <a:t> COPD? </a:t>
            </a:r>
            <a:r>
              <a:rPr lang="en-US" dirty="0" err="1"/>
              <a:t>Cơn</a:t>
            </a:r>
            <a:r>
              <a:rPr lang="en-US" dirty="0"/>
              <a:t> hen </a:t>
            </a:r>
            <a:r>
              <a:rPr lang="en-US" dirty="0" err="1"/>
              <a:t>tim</a:t>
            </a:r>
            <a:r>
              <a:rPr lang="en-US" dirty="0"/>
              <a:t>?</a:t>
            </a:r>
          </a:p>
          <a:p>
            <a:r>
              <a:rPr lang="en-US" dirty="0" err="1">
                <a:solidFill>
                  <a:schemeClr val="accent1">
                    <a:lumMod val="60000"/>
                    <a:lumOff val="40000"/>
                  </a:schemeClr>
                </a:solidFill>
              </a:rPr>
              <a:t>Nguyên</a:t>
            </a:r>
            <a:r>
              <a:rPr lang="en-US" dirty="0">
                <a:solidFill>
                  <a:schemeClr val="accent1">
                    <a:lumMod val="60000"/>
                    <a:lumOff val="40000"/>
                  </a:schemeClr>
                </a:solidFill>
              </a:rPr>
              <a:t> </a:t>
            </a:r>
            <a:r>
              <a:rPr lang="en-US" dirty="0" err="1">
                <a:solidFill>
                  <a:schemeClr val="accent1">
                    <a:lumMod val="60000"/>
                    <a:lumOff val="40000"/>
                  </a:schemeClr>
                </a:solidFill>
              </a:rPr>
              <a:t>nhân</a:t>
            </a:r>
            <a:r>
              <a:rPr lang="en-US" dirty="0">
                <a:solidFill>
                  <a:schemeClr val="accent1">
                    <a:lumMod val="60000"/>
                    <a:lumOff val="40000"/>
                  </a:schemeClr>
                </a:solidFill>
              </a:rPr>
              <a:t>: </a:t>
            </a:r>
            <a:r>
              <a:rPr lang="en-US" dirty="0" err="1">
                <a:solidFill>
                  <a:schemeClr val="accent1">
                    <a:lumMod val="60000"/>
                    <a:lumOff val="40000"/>
                  </a:schemeClr>
                </a:solidFill>
              </a:rPr>
              <a:t>vô</a:t>
            </a:r>
            <a:r>
              <a:rPr lang="en-US" dirty="0">
                <a:solidFill>
                  <a:schemeClr val="accent1">
                    <a:lumMod val="60000"/>
                    <a:lumOff val="40000"/>
                  </a:schemeClr>
                </a:solidFill>
              </a:rPr>
              <a:t> </a:t>
            </a:r>
            <a:r>
              <a:rPr lang="en-US" dirty="0" err="1">
                <a:solidFill>
                  <a:schemeClr val="accent1">
                    <a:lumMod val="60000"/>
                    <a:lumOff val="40000"/>
                  </a:schemeClr>
                </a:solidFill>
              </a:rPr>
              <a:t>căn</a:t>
            </a:r>
            <a:r>
              <a:rPr lang="en-US" dirty="0">
                <a:solidFill>
                  <a:schemeClr val="accent1">
                    <a:lumMod val="60000"/>
                    <a:lumOff val="40000"/>
                  </a:schemeClr>
                </a:solidFill>
              </a:rPr>
              <a:t>, ABPA, </a:t>
            </a:r>
            <a:r>
              <a:rPr lang="en-US" dirty="0" err="1">
                <a:solidFill>
                  <a:schemeClr val="accent1">
                    <a:lumMod val="60000"/>
                    <a:lumOff val="40000"/>
                  </a:schemeClr>
                </a:solidFill>
              </a:rPr>
              <a:t>Churg</a:t>
            </a:r>
            <a:r>
              <a:rPr lang="en-US" dirty="0">
                <a:solidFill>
                  <a:schemeClr val="accent1">
                    <a:lumMod val="60000"/>
                    <a:lumOff val="40000"/>
                  </a:schemeClr>
                </a:solidFill>
              </a:rPr>
              <a:t> Strauss…?</a:t>
            </a:r>
          </a:p>
          <a:p>
            <a:r>
              <a:rPr lang="en-US" dirty="0" err="1">
                <a:solidFill>
                  <a:srgbClr val="FFC000"/>
                </a:solidFill>
              </a:rPr>
              <a:t>Độ</a:t>
            </a:r>
            <a:r>
              <a:rPr lang="en-US" dirty="0">
                <a:solidFill>
                  <a:srgbClr val="FFC000"/>
                </a:solidFill>
              </a:rPr>
              <a:t> </a:t>
            </a:r>
            <a:r>
              <a:rPr lang="en-US" dirty="0" err="1">
                <a:solidFill>
                  <a:srgbClr val="FFC000"/>
                </a:solidFill>
              </a:rPr>
              <a:t>nặng</a:t>
            </a:r>
            <a:r>
              <a:rPr lang="en-US" dirty="0">
                <a:solidFill>
                  <a:srgbClr val="FFC000"/>
                </a:solidFill>
              </a:rPr>
              <a:t>:</a:t>
            </a:r>
          </a:p>
          <a:p>
            <a:pPr lvl="1"/>
            <a:r>
              <a:rPr lang="en-US" dirty="0" err="1"/>
              <a:t>Triệu</a:t>
            </a:r>
            <a:r>
              <a:rPr lang="en-US" dirty="0"/>
              <a:t> </a:t>
            </a:r>
            <a:r>
              <a:rPr lang="en-US" dirty="0" err="1"/>
              <a:t>chứng</a:t>
            </a:r>
            <a:r>
              <a:rPr lang="en-US" dirty="0"/>
              <a:t> </a:t>
            </a:r>
            <a:r>
              <a:rPr lang="en-US" dirty="0" err="1"/>
              <a:t>hiện</a:t>
            </a:r>
            <a:r>
              <a:rPr lang="en-US" dirty="0"/>
              <a:t> </a:t>
            </a:r>
            <a:r>
              <a:rPr lang="en-US" dirty="0" err="1"/>
              <a:t>tại</a:t>
            </a:r>
            <a:r>
              <a:rPr lang="en-US" dirty="0"/>
              <a:t>: hen </a:t>
            </a:r>
            <a:r>
              <a:rPr lang="en-US" dirty="0" err="1"/>
              <a:t>kiểm</a:t>
            </a:r>
            <a:r>
              <a:rPr lang="en-US" dirty="0"/>
              <a:t> </a:t>
            </a:r>
            <a:r>
              <a:rPr lang="en-US" dirty="0" err="1"/>
              <a:t>soát</a:t>
            </a:r>
            <a:r>
              <a:rPr lang="en-US" dirty="0"/>
              <a:t>?</a:t>
            </a:r>
          </a:p>
          <a:p>
            <a:pPr lvl="1"/>
            <a:r>
              <a:rPr lang="en-US" dirty="0" err="1"/>
              <a:t>Nguy</a:t>
            </a:r>
            <a:r>
              <a:rPr lang="en-US" dirty="0"/>
              <a:t> </a:t>
            </a:r>
            <a:r>
              <a:rPr lang="en-US" dirty="0" err="1"/>
              <a:t>cơ</a:t>
            </a:r>
            <a:r>
              <a:rPr lang="en-US" dirty="0"/>
              <a:t> </a:t>
            </a:r>
            <a:r>
              <a:rPr lang="en-US" dirty="0" err="1"/>
              <a:t>tương</a:t>
            </a:r>
            <a:r>
              <a:rPr lang="en-US" dirty="0"/>
              <a:t> </a:t>
            </a:r>
            <a:r>
              <a:rPr lang="en-US" dirty="0" err="1"/>
              <a:t>lai</a:t>
            </a:r>
            <a:r>
              <a:rPr lang="en-US" dirty="0"/>
              <a:t>: </a:t>
            </a:r>
            <a:r>
              <a:rPr lang="en-US" dirty="0" err="1"/>
              <a:t>đợt</a:t>
            </a:r>
            <a:r>
              <a:rPr lang="en-US" dirty="0"/>
              <a:t> </a:t>
            </a:r>
            <a:r>
              <a:rPr lang="en-US" dirty="0" err="1"/>
              <a:t>cấp</a:t>
            </a:r>
            <a:r>
              <a:rPr lang="en-US" dirty="0"/>
              <a:t>? </a:t>
            </a:r>
            <a:r>
              <a:rPr lang="en-US" dirty="0" err="1"/>
              <a:t>tắc</a:t>
            </a:r>
            <a:r>
              <a:rPr lang="en-US" dirty="0"/>
              <a:t> </a:t>
            </a:r>
            <a:r>
              <a:rPr lang="en-US" dirty="0" err="1"/>
              <a:t>nghẽn</a:t>
            </a:r>
            <a:r>
              <a:rPr lang="en-US" dirty="0"/>
              <a:t> </a:t>
            </a:r>
            <a:r>
              <a:rPr lang="en-US" dirty="0" err="1"/>
              <a:t>cố</a:t>
            </a:r>
            <a:r>
              <a:rPr lang="en-US" dirty="0"/>
              <a:t> </a:t>
            </a:r>
            <a:r>
              <a:rPr lang="en-US" dirty="0" err="1"/>
              <a:t>định</a:t>
            </a:r>
            <a:r>
              <a:rPr lang="en-US" dirty="0"/>
              <a:t>? </a:t>
            </a:r>
            <a:r>
              <a:rPr lang="en-US" dirty="0" err="1"/>
              <a:t>tác</a:t>
            </a:r>
            <a:r>
              <a:rPr lang="en-US" dirty="0"/>
              <a:t> </a:t>
            </a:r>
            <a:r>
              <a:rPr lang="en-US" dirty="0" err="1"/>
              <a:t>dụng</a:t>
            </a:r>
            <a:r>
              <a:rPr lang="en-US" dirty="0"/>
              <a:t> </a:t>
            </a:r>
            <a:r>
              <a:rPr lang="en-US" dirty="0" err="1"/>
              <a:t>phụ</a:t>
            </a:r>
            <a:r>
              <a:rPr lang="en-US" dirty="0"/>
              <a:t> </a:t>
            </a:r>
            <a:r>
              <a:rPr lang="en-US" dirty="0" err="1"/>
              <a:t>thuốc</a:t>
            </a:r>
            <a:r>
              <a:rPr lang="en-US" dirty="0"/>
              <a:t>?</a:t>
            </a:r>
          </a:p>
          <a:p>
            <a:pPr lvl="1"/>
            <a:r>
              <a:rPr lang="en-US" dirty="0"/>
              <a:t>Theo </a:t>
            </a:r>
            <a:r>
              <a:rPr lang="en-US" dirty="0" err="1"/>
              <a:t>mức</a:t>
            </a:r>
            <a:r>
              <a:rPr lang="en-US" dirty="0"/>
              <a:t> </a:t>
            </a:r>
            <a:r>
              <a:rPr lang="en-US" dirty="0" err="1"/>
              <a:t>điều</a:t>
            </a:r>
            <a:r>
              <a:rPr lang="en-US" dirty="0"/>
              <a:t> </a:t>
            </a:r>
            <a:r>
              <a:rPr lang="en-US" dirty="0" err="1"/>
              <a:t>trị</a:t>
            </a:r>
            <a:r>
              <a:rPr lang="en-US" dirty="0"/>
              <a:t> </a:t>
            </a:r>
            <a:r>
              <a:rPr lang="en-US" dirty="0" err="1"/>
              <a:t>để</a:t>
            </a:r>
            <a:r>
              <a:rPr lang="en-US" dirty="0"/>
              <a:t> </a:t>
            </a:r>
            <a:r>
              <a:rPr lang="en-US" dirty="0" err="1"/>
              <a:t>đạt</a:t>
            </a:r>
            <a:r>
              <a:rPr lang="en-US" dirty="0"/>
              <a:t> </a:t>
            </a:r>
            <a:r>
              <a:rPr lang="en-US" dirty="0" err="1"/>
              <a:t>kiểm</a:t>
            </a:r>
            <a:r>
              <a:rPr lang="en-US" dirty="0"/>
              <a:t> </a:t>
            </a:r>
            <a:r>
              <a:rPr lang="en-US" dirty="0" err="1"/>
              <a:t>soát</a:t>
            </a:r>
            <a:r>
              <a:rPr lang="en-US" dirty="0"/>
              <a:t>?</a:t>
            </a:r>
          </a:p>
          <a:p>
            <a:r>
              <a:rPr lang="en-US" dirty="0" err="1"/>
              <a:t>Thể</a:t>
            </a:r>
            <a:r>
              <a:rPr lang="en-US" dirty="0"/>
              <a:t> </a:t>
            </a:r>
            <a:r>
              <a:rPr lang="en-US" dirty="0" err="1"/>
              <a:t>lâm</a:t>
            </a:r>
            <a:r>
              <a:rPr lang="en-US" dirty="0"/>
              <a:t> </a:t>
            </a:r>
            <a:r>
              <a:rPr lang="en-US" dirty="0" err="1"/>
              <a:t>sàng</a:t>
            </a:r>
            <a:r>
              <a:rPr lang="en-US" dirty="0"/>
              <a:t>: </a:t>
            </a:r>
            <a:r>
              <a:rPr lang="en-US" dirty="0" err="1">
                <a:solidFill>
                  <a:srgbClr val="FFC000"/>
                </a:solidFill>
              </a:rPr>
              <a:t>bệnh</a:t>
            </a:r>
            <a:r>
              <a:rPr lang="en-US" dirty="0">
                <a:solidFill>
                  <a:srgbClr val="FFC000"/>
                </a:solidFill>
              </a:rPr>
              <a:t> </a:t>
            </a:r>
            <a:r>
              <a:rPr lang="en-US" dirty="0" err="1">
                <a:solidFill>
                  <a:srgbClr val="FFC000"/>
                </a:solidFill>
              </a:rPr>
              <a:t>đồng</a:t>
            </a:r>
            <a:r>
              <a:rPr lang="en-US" dirty="0">
                <a:solidFill>
                  <a:srgbClr val="FFC000"/>
                </a:solidFill>
              </a:rPr>
              <a:t> </a:t>
            </a:r>
            <a:r>
              <a:rPr lang="en-US" dirty="0" err="1">
                <a:solidFill>
                  <a:srgbClr val="FFC000"/>
                </a:solidFill>
              </a:rPr>
              <a:t>mắc</a:t>
            </a:r>
            <a:r>
              <a:rPr lang="en-US" dirty="0"/>
              <a: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idx="4294967295"/>
          </p:nvPr>
        </p:nvSpPr>
        <p:spPr/>
        <p:txBody>
          <a:bodyPr/>
          <a:lstStyle/>
          <a:p>
            <a:r>
              <a:rPr lang="en-US" dirty="0" err="1"/>
              <a:t>Điều</a:t>
            </a:r>
            <a:r>
              <a:rPr lang="en-US" dirty="0"/>
              <a:t> </a:t>
            </a:r>
            <a:r>
              <a:rPr lang="en-US" dirty="0" err="1"/>
              <a:t>trị</a:t>
            </a:r>
            <a:r>
              <a:rPr lang="en-US" dirty="0"/>
              <a:t> Hen</a:t>
            </a:r>
          </a:p>
        </p:txBody>
      </p:sp>
      <p:sp>
        <p:nvSpPr>
          <p:cNvPr id="482307" name="Rectangle 3"/>
          <p:cNvSpPr>
            <a:spLocks noGrp="1" noChangeArrowheads="1"/>
          </p:cNvSpPr>
          <p:nvPr>
            <p:ph type="body" idx="4294967295"/>
          </p:nvPr>
        </p:nvSpPr>
        <p:spPr/>
        <p:txBody>
          <a:bodyPr/>
          <a:lstStyle/>
          <a:p>
            <a:r>
              <a:rPr lang="en-US" dirty="0" err="1">
                <a:solidFill>
                  <a:schemeClr val="accent1">
                    <a:lumMod val="60000"/>
                    <a:lumOff val="40000"/>
                  </a:schemeClr>
                </a:solidFill>
              </a:rPr>
              <a:t>Tổng</a:t>
            </a:r>
            <a:r>
              <a:rPr lang="en-US" dirty="0">
                <a:solidFill>
                  <a:schemeClr val="accent1">
                    <a:lumMod val="60000"/>
                    <a:lumOff val="40000"/>
                  </a:schemeClr>
                </a:solidFill>
              </a:rPr>
              <a:t> </a:t>
            </a:r>
            <a:r>
              <a:rPr lang="en-US" dirty="0" err="1">
                <a:solidFill>
                  <a:schemeClr val="accent1">
                    <a:lumMod val="60000"/>
                    <a:lumOff val="40000"/>
                  </a:schemeClr>
                </a:solidFill>
              </a:rPr>
              <a:t>quan</a:t>
            </a:r>
            <a:r>
              <a:rPr lang="en-US" dirty="0">
                <a:solidFill>
                  <a:schemeClr val="accent1">
                    <a:lumMod val="60000"/>
                    <a:lumOff val="40000"/>
                  </a:schemeClr>
                </a:solidFill>
              </a:rPr>
              <a:t> Hen</a:t>
            </a:r>
          </a:p>
          <a:p>
            <a:r>
              <a:rPr lang="en-US" dirty="0" err="1"/>
              <a:t>Điều</a:t>
            </a:r>
            <a:r>
              <a:rPr lang="en-US" dirty="0"/>
              <a:t> </a:t>
            </a:r>
            <a:r>
              <a:rPr lang="en-US" dirty="0" err="1"/>
              <a:t>trị</a:t>
            </a:r>
            <a:r>
              <a:rPr lang="en-US" dirty="0"/>
              <a:t> </a:t>
            </a:r>
            <a:r>
              <a:rPr lang="en-US" dirty="0" err="1"/>
              <a:t>kiểm</a:t>
            </a:r>
            <a:r>
              <a:rPr lang="en-US" dirty="0"/>
              <a:t> </a:t>
            </a:r>
            <a:r>
              <a:rPr lang="en-US" dirty="0" err="1"/>
              <a:t>soát</a:t>
            </a:r>
            <a:r>
              <a:rPr lang="en-US" dirty="0"/>
              <a:t> Hen</a:t>
            </a: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nặng</a:t>
            </a:r>
            <a:endParaRPr lang="en-US" dirty="0">
              <a:solidFill>
                <a:schemeClr val="accent1">
                  <a:lumMod val="60000"/>
                  <a:lumOff val="40000"/>
                </a:schemeClr>
              </a:solidFill>
            </a:endParaRP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cấp</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403238345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idx="4294967295"/>
          </p:nvPr>
        </p:nvSpPr>
        <p:spPr/>
        <p:txBody>
          <a:bodyPr/>
          <a:lstStyle/>
          <a:p>
            <a:r>
              <a:rPr lang="en-US"/>
              <a:t>Mục tiêu điều trị HEN</a:t>
            </a:r>
          </a:p>
        </p:txBody>
      </p:sp>
      <p:sp>
        <p:nvSpPr>
          <p:cNvPr id="493571" name="Rectangle 3"/>
          <p:cNvSpPr>
            <a:spLocks noGrp="1" noChangeArrowheads="1"/>
          </p:cNvSpPr>
          <p:nvPr>
            <p:ph type="body" idx="4294967295"/>
          </p:nvPr>
        </p:nvSpPr>
        <p:spPr/>
        <p:txBody>
          <a:bodyPr/>
          <a:lstStyle/>
          <a:p>
            <a:r>
              <a:rPr lang="en-US" dirty="0" err="1">
                <a:solidFill>
                  <a:srgbClr val="FFFF00"/>
                </a:solidFill>
              </a:rPr>
              <a:t>Hiện</a:t>
            </a:r>
            <a:r>
              <a:rPr lang="en-US" dirty="0">
                <a:solidFill>
                  <a:srgbClr val="FFFF00"/>
                </a:solidFill>
              </a:rPr>
              <a:t> </a:t>
            </a:r>
            <a:r>
              <a:rPr lang="en-US" dirty="0" err="1">
                <a:solidFill>
                  <a:srgbClr val="FFFF00"/>
                </a:solidFill>
              </a:rPr>
              <a:t>tại</a:t>
            </a:r>
            <a:endParaRPr lang="en-US" dirty="0">
              <a:solidFill>
                <a:srgbClr val="FFFF00"/>
              </a:solidFill>
            </a:endParaRPr>
          </a:p>
          <a:p>
            <a:r>
              <a:rPr lang="en-US" dirty="0" err="1"/>
              <a:t>Kiểm</a:t>
            </a:r>
            <a:r>
              <a:rPr lang="en-US" dirty="0"/>
              <a:t> </a:t>
            </a:r>
            <a:r>
              <a:rPr lang="en-US" dirty="0" err="1"/>
              <a:t>soát</a:t>
            </a:r>
            <a:r>
              <a:rPr lang="en-US" dirty="0"/>
              <a:t> </a:t>
            </a:r>
            <a:r>
              <a:rPr lang="en-US" dirty="0" err="1"/>
              <a:t>triệu</a:t>
            </a:r>
            <a:r>
              <a:rPr lang="en-US" dirty="0"/>
              <a:t> </a:t>
            </a:r>
            <a:r>
              <a:rPr lang="en-US" dirty="0" err="1"/>
              <a:t>chứng</a:t>
            </a:r>
            <a:r>
              <a:rPr lang="en-US" dirty="0"/>
              <a:t> </a:t>
            </a:r>
            <a:r>
              <a:rPr lang="en-US" dirty="0" err="1"/>
              <a:t>và</a:t>
            </a:r>
            <a:r>
              <a:rPr lang="en-US" dirty="0"/>
              <a:t> </a:t>
            </a:r>
            <a:r>
              <a:rPr lang="en-US" dirty="0" err="1"/>
              <a:t>duy</a:t>
            </a:r>
            <a:r>
              <a:rPr lang="en-US" dirty="0"/>
              <a:t> </a:t>
            </a:r>
            <a:r>
              <a:rPr lang="en-US" dirty="0" err="1"/>
              <a:t>trì</a:t>
            </a:r>
            <a:r>
              <a:rPr lang="en-US" dirty="0"/>
              <a:t> </a:t>
            </a:r>
            <a:r>
              <a:rPr lang="en-US" dirty="0" err="1"/>
              <a:t>hoạt</a:t>
            </a:r>
            <a:r>
              <a:rPr lang="en-US" dirty="0"/>
              <a:t> </a:t>
            </a:r>
            <a:r>
              <a:rPr lang="en-US" dirty="0" err="1"/>
              <a:t>động</a:t>
            </a:r>
            <a:r>
              <a:rPr lang="en-US" dirty="0"/>
              <a:t> </a:t>
            </a:r>
            <a:r>
              <a:rPr lang="en-US" dirty="0" err="1"/>
              <a:t>tích</a:t>
            </a:r>
            <a:r>
              <a:rPr lang="en-US" dirty="0"/>
              <a:t> </a:t>
            </a:r>
            <a:r>
              <a:rPr lang="en-US" dirty="0" err="1"/>
              <a:t>cực</a:t>
            </a:r>
            <a:r>
              <a:rPr lang="en-US" dirty="0"/>
              <a:t> </a:t>
            </a:r>
            <a:r>
              <a:rPr lang="en-US" dirty="0" err="1"/>
              <a:t>bình</a:t>
            </a:r>
            <a:r>
              <a:rPr lang="en-US" dirty="0"/>
              <a:t> </a:t>
            </a:r>
            <a:r>
              <a:rPr lang="en-US" dirty="0" err="1"/>
              <a:t>thường</a:t>
            </a:r>
            <a:endParaRPr lang="en-US" dirty="0"/>
          </a:p>
          <a:p>
            <a:r>
              <a:rPr lang="en-US" dirty="0" err="1">
                <a:solidFill>
                  <a:srgbClr val="FFFF00"/>
                </a:solidFill>
              </a:rPr>
              <a:t>Tương</a:t>
            </a:r>
            <a:r>
              <a:rPr lang="en-US" dirty="0">
                <a:solidFill>
                  <a:srgbClr val="FFFF00"/>
                </a:solidFill>
              </a:rPr>
              <a:t> </a:t>
            </a:r>
            <a:r>
              <a:rPr lang="en-US" dirty="0" err="1">
                <a:solidFill>
                  <a:srgbClr val="FFFF00"/>
                </a:solidFill>
              </a:rPr>
              <a:t>lai</a:t>
            </a:r>
            <a:endParaRPr lang="en-US" dirty="0">
              <a:solidFill>
                <a:srgbClr val="FFFF00"/>
              </a:solidFill>
            </a:endParaRPr>
          </a:p>
          <a:p>
            <a:r>
              <a:rPr lang="en-US" dirty="0" err="1"/>
              <a:t>Giảm</a:t>
            </a:r>
            <a:r>
              <a:rPr lang="en-US" dirty="0"/>
              <a:t> </a:t>
            </a:r>
            <a:r>
              <a:rPr lang="en-US" dirty="0" err="1"/>
              <a:t>nguy</a:t>
            </a:r>
            <a:r>
              <a:rPr lang="en-US" dirty="0"/>
              <a:t> </a:t>
            </a:r>
            <a:r>
              <a:rPr lang="en-US" dirty="0" err="1"/>
              <a:t>cơ</a:t>
            </a:r>
            <a:r>
              <a:rPr lang="en-US" dirty="0"/>
              <a:t>: </a:t>
            </a:r>
            <a:r>
              <a:rPr lang="en-US" dirty="0" err="1"/>
              <a:t>nguy</a:t>
            </a:r>
            <a:r>
              <a:rPr lang="en-US" dirty="0"/>
              <a:t> </a:t>
            </a:r>
            <a:r>
              <a:rPr lang="en-US" dirty="0" err="1"/>
              <a:t>cơ</a:t>
            </a:r>
            <a:r>
              <a:rPr lang="en-US" dirty="0"/>
              <a:t> </a:t>
            </a:r>
            <a:r>
              <a:rPr lang="en-US" dirty="0" err="1"/>
              <a:t>đợt</a:t>
            </a:r>
            <a:r>
              <a:rPr lang="en-US" dirty="0"/>
              <a:t> </a:t>
            </a:r>
            <a:r>
              <a:rPr lang="en-US" dirty="0" err="1"/>
              <a:t>cấp</a:t>
            </a:r>
            <a:r>
              <a:rPr lang="en-US" dirty="0"/>
              <a:t>, </a:t>
            </a:r>
            <a:r>
              <a:rPr lang="en-US" dirty="0" err="1"/>
              <a:t>tắc</a:t>
            </a:r>
            <a:r>
              <a:rPr lang="en-US" dirty="0"/>
              <a:t> </a:t>
            </a:r>
            <a:r>
              <a:rPr lang="en-US" dirty="0" err="1"/>
              <a:t>nghẽn</a:t>
            </a:r>
            <a:r>
              <a:rPr lang="en-US" dirty="0"/>
              <a:t> </a:t>
            </a:r>
            <a:r>
              <a:rPr lang="en-US" dirty="0" err="1"/>
              <a:t>cố</a:t>
            </a:r>
            <a:r>
              <a:rPr lang="en-US" dirty="0"/>
              <a:t> </a:t>
            </a:r>
            <a:r>
              <a:rPr lang="en-US" dirty="0" err="1"/>
              <a:t>định</a:t>
            </a:r>
            <a:r>
              <a:rPr lang="en-US" dirty="0"/>
              <a:t> </a:t>
            </a:r>
            <a:r>
              <a:rPr lang="en-US" dirty="0" err="1"/>
              <a:t>và</a:t>
            </a:r>
            <a:r>
              <a:rPr lang="en-US" dirty="0"/>
              <a:t> </a:t>
            </a:r>
            <a:r>
              <a:rPr lang="en-US" dirty="0" err="1"/>
              <a:t>tác</a:t>
            </a:r>
            <a:r>
              <a:rPr lang="en-US" dirty="0"/>
              <a:t> </a:t>
            </a:r>
            <a:r>
              <a:rPr lang="en-US" dirty="0" err="1"/>
              <a:t>dụng</a:t>
            </a:r>
            <a:r>
              <a:rPr lang="en-US" dirty="0"/>
              <a:t> </a:t>
            </a:r>
            <a:r>
              <a:rPr lang="en-US" dirty="0" err="1"/>
              <a:t>phụ</a:t>
            </a:r>
            <a:r>
              <a:rPr lang="en-US" dirty="0"/>
              <a:t> </a:t>
            </a:r>
            <a:r>
              <a:rPr lang="en-US" dirty="0" err="1"/>
              <a:t>thuốc</a:t>
            </a:r>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animEffect transition="in" filter="fade">
                                      <p:cBhvr>
                                        <p:cTn id="7" dur="500"/>
                                        <p:tgtEl>
                                          <p:spTgt spid="49357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3571">
                                            <p:txEl>
                                              <p:pRg st="2" end="2"/>
                                            </p:txEl>
                                          </p:spTgt>
                                        </p:tgtEl>
                                        <p:attrNameLst>
                                          <p:attrName>style.visibility</p:attrName>
                                        </p:attrNameLst>
                                      </p:cBhvr>
                                      <p:to>
                                        <p:strVal val="visible"/>
                                      </p:to>
                                    </p:set>
                                    <p:animEffect transition="in" filter="fade">
                                      <p:cBhvr>
                                        <p:cTn id="10" dur="500"/>
                                        <p:tgtEl>
                                          <p:spTgt spid="493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37DFC8-B984-44C8-BB07-D2885337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66" y="47414"/>
            <a:ext cx="10218068" cy="6565052"/>
          </a:xfrm>
          <a:prstGeom prst="rect">
            <a:avLst/>
          </a:prstGeom>
        </p:spPr>
      </p:pic>
      <p:pic>
        <p:nvPicPr>
          <p:cNvPr id="4" name="Picture 3">
            <a:extLst>
              <a:ext uri="{FF2B5EF4-FFF2-40B4-BE49-F238E27FC236}">
                <a16:creationId xmlns:a16="http://schemas.microsoft.com/office/drawing/2014/main" id="{45C5619C-FA20-40A6-A277-8B1CBF592D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CCD7463-3994-4F13-B216-DCB7C5BE25EE}"/>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3-5A</a:t>
            </a:r>
          </a:p>
        </p:txBody>
      </p:sp>
    </p:spTree>
    <p:extLst>
      <p:ext uri="{BB962C8B-B14F-4D97-AF65-F5344CB8AC3E}">
        <p14:creationId xmlns:p14="http://schemas.microsoft.com/office/powerpoint/2010/main" val="357325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37DFC8-B984-44C8-BB07-D2885337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66" y="47414"/>
            <a:ext cx="10218068" cy="6565052"/>
          </a:xfrm>
          <a:prstGeom prst="rect">
            <a:avLst/>
          </a:prstGeom>
        </p:spPr>
      </p:pic>
      <p:pic>
        <p:nvPicPr>
          <p:cNvPr id="4" name="Picture 3">
            <a:extLst>
              <a:ext uri="{FF2B5EF4-FFF2-40B4-BE49-F238E27FC236}">
                <a16:creationId xmlns:a16="http://schemas.microsoft.com/office/drawing/2014/main" id="{45C5619C-FA20-40A6-A277-8B1CBF592D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Callout 2 50">
            <a:extLst>
              <a:ext uri="{FF2B5EF4-FFF2-40B4-BE49-F238E27FC236}">
                <a16:creationId xmlns:a16="http://schemas.microsoft.com/office/drawing/2014/main" id="{0FD640A0-1BCD-41E8-816F-56AFA2747DC5}"/>
              </a:ext>
            </a:extLst>
          </p:cNvPr>
          <p:cNvSpPr/>
          <p:nvPr/>
        </p:nvSpPr>
        <p:spPr>
          <a:xfrm flipH="1">
            <a:off x="8773987" y="1755649"/>
            <a:ext cx="2496000" cy="1900607"/>
          </a:xfrm>
          <a:prstGeom prst="borderCallout2">
            <a:avLst>
              <a:gd name="adj1" fmla="val 82575"/>
              <a:gd name="adj2" fmla="val -7352"/>
              <a:gd name="adj3" fmla="val 84453"/>
              <a:gd name="adj4" fmla="val -16667"/>
              <a:gd name="adj5" fmla="val 188392"/>
              <a:gd name="adj6" fmla="val 10882"/>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a:r>
              <a:rPr lang="en-AU" sz="1600" dirty="0">
                <a:solidFill>
                  <a:srgbClr val="002060"/>
                </a:solidFill>
              </a:rPr>
              <a:t>ICS-formoterol is the preferred reliever for patients prescribed maintenance and reliever therapy. For other </a:t>
            </a:r>
            <a:br>
              <a:rPr lang="en-AU" sz="1600" dirty="0">
                <a:solidFill>
                  <a:srgbClr val="002060"/>
                </a:solidFill>
              </a:rPr>
            </a:br>
            <a:r>
              <a:rPr lang="en-AU" sz="1600" dirty="0">
                <a:solidFill>
                  <a:srgbClr val="002060"/>
                </a:solidFill>
              </a:rPr>
              <a:t>ICS-LABAs, the reliever </a:t>
            </a:r>
            <a:br>
              <a:rPr lang="en-AU" sz="1600" dirty="0">
                <a:solidFill>
                  <a:srgbClr val="002060"/>
                </a:solidFill>
              </a:rPr>
            </a:br>
            <a:r>
              <a:rPr lang="en-AU" sz="1600" dirty="0">
                <a:solidFill>
                  <a:srgbClr val="002060"/>
                </a:solidFill>
              </a:rPr>
              <a:t>is SABA</a:t>
            </a:r>
          </a:p>
        </p:txBody>
      </p:sp>
      <p:sp>
        <p:nvSpPr>
          <p:cNvPr id="7" name="TextBox 6">
            <a:extLst>
              <a:ext uri="{FF2B5EF4-FFF2-40B4-BE49-F238E27FC236}">
                <a16:creationId xmlns:a16="http://schemas.microsoft.com/office/drawing/2014/main" id="{4E188FF5-885B-4AF1-9678-EDE1E5A42C85}"/>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3-5A</a:t>
            </a:r>
          </a:p>
        </p:txBody>
      </p:sp>
    </p:spTree>
    <p:extLst>
      <p:ext uri="{BB962C8B-B14F-4D97-AF65-F5344CB8AC3E}">
        <p14:creationId xmlns:p14="http://schemas.microsoft.com/office/powerpoint/2010/main" val="274257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096F379-0FCD-41CC-A364-7C051C8BC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51" y="242800"/>
            <a:ext cx="10267200" cy="6201713"/>
          </a:xfrm>
          <a:prstGeom prst="rect">
            <a:avLst/>
          </a:prstGeom>
        </p:spPr>
      </p:pic>
      <p:pic>
        <p:nvPicPr>
          <p:cNvPr id="5" name="Picture 4">
            <a:extLst>
              <a:ext uri="{FF2B5EF4-FFF2-40B4-BE49-F238E27FC236}">
                <a16:creationId xmlns:a16="http://schemas.microsoft.com/office/drawing/2014/main" id="{CEB487A4-A092-46C6-9032-D3539061787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6946000-8153-4CDC-908D-7B060F8455E1}"/>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3-5B</a:t>
            </a:r>
          </a:p>
        </p:txBody>
      </p:sp>
    </p:spTree>
    <p:extLst>
      <p:ext uri="{BB962C8B-B14F-4D97-AF65-F5344CB8AC3E}">
        <p14:creationId xmlns:p14="http://schemas.microsoft.com/office/powerpoint/2010/main" val="407019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C331F-6459-43E4-B6CF-294B5717F8E4}"/>
              </a:ext>
            </a:extLst>
          </p:cNvPr>
          <p:cNvSpPr>
            <a:spLocks noGrp="1"/>
          </p:cNvSpPr>
          <p:nvPr>
            <p:ph type="title"/>
          </p:nvPr>
        </p:nvSpPr>
        <p:spPr>
          <a:xfrm>
            <a:off x="838200" y="155679"/>
            <a:ext cx="10515600" cy="1325563"/>
          </a:xfrm>
        </p:spPr>
        <p:txBody>
          <a:bodyPr>
            <a:normAutofit/>
          </a:bodyPr>
          <a:lstStyle/>
          <a:p>
            <a:r>
              <a:rPr lang="en-AU" dirty="0" err="1"/>
              <a:t>Khởi</a:t>
            </a:r>
            <a:r>
              <a:rPr lang="en-AU" dirty="0"/>
              <a:t> </a:t>
            </a:r>
            <a:r>
              <a:rPr lang="en-AU" dirty="0" err="1"/>
              <a:t>đầu</a:t>
            </a:r>
            <a:r>
              <a:rPr lang="en-AU" dirty="0"/>
              <a:t> </a:t>
            </a:r>
            <a:r>
              <a:rPr lang="en-AU" dirty="0" err="1"/>
              <a:t>điều</a:t>
            </a:r>
            <a:r>
              <a:rPr lang="en-AU" dirty="0"/>
              <a:t> </a:t>
            </a:r>
            <a:r>
              <a:rPr lang="en-AU" dirty="0" err="1"/>
              <a:t>trị</a:t>
            </a:r>
            <a:r>
              <a:rPr lang="en-AU" dirty="0"/>
              <a:t> hen– </a:t>
            </a:r>
            <a:r>
              <a:rPr lang="en-AU" dirty="0" err="1"/>
              <a:t>bất</a:t>
            </a:r>
            <a:r>
              <a:rPr lang="en-AU" dirty="0"/>
              <a:t> </a:t>
            </a:r>
            <a:r>
              <a:rPr lang="en-AU" dirty="0" err="1"/>
              <a:t>đầu</a:t>
            </a:r>
            <a:r>
              <a:rPr lang="en-AU" dirty="0"/>
              <a:t> </a:t>
            </a:r>
            <a:r>
              <a:rPr lang="en-AU" dirty="0" err="1"/>
              <a:t>từ</a:t>
            </a:r>
            <a:r>
              <a:rPr lang="en-AU" dirty="0"/>
              <a:t> </a:t>
            </a:r>
            <a:r>
              <a:rPr lang="en-AU" dirty="0" err="1"/>
              <a:t>đâu</a:t>
            </a:r>
            <a:r>
              <a:rPr lang="en-AU" dirty="0"/>
              <a:t>?</a:t>
            </a:r>
          </a:p>
        </p:txBody>
      </p:sp>
      <p:sp>
        <p:nvSpPr>
          <p:cNvPr id="10" name="TextBox 9">
            <a:extLst>
              <a:ext uri="{FF2B5EF4-FFF2-40B4-BE49-F238E27FC236}">
                <a16:creationId xmlns:a16="http://schemas.microsoft.com/office/drawing/2014/main" id="{DC739A02-2AD9-4B98-96C5-12FC7356C073}"/>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2019, Box 3-4</a:t>
            </a:r>
          </a:p>
        </p:txBody>
      </p:sp>
      <p:sp>
        <p:nvSpPr>
          <p:cNvPr id="4" name="Content Placeholder 3">
            <a:extLst>
              <a:ext uri="{FF2B5EF4-FFF2-40B4-BE49-F238E27FC236}">
                <a16:creationId xmlns:a16="http://schemas.microsoft.com/office/drawing/2014/main" id="{7CE2E281-FB5C-4923-94C9-1F0904AD9382}"/>
              </a:ext>
            </a:extLst>
          </p:cNvPr>
          <p:cNvSpPr>
            <a:spLocks noGrp="1"/>
          </p:cNvSpPr>
          <p:nvPr>
            <p:ph idx="1"/>
          </p:nvPr>
        </p:nvSpPr>
        <p:spPr>
          <a:xfrm>
            <a:off x="609599" y="1192696"/>
            <a:ext cx="5575611" cy="5208104"/>
          </a:xfrm>
        </p:spPr>
        <p:txBody>
          <a:bodyPr/>
          <a:lstStyle/>
          <a:p>
            <a:endParaRPr lang="en-AU" dirty="0"/>
          </a:p>
          <a:p>
            <a:endParaRPr lang="en-AU" dirty="0"/>
          </a:p>
          <a:p>
            <a:r>
              <a:rPr lang="en-AU" dirty="0" err="1"/>
              <a:t>Bảng</a:t>
            </a:r>
            <a:r>
              <a:rPr lang="en-AU" dirty="0"/>
              <a:t> 2014-2019</a:t>
            </a:r>
          </a:p>
        </p:txBody>
      </p:sp>
      <p:pic>
        <p:nvPicPr>
          <p:cNvPr id="7" name="Content Placeholder 8" descr="A screenshot of a social media post&#10;&#10;Description automatically generated">
            <a:extLst>
              <a:ext uri="{FF2B5EF4-FFF2-40B4-BE49-F238E27FC236}">
                <a16:creationId xmlns:a16="http://schemas.microsoft.com/office/drawing/2014/main" id="{F8B3879A-0BA9-41D3-B519-B549EE9F6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633450"/>
            <a:ext cx="5903329" cy="4990565"/>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23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FC666FE-9BE1-476C-92C8-E40BB8AF6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98" y="245535"/>
            <a:ext cx="10714829" cy="6346863"/>
          </a:xfrm>
          <a:prstGeom prst="rect">
            <a:avLst/>
          </a:prstGeom>
        </p:spPr>
      </p:pic>
      <p:pic>
        <p:nvPicPr>
          <p:cNvPr id="4" name="Picture 3">
            <a:extLst>
              <a:ext uri="{FF2B5EF4-FFF2-40B4-BE49-F238E27FC236}">
                <a16:creationId xmlns:a16="http://schemas.microsoft.com/office/drawing/2014/main" id="{DB5617D2-661F-48CE-9AA7-3A2CC004D3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A0835BE-4C57-41C8-8B6A-0A050798FB08}"/>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3-4A</a:t>
            </a:r>
          </a:p>
        </p:txBody>
      </p:sp>
      <p:sp>
        <p:nvSpPr>
          <p:cNvPr id="6" name="Oval 5">
            <a:extLst>
              <a:ext uri="{FF2B5EF4-FFF2-40B4-BE49-F238E27FC236}">
                <a16:creationId xmlns:a16="http://schemas.microsoft.com/office/drawing/2014/main" id="{ED0C11A8-918B-4C27-9392-A21AEEFFC6E2}"/>
              </a:ext>
            </a:extLst>
          </p:cNvPr>
          <p:cNvSpPr/>
          <p:nvPr/>
        </p:nvSpPr>
        <p:spPr>
          <a:xfrm>
            <a:off x="2458063" y="285138"/>
            <a:ext cx="576000" cy="442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Tree>
    <p:extLst>
      <p:ext uri="{BB962C8B-B14F-4D97-AF65-F5344CB8AC3E}">
        <p14:creationId xmlns:p14="http://schemas.microsoft.com/office/powerpoint/2010/main" val="350508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idx="4294967295"/>
          </p:nvPr>
        </p:nvSpPr>
        <p:spPr/>
        <p:txBody>
          <a:bodyPr/>
          <a:lstStyle/>
          <a:p>
            <a:r>
              <a:rPr lang="en-US" dirty="0" err="1"/>
              <a:t>Điều</a:t>
            </a:r>
            <a:r>
              <a:rPr lang="en-US" dirty="0"/>
              <a:t> </a:t>
            </a:r>
            <a:r>
              <a:rPr lang="en-US" dirty="0" err="1"/>
              <a:t>trị</a:t>
            </a:r>
            <a:r>
              <a:rPr lang="en-US" dirty="0"/>
              <a:t> Hen</a:t>
            </a:r>
          </a:p>
        </p:txBody>
      </p:sp>
      <p:sp>
        <p:nvSpPr>
          <p:cNvPr id="482307" name="Rectangle 3"/>
          <p:cNvSpPr>
            <a:spLocks noGrp="1" noChangeArrowheads="1"/>
          </p:cNvSpPr>
          <p:nvPr>
            <p:ph type="body" idx="4294967295"/>
          </p:nvPr>
        </p:nvSpPr>
        <p:spPr/>
        <p:txBody>
          <a:bodyPr/>
          <a:lstStyle/>
          <a:p>
            <a:r>
              <a:rPr lang="en-US" dirty="0" err="1"/>
              <a:t>Tổng</a:t>
            </a:r>
            <a:r>
              <a:rPr lang="en-US" dirty="0"/>
              <a:t> </a:t>
            </a:r>
            <a:r>
              <a:rPr lang="en-US" dirty="0" err="1"/>
              <a:t>quan</a:t>
            </a:r>
            <a:r>
              <a:rPr lang="en-US" dirty="0"/>
              <a:t> Hen</a:t>
            </a:r>
          </a:p>
          <a:p>
            <a:pPr lvl="1"/>
            <a:r>
              <a:rPr lang="en-US" dirty="0" err="1"/>
              <a:t>Tầm</a:t>
            </a:r>
            <a:r>
              <a:rPr lang="en-US" dirty="0"/>
              <a:t> </a:t>
            </a:r>
            <a:r>
              <a:rPr lang="en-US" dirty="0" err="1"/>
              <a:t>quan</a:t>
            </a:r>
            <a:r>
              <a:rPr lang="en-US" dirty="0"/>
              <a:t> </a:t>
            </a:r>
            <a:r>
              <a:rPr lang="en-US" dirty="0" err="1"/>
              <a:t>trọng</a:t>
            </a:r>
            <a:r>
              <a:rPr lang="en-US" dirty="0"/>
              <a:t> Hen</a:t>
            </a:r>
          </a:p>
          <a:p>
            <a:pPr lvl="1"/>
            <a:r>
              <a:rPr lang="en-US" dirty="0" err="1"/>
              <a:t>Định</a:t>
            </a:r>
            <a:r>
              <a:rPr lang="en-US" dirty="0"/>
              <a:t> </a:t>
            </a:r>
            <a:r>
              <a:rPr lang="en-US" dirty="0" err="1"/>
              <a:t>nghĩa</a:t>
            </a:r>
            <a:endParaRPr lang="en-US" dirty="0"/>
          </a:p>
          <a:p>
            <a:pPr lvl="1"/>
            <a:r>
              <a:rPr lang="en-US" dirty="0" err="1"/>
              <a:t>Cơ</a:t>
            </a:r>
            <a:r>
              <a:rPr lang="en-US" dirty="0"/>
              <a:t> </a:t>
            </a:r>
            <a:r>
              <a:rPr lang="en-US" dirty="0" err="1"/>
              <a:t>chế</a:t>
            </a:r>
            <a:r>
              <a:rPr lang="en-US" dirty="0"/>
              <a:t> </a:t>
            </a:r>
            <a:r>
              <a:rPr lang="en-US" dirty="0" err="1"/>
              <a:t>bệnh</a:t>
            </a:r>
            <a:r>
              <a:rPr lang="en-US" dirty="0"/>
              <a:t> </a:t>
            </a:r>
            <a:r>
              <a:rPr lang="en-US" dirty="0" err="1"/>
              <a:t>sinh</a:t>
            </a:r>
            <a:endParaRPr lang="en-US" dirty="0"/>
          </a:p>
          <a:p>
            <a:pPr lvl="1"/>
            <a:r>
              <a:rPr lang="en-US" dirty="0" err="1"/>
              <a:t>Chẩn</a:t>
            </a:r>
            <a:r>
              <a:rPr lang="en-US" dirty="0"/>
              <a:t> </a:t>
            </a:r>
            <a:r>
              <a:rPr lang="en-US" dirty="0" err="1"/>
              <a:t>đoán</a:t>
            </a:r>
            <a:r>
              <a:rPr lang="en-US" dirty="0"/>
              <a:t> </a:t>
            </a:r>
            <a:r>
              <a:rPr lang="en-US" dirty="0" err="1"/>
              <a:t>và</a:t>
            </a:r>
            <a:r>
              <a:rPr lang="en-US" dirty="0"/>
              <a:t> </a:t>
            </a:r>
            <a:r>
              <a:rPr lang="en-US" dirty="0" err="1"/>
              <a:t>đánh</a:t>
            </a:r>
            <a:r>
              <a:rPr lang="en-US" dirty="0"/>
              <a:t> </a:t>
            </a:r>
            <a:r>
              <a:rPr lang="en-US" dirty="0" err="1"/>
              <a:t>giá</a:t>
            </a:r>
            <a:endParaRPr lang="en-US" dirty="0"/>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a:t>
            </a:r>
            <a:r>
              <a:rPr lang="en-US" dirty="0" err="1">
                <a:solidFill>
                  <a:schemeClr val="accent1">
                    <a:lumMod val="60000"/>
                    <a:lumOff val="40000"/>
                  </a:schemeClr>
                </a:solidFill>
              </a:rPr>
              <a:t>kiểm</a:t>
            </a:r>
            <a:r>
              <a:rPr lang="en-US" dirty="0">
                <a:solidFill>
                  <a:schemeClr val="accent1">
                    <a:lumMod val="60000"/>
                    <a:lumOff val="40000"/>
                  </a:schemeClr>
                </a:solidFill>
              </a:rPr>
              <a:t> </a:t>
            </a:r>
            <a:r>
              <a:rPr lang="en-US" dirty="0" err="1">
                <a:solidFill>
                  <a:schemeClr val="accent1">
                    <a:lumMod val="60000"/>
                    <a:lumOff val="40000"/>
                  </a:schemeClr>
                </a:solidFill>
              </a:rPr>
              <a:t>soát</a:t>
            </a:r>
            <a:r>
              <a:rPr lang="en-US" dirty="0">
                <a:solidFill>
                  <a:schemeClr val="accent1">
                    <a:lumMod val="60000"/>
                    <a:lumOff val="40000"/>
                  </a:schemeClr>
                </a:solidFill>
              </a:rPr>
              <a:t> Hen</a:t>
            </a: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nặng</a:t>
            </a:r>
            <a:endParaRPr lang="en-US" dirty="0">
              <a:solidFill>
                <a:schemeClr val="accent1">
                  <a:lumMod val="60000"/>
                  <a:lumOff val="40000"/>
                </a:schemeClr>
              </a:solidFill>
            </a:endParaRP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cấp</a:t>
            </a:r>
            <a:endParaRPr lang="en-US" dirty="0">
              <a:solidFill>
                <a:schemeClr val="accent1">
                  <a:lumMod val="60000"/>
                  <a:lumOff val="40000"/>
                </a:schemeClr>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B8726A-2093-4953-8703-F35851D29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62" y="245807"/>
            <a:ext cx="9962255" cy="6001968"/>
          </a:xfrm>
          <a:prstGeom prst="rect">
            <a:avLst/>
          </a:prstGeom>
        </p:spPr>
      </p:pic>
      <p:sp>
        <p:nvSpPr>
          <p:cNvPr id="4" name="TextBox 3">
            <a:extLst>
              <a:ext uri="{FF2B5EF4-FFF2-40B4-BE49-F238E27FC236}">
                <a16:creationId xmlns:a16="http://schemas.microsoft.com/office/drawing/2014/main" id="{2F4F3296-AF19-45D5-8DB6-FF8F3D4E5C74}"/>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3-4B</a:t>
            </a:r>
          </a:p>
        </p:txBody>
      </p:sp>
    </p:spTree>
    <p:extLst>
      <p:ext uri="{BB962C8B-B14F-4D97-AF65-F5344CB8AC3E}">
        <p14:creationId xmlns:p14="http://schemas.microsoft.com/office/powerpoint/2010/main" val="2451488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F00E98E-ECB2-4124-A786-8A3ED458F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92" y="245536"/>
            <a:ext cx="10787616" cy="6211929"/>
          </a:xfrm>
          <a:prstGeom prst="rect">
            <a:avLst/>
          </a:prstGeom>
        </p:spPr>
      </p:pic>
      <p:pic>
        <p:nvPicPr>
          <p:cNvPr id="4" name="Picture 3">
            <a:extLst>
              <a:ext uri="{FF2B5EF4-FFF2-40B4-BE49-F238E27FC236}">
                <a16:creationId xmlns:a16="http://schemas.microsoft.com/office/drawing/2014/main" id="{9CCD791D-FC82-4B1D-AAED-869B52B018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2FCDBAC-33F0-43A2-803A-5BB6588B67EA}"/>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3-4C</a:t>
            </a:r>
          </a:p>
        </p:txBody>
      </p:sp>
      <p:sp>
        <p:nvSpPr>
          <p:cNvPr id="6" name="Oval 5">
            <a:extLst>
              <a:ext uri="{FF2B5EF4-FFF2-40B4-BE49-F238E27FC236}">
                <a16:creationId xmlns:a16="http://schemas.microsoft.com/office/drawing/2014/main" id="{A585462C-2BF8-43E1-B3CC-78B9ABF216D0}"/>
              </a:ext>
            </a:extLst>
          </p:cNvPr>
          <p:cNvSpPr/>
          <p:nvPr/>
        </p:nvSpPr>
        <p:spPr>
          <a:xfrm>
            <a:off x="5540919" y="245535"/>
            <a:ext cx="1685072" cy="442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Tree>
    <p:extLst>
      <p:ext uri="{BB962C8B-B14F-4D97-AF65-F5344CB8AC3E}">
        <p14:creationId xmlns:p14="http://schemas.microsoft.com/office/powerpoint/2010/main" val="1234896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922EF-A50B-4201-9E41-9A20EEA8F1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screenshot of a cell phone&#10;&#10;Description automatically generated">
            <a:extLst>
              <a:ext uri="{FF2B5EF4-FFF2-40B4-BE49-F238E27FC236}">
                <a16:creationId xmlns:a16="http://schemas.microsoft.com/office/drawing/2014/main" id="{DB580C60-0BB4-48DD-9B5F-C4BA5FA45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2" y="245536"/>
            <a:ext cx="10070855" cy="5973009"/>
          </a:xfrm>
          <a:prstGeom prst="rect">
            <a:avLst/>
          </a:prstGeom>
        </p:spPr>
      </p:pic>
      <p:sp>
        <p:nvSpPr>
          <p:cNvPr id="5" name="TextBox 4">
            <a:extLst>
              <a:ext uri="{FF2B5EF4-FFF2-40B4-BE49-F238E27FC236}">
                <a16:creationId xmlns:a16="http://schemas.microsoft.com/office/drawing/2014/main" id="{9C3BABC3-A8D7-44B1-8879-058BAABFAC9D}"/>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3-4D</a:t>
            </a:r>
          </a:p>
        </p:txBody>
      </p:sp>
    </p:spTree>
    <p:extLst>
      <p:ext uri="{BB962C8B-B14F-4D97-AF65-F5344CB8AC3E}">
        <p14:creationId xmlns:p14="http://schemas.microsoft.com/office/powerpoint/2010/main" val="136845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8DBF2-0821-4D22-8A33-1719BC784FE4}"/>
              </a:ext>
            </a:extLst>
          </p:cNvPr>
          <p:cNvSpPr>
            <a:spLocks noGrp="1"/>
          </p:cNvSpPr>
          <p:nvPr>
            <p:ph type="title"/>
          </p:nvPr>
        </p:nvSpPr>
        <p:spPr/>
        <p:txBody>
          <a:bodyPr>
            <a:normAutofit/>
          </a:bodyPr>
          <a:lstStyle/>
          <a:p>
            <a:r>
              <a:rPr lang="en-AU" dirty="0"/>
              <a:t>Low, medium and high ICS doses: adults/adolescents</a:t>
            </a:r>
          </a:p>
        </p:txBody>
      </p:sp>
      <p:sp>
        <p:nvSpPr>
          <p:cNvPr id="7" name="TextBox 4">
            <a:extLst>
              <a:ext uri="{FF2B5EF4-FFF2-40B4-BE49-F238E27FC236}">
                <a16:creationId xmlns:a16="http://schemas.microsoft.com/office/drawing/2014/main" id="{74E2ECC0-3098-4E7C-833B-3DB08B43D623}"/>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3-6A</a:t>
            </a:r>
          </a:p>
        </p:txBody>
      </p:sp>
      <p:pic>
        <p:nvPicPr>
          <p:cNvPr id="15" name="Content Placeholder 14" descr="A screenshot of a cell phone&#10;&#10;Description automatically generated">
            <a:extLst>
              <a:ext uri="{FF2B5EF4-FFF2-40B4-BE49-F238E27FC236}">
                <a16:creationId xmlns:a16="http://schemas.microsoft.com/office/drawing/2014/main" id="{4B33D8A5-DD73-4464-8F4B-C2707E5A3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767" y="1675178"/>
            <a:ext cx="9590465" cy="3552024"/>
          </a:xfrm>
          <a:ln>
            <a:solidFill>
              <a:schemeClr val="bg1">
                <a:lumMod val="75000"/>
              </a:schemeClr>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C7A07D5-EEF1-4DB5-8655-5852A5658369}"/>
              </a:ext>
            </a:extLst>
          </p:cNvPr>
          <p:cNvSpPr txBox="1"/>
          <p:nvPr/>
        </p:nvSpPr>
        <p:spPr>
          <a:xfrm>
            <a:off x="229707" y="6184493"/>
            <a:ext cx="11732587" cy="276999"/>
          </a:xfrm>
          <a:prstGeom prst="rect">
            <a:avLst/>
          </a:prstGeom>
          <a:noFill/>
        </p:spPr>
        <p:txBody>
          <a:bodyPr wrap="square" rtlCol="0">
            <a:spAutoFit/>
          </a:bodyPr>
          <a:lstStyle/>
          <a:p>
            <a:r>
              <a:rPr lang="en-AU" sz="1200" dirty="0">
                <a:solidFill>
                  <a:schemeClr val="bg1"/>
                </a:solidFill>
              </a:rPr>
              <a:t>DPI: dry powder inhaler; HFA: hydrofluoroalkane propellant; </a:t>
            </a:r>
            <a:r>
              <a:rPr lang="en-AU" sz="1200" dirty="0" err="1">
                <a:solidFill>
                  <a:schemeClr val="bg1"/>
                </a:solidFill>
              </a:rPr>
              <a:t>pMDI</a:t>
            </a:r>
            <a:r>
              <a:rPr lang="en-AU" sz="1200" dirty="0">
                <a:solidFill>
                  <a:schemeClr val="bg1"/>
                </a:solidFill>
              </a:rPr>
              <a:t>: pressurized metered dose inhaler (non-CFC); * see product information</a:t>
            </a:r>
          </a:p>
        </p:txBody>
      </p:sp>
      <p:sp>
        <p:nvSpPr>
          <p:cNvPr id="18" name="TextBox 17">
            <a:extLst>
              <a:ext uri="{FF2B5EF4-FFF2-40B4-BE49-F238E27FC236}">
                <a16:creationId xmlns:a16="http://schemas.microsoft.com/office/drawing/2014/main" id="{E4F62BC1-E09D-4F94-B205-817E9664D146}"/>
              </a:ext>
            </a:extLst>
          </p:cNvPr>
          <p:cNvSpPr txBox="1"/>
          <p:nvPr/>
        </p:nvSpPr>
        <p:spPr>
          <a:xfrm>
            <a:off x="1171612" y="5277952"/>
            <a:ext cx="9777985" cy="666977"/>
          </a:xfrm>
          <a:prstGeom prst="rect">
            <a:avLst/>
          </a:prstGeom>
          <a:noFill/>
        </p:spPr>
        <p:txBody>
          <a:bodyPr wrap="square" rtlCol="0">
            <a:spAutoFit/>
          </a:bodyPr>
          <a:lstStyle/>
          <a:p>
            <a:pPr algn="ctr"/>
            <a:r>
              <a:rPr lang="en-AU" sz="1867" dirty="0">
                <a:solidFill>
                  <a:schemeClr val="bg1"/>
                </a:solidFill>
              </a:rPr>
              <a:t>This is NOT a table of equivalence. These are suggested total daily doses for the ‘low’, ‘medium’ and ‘high’ dose treatment options with different ICS. </a:t>
            </a:r>
          </a:p>
        </p:txBody>
      </p:sp>
    </p:spTree>
    <p:extLst>
      <p:ext uri="{BB962C8B-B14F-4D97-AF65-F5344CB8AC3E}">
        <p14:creationId xmlns:p14="http://schemas.microsoft.com/office/powerpoint/2010/main" val="1955449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2766-61BB-4F0C-A365-97CAD880D2BF}"/>
              </a:ext>
            </a:extLst>
          </p:cNvPr>
          <p:cNvSpPr>
            <a:spLocks noGrp="1"/>
          </p:cNvSpPr>
          <p:nvPr>
            <p:ph type="title"/>
          </p:nvPr>
        </p:nvSpPr>
        <p:spPr/>
        <p:txBody>
          <a:bodyPr/>
          <a:lstStyle/>
          <a:p>
            <a:r>
              <a:rPr lang="en-US" dirty="0"/>
              <a:t>Thay </a:t>
            </a:r>
            <a:r>
              <a:rPr lang="en-US" dirty="0" err="1"/>
              <a:t>đổi</a:t>
            </a:r>
            <a:r>
              <a:rPr lang="en-US" dirty="0"/>
              <a:t> </a:t>
            </a:r>
            <a:r>
              <a:rPr lang="en-US" dirty="0" err="1"/>
              <a:t>quan</a:t>
            </a:r>
            <a:r>
              <a:rPr lang="en-US" dirty="0"/>
              <a:t> </a:t>
            </a:r>
            <a:r>
              <a:rPr lang="en-US" dirty="0" err="1"/>
              <a:t>trọng</a:t>
            </a:r>
            <a:r>
              <a:rPr lang="en-US" dirty="0"/>
              <a:t> </a:t>
            </a:r>
            <a:r>
              <a:rPr lang="en-US" dirty="0" err="1"/>
              <a:t>từ</a:t>
            </a:r>
            <a:r>
              <a:rPr lang="en-US" dirty="0"/>
              <a:t> 2019</a:t>
            </a:r>
          </a:p>
        </p:txBody>
      </p:sp>
      <p:sp>
        <p:nvSpPr>
          <p:cNvPr id="3" name="Content Placeholder 2">
            <a:extLst>
              <a:ext uri="{FF2B5EF4-FFF2-40B4-BE49-F238E27FC236}">
                <a16:creationId xmlns:a16="http://schemas.microsoft.com/office/drawing/2014/main" id="{39A984D6-ED3F-4923-B5F1-93D18F48C947}"/>
              </a:ext>
            </a:extLst>
          </p:cNvPr>
          <p:cNvSpPr>
            <a:spLocks noGrp="1"/>
          </p:cNvSpPr>
          <p:nvPr>
            <p:ph idx="1"/>
          </p:nvPr>
        </p:nvSpPr>
        <p:spPr/>
        <p:txBody>
          <a:bodyPr/>
          <a:lstStyle/>
          <a:p>
            <a:r>
              <a:rPr lang="en-US" dirty="0" err="1"/>
              <a:t>Không</a:t>
            </a:r>
            <a:r>
              <a:rPr lang="en-US" dirty="0"/>
              <a:t> </a:t>
            </a:r>
            <a:r>
              <a:rPr lang="en-US" dirty="0" err="1"/>
              <a:t>khuyến</a:t>
            </a:r>
            <a:r>
              <a:rPr lang="en-US" dirty="0"/>
              <a:t> </a:t>
            </a:r>
            <a:r>
              <a:rPr lang="en-US" dirty="0" err="1"/>
              <a:t>cáo</a:t>
            </a:r>
            <a:r>
              <a:rPr lang="en-US" dirty="0"/>
              <a:t> </a:t>
            </a:r>
            <a:r>
              <a:rPr lang="en-US" dirty="0" err="1"/>
              <a:t>điều</a:t>
            </a:r>
            <a:r>
              <a:rPr lang="en-US" dirty="0"/>
              <a:t> </a:t>
            </a:r>
            <a:r>
              <a:rPr lang="en-US" dirty="0" err="1"/>
              <a:t>trị</a:t>
            </a:r>
            <a:r>
              <a:rPr lang="en-US" dirty="0"/>
              <a:t> Hen </a:t>
            </a:r>
            <a:r>
              <a:rPr lang="en-US" dirty="0" err="1"/>
              <a:t>bằng</a:t>
            </a:r>
            <a:r>
              <a:rPr lang="en-US" dirty="0"/>
              <a:t> </a:t>
            </a:r>
            <a:r>
              <a:rPr lang="en-US" dirty="0" err="1"/>
              <a:t>dãn</a:t>
            </a:r>
            <a:r>
              <a:rPr lang="en-US" dirty="0"/>
              <a:t> </a:t>
            </a:r>
            <a:r>
              <a:rPr lang="en-US" dirty="0" err="1"/>
              <a:t>phế</a:t>
            </a:r>
            <a:r>
              <a:rPr lang="en-US" dirty="0"/>
              <a:t> </a:t>
            </a:r>
            <a:r>
              <a:rPr lang="en-US" dirty="0" err="1"/>
              <a:t>quản</a:t>
            </a:r>
            <a:r>
              <a:rPr lang="en-US" dirty="0"/>
              <a:t> </a:t>
            </a:r>
            <a:r>
              <a:rPr lang="en-US" dirty="0" err="1"/>
              <a:t>tác</a:t>
            </a:r>
            <a:r>
              <a:rPr lang="en-US" dirty="0"/>
              <a:t> </a:t>
            </a:r>
            <a:r>
              <a:rPr lang="en-US" dirty="0" err="1"/>
              <a:t>dụng</a:t>
            </a:r>
            <a:r>
              <a:rPr lang="en-US" dirty="0"/>
              <a:t> </a:t>
            </a:r>
            <a:r>
              <a:rPr lang="en-US" dirty="0" err="1"/>
              <a:t>ngắn</a:t>
            </a:r>
            <a:r>
              <a:rPr lang="en-US" dirty="0"/>
              <a:t> </a:t>
            </a:r>
            <a:r>
              <a:rPr lang="en-US" dirty="0" err="1"/>
              <a:t>một</a:t>
            </a:r>
            <a:r>
              <a:rPr lang="en-US" dirty="0"/>
              <a:t> </a:t>
            </a:r>
            <a:r>
              <a:rPr lang="en-US" dirty="0" err="1"/>
              <a:t>mình</a:t>
            </a:r>
            <a:endParaRPr lang="en-US" dirty="0"/>
          </a:p>
        </p:txBody>
      </p:sp>
      <p:pic>
        <p:nvPicPr>
          <p:cNvPr id="4" name="Picture 3" descr="A close up of a sign&#10;&#10;Description automatically generated">
            <a:extLst>
              <a:ext uri="{FF2B5EF4-FFF2-40B4-BE49-F238E27FC236}">
                <a16:creationId xmlns:a16="http://schemas.microsoft.com/office/drawing/2014/main" id="{F5716A5E-4554-4D09-9EC2-3FE2105B6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88" y="3200400"/>
            <a:ext cx="11883224" cy="21953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3542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11353800" cy="5662380"/>
          </a:xfrm>
        </p:spPr>
        <p:txBody>
          <a:bodyPr>
            <a:normAutofit/>
          </a:bodyPr>
          <a:lstStyle/>
          <a:p>
            <a:r>
              <a:rPr lang="en-AU" dirty="0">
                <a:latin typeface="+mn-lt"/>
              </a:rPr>
              <a:t>Hen </a:t>
            </a:r>
            <a:r>
              <a:rPr lang="en-AU" dirty="0" err="1">
                <a:latin typeface="+mn-lt"/>
              </a:rPr>
              <a:t>nhẹ</a:t>
            </a:r>
            <a:r>
              <a:rPr lang="en-AU" dirty="0">
                <a:latin typeface="+mn-lt"/>
              </a:rPr>
              <a:t> </a:t>
            </a:r>
            <a:r>
              <a:rPr lang="en-AU" dirty="0" err="1">
                <a:latin typeface="+mn-lt"/>
              </a:rPr>
              <a:t>vẫn</a:t>
            </a:r>
            <a:r>
              <a:rPr lang="en-AU" dirty="0">
                <a:latin typeface="+mn-lt"/>
              </a:rPr>
              <a:t> </a:t>
            </a:r>
            <a:r>
              <a:rPr lang="en-AU" dirty="0" err="1">
                <a:latin typeface="+mn-lt"/>
              </a:rPr>
              <a:t>có</a:t>
            </a:r>
            <a:r>
              <a:rPr lang="en-AU" dirty="0">
                <a:latin typeface="+mn-lt"/>
              </a:rPr>
              <a:t> </a:t>
            </a:r>
            <a:r>
              <a:rPr lang="en-AU" dirty="0" err="1">
                <a:latin typeface="+mn-lt"/>
              </a:rPr>
              <a:t>nguy</a:t>
            </a:r>
            <a:r>
              <a:rPr lang="en-AU" dirty="0">
                <a:latin typeface="+mn-lt"/>
              </a:rPr>
              <a:t> </a:t>
            </a:r>
            <a:r>
              <a:rPr lang="en-AU" dirty="0" err="1">
                <a:latin typeface="+mn-lt"/>
              </a:rPr>
              <a:t>cơ</a:t>
            </a:r>
            <a:r>
              <a:rPr lang="en-AU" dirty="0">
                <a:latin typeface="+mn-lt"/>
              </a:rPr>
              <a:t> </a:t>
            </a:r>
            <a:r>
              <a:rPr lang="en-AU" dirty="0" err="1">
                <a:latin typeface="+mn-lt"/>
              </a:rPr>
              <a:t>trở</a:t>
            </a:r>
            <a:r>
              <a:rPr lang="en-AU" dirty="0">
                <a:latin typeface="+mn-lt"/>
              </a:rPr>
              <a:t> </a:t>
            </a:r>
            <a:r>
              <a:rPr lang="en-AU" dirty="0" err="1">
                <a:latin typeface="+mn-lt"/>
              </a:rPr>
              <a:t>nặng</a:t>
            </a:r>
            <a:r>
              <a:rPr lang="en-AU" dirty="0">
                <a:latin typeface="+mn-lt"/>
              </a:rPr>
              <a:t> </a:t>
            </a:r>
            <a:r>
              <a:rPr lang="en-AU" dirty="0" err="1">
                <a:latin typeface="+mn-lt"/>
              </a:rPr>
              <a:t>nghiêm</a:t>
            </a:r>
            <a:r>
              <a:rPr lang="en-AU" dirty="0">
                <a:latin typeface="+mn-lt"/>
              </a:rPr>
              <a:t> </a:t>
            </a:r>
            <a:r>
              <a:rPr lang="en-AU" dirty="0" err="1">
                <a:latin typeface="+mn-lt"/>
              </a:rPr>
              <a:t>trọng</a:t>
            </a:r>
            <a:endParaRPr lang="en-AU" dirty="0">
              <a:latin typeface="+mn-lt"/>
            </a:endParaRPr>
          </a:p>
          <a:p>
            <a:pPr lvl="1"/>
            <a:r>
              <a:rPr lang="en-AU" dirty="0">
                <a:latin typeface="+mn-lt"/>
              </a:rPr>
              <a:t>30–37% 	hen </a:t>
            </a:r>
            <a:r>
              <a:rPr lang="en-AU" dirty="0" err="1">
                <a:latin typeface="+mn-lt"/>
              </a:rPr>
              <a:t>cấp</a:t>
            </a:r>
            <a:endParaRPr lang="en-AU" dirty="0">
              <a:latin typeface="+mn-lt"/>
            </a:endParaRPr>
          </a:p>
          <a:p>
            <a:pPr lvl="1"/>
            <a:r>
              <a:rPr lang="en-AU" dirty="0">
                <a:latin typeface="+mn-lt"/>
              </a:rPr>
              <a:t>16%  	hen </a:t>
            </a:r>
            <a:r>
              <a:rPr lang="en-AU" dirty="0" err="1">
                <a:latin typeface="+mn-lt"/>
              </a:rPr>
              <a:t>cận</a:t>
            </a:r>
            <a:r>
              <a:rPr lang="en-AU" dirty="0">
                <a:latin typeface="+mn-lt"/>
              </a:rPr>
              <a:t> </a:t>
            </a:r>
            <a:r>
              <a:rPr lang="en-AU" dirty="0" err="1">
                <a:latin typeface="+mn-lt"/>
              </a:rPr>
              <a:t>tử</a:t>
            </a:r>
            <a:endParaRPr lang="en-AU" dirty="0">
              <a:latin typeface="+mn-lt"/>
            </a:endParaRPr>
          </a:p>
          <a:p>
            <a:pPr lvl="1"/>
            <a:r>
              <a:rPr lang="en-AU" dirty="0">
                <a:latin typeface="+mn-lt"/>
              </a:rPr>
              <a:t>15–20% 	</a:t>
            </a:r>
            <a:r>
              <a:rPr lang="en-AU" dirty="0" err="1">
                <a:latin typeface="+mn-lt"/>
              </a:rPr>
              <a:t>số</a:t>
            </a:r>
            <a:r>
              <a:rPr lang="en-AU" dirty="0">
                <a:latin typeface="+mn-lt"/>
              </a:rPr>
              <a:t> </a:t>
            </a:r>
            <a:r>
              <a:rPr lang="en-AU" dirty="0" err="1">
                <a:latin typeface="+mn-lt"/>
              </a:rPr>
              <a:t>tử</a:t>
            </a:r>
            <a:r>
              <a:rPr lang="en-AU" dirty="0">
                <a:latin typeface="+mn-lt"/>
              </a:rPr>
              <a:t> </a:t>
            </a:r>
            <a:r>
              <a:rPr lang="en-AU" dirty="0" err="1">
                <a:latin typeface="+mn-lt"/>
              </a:rPr>
              <a:t>vong</a:t>
            </a:r>
            <a:r>
              <a:rPr lang="en-AU" dirty="0">
                <a:latin typeface="+mn-lt"/>
              </a:rPr>
              <a:t> do hen</a:t>
            </a:r>
          </a:p>
          <a:p>
            <a:r>
              <a:rPr lang="en-AU" dirty="0" err="1">
                <a:solidFill>
                  <a:schemeClr val="accent1">
                    <a:lumMod val="60000"/>
                    <a:lumOff val="40000"/>
                  </a:schemeClr>
                </a:solidFill>
                <a:latin typeface="+mn-lt"/>
              </a:rPr>
              <a:t>Ngộ</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nhận</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về</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dãn</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phế</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quản</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tác</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dụng</a:t>
            </a:r>
            <a:r>
              <a:rPr lang="en-AU" dirty="0">
                <a:solidFill>
                  <a:schemeClr val="accent1">
                    <a:lumMod val="60000"/>
                    <a:lumOff val="40000"/>
                  </a:schemeClr>
                </a:solidFill>
                <a:latin typeface="+mn-lt"/>
              </a:rPr>
              <a:t> </a:t>
            </a:r>
            <a:r>
              <a:rPr lang="en-AU" dirty="0" err="1">
                <a:solidFill>
                  <a:schemeClr val="accent1">
                    <a:lumMod val="60000"/>
                    <a:lumOff val="40000"/>
                  </a:schemeClr>
                </a:solidFill>
                <a:latin typeface="+mn-lt"/>
              </a:rPr>
              <a:t>ngắn</a:t>
            </a:r>
            <a:r>
              <a:rPr lang="en-AU" dirty="0">
                <a:solidFill>
                  <a:schemeClr val="accent1">
                    <a:lumMod val="60000"/>
                    <a:lumOff val="40000"/>
                  </a:schemeClr>
                </a:solidFill>
                <a:latin typeface="+mn-lt"/>
              </a:rPr>
              <a:t> SABA  </a:t>
            </a:r>
            <a:r>
              <a:rPr lang="en-AU" sz="2400" dirty="0">
                <a:solidFill>
                  <a:schemeClr val="accent1">
                    <a:lumMod val="60000"/>
                    <a:lumOff val="40000"/>
                  </a:schemeClr>
                </a:solidFill>
                <a:latin typeface="+mn-lt"/>
              </a:rPr>
              <a:t>(50 </a:t>
            </a:r>
            <a:r>
              <a:rPr lang="en-AU" sz="2400" dirty="0" err="1">
                <a:solidFill>
                  <a:schemeClr val="accent1">
                    <a:lumMod val="60000"/>
                    <a:lumOff val="40000"/>
                  </a:schemeClr>
                </a:solidFill>
                <a:latin typeface="+mn-lt"/>
              </a:rPr>
              <a:t>năm</a:t>
            </a:r>
            <a:r>
              <a:rPr lang="en-AU" sz="2400" dirty="0">
                <a:solidFill>
                  <a:schemeClr val="accent1">
                    <a:lumMod val="60000"/>
                    <a:lumOff val="40000"/>
                  </a:schemeClr>
                </a:solidFill>
                <a:latin typeface="+mn-lt"/>
              </a:rPr>
              <a:t> hen </a:t>
            </a:r>
            <a:r>
              <a:rPr lang="en-AU" sz="2400" dirty="0" err="1">
                <a:solidFill>
                  <a:schemeClr val="accent1">
                    <a:lumMod val="60000"/>
                    <a:lumOff val="40000"/>
                  </a:schemeClr>
                </a:solidFill>
                <a:latin typeface="+mn-lt"/>
              </a:rPr>
              <a:t>là</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bệnh</a:t>
            </a:r>
            <a:r>
              <a:rPr lang="en-AU" sz="2400" dirty="0">
                <a:solidFill>
                  <a:schemeClr val="accent1">
                    <a:lumMod val="60000"/>
                    <a:lumOff val="40000"/>
                  </a:schemeClr>
                </a:solidFill>
                <a:latin typeface="+mn-lt"/>
              </a:rPr>
              <a:t> co </a:t>
            </a:r>
            <a:r>
              <a:rPr lang="en-AU" sz="2400" dirty="0" err="1">
                <a:solidFill>
                  <a:schemeClr val="accent1">
                    <a:lumMod val="60000"/>
                    <a:lumOff val="40000"/>
                  </a:schemeClr>
                </a:solidFill>
                <a:latin typeface="+mn-lt"/>
              </a:rPr>
              <a:t>thắt</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phế</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quản</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giảm</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nhanh</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triệu</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chứng</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được</a:t>
            </a:r>
            <a:r>
              <a:rPr lang="en-AU" sz="2400" dirty="0">
                <a:solidFill>
                  <a:schemeClr val="accent1">
                    <a:lumMod val="60000"/>
                    <a:lumOff val="40000"/>
                  </a:schemeClr>
                </a:solidFill>
                <a:latin typeface="+mn-lt"/>
              </a:rPr>
              <a:t> dung </a:t>
            </a:r>
            <a:r>
              <a:rPr lang="en-AU" sz="2400" dirty="0" err="1">
                <a:solidFill>
                  <a:schemeClr val="accent1">
                    <a:lumMod val="60000"/>
                    <a:lumOff val="40000"/>
                  </a:schemeClr>
                </a:solidFill>
                <a:latin typeface="+mn-lt"/>
              </a:rPr>
              <a:t>phổ</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biến</a:t>
            </a:r>
            <a:r>
              <a:rPr lang="en-AU" sz="2400" dirty="0">
                <a:solidFill>
                  <a:schemeClr val="accent1">
                    <a:lumMod val="60000"/>
                    <a:lumOff val="40000"/>
                  </a:schemeClr>
                </a:solidFill>
                <a:latin typeface="+mn-lt"/>
              </a:rPr>
              <a:t> ở </a:t>
            </a:r>
            <a:r>
              <a:rPr lang="en-AU" sz="2400" dirty="0" err="1">
                <a:solidFill>
                  <a:schemeClr val="accent1">
                    <a:lumMod val="60000"/>
                    <a:lumOff val="40000"/>
                  </a:schemeClr>
                </a:solidFill>
                <a:latin typeface="+mn-lt"/>
              </a:rPr>
              <a:t>cấp</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cứu</a:t>
            </a:r>
            <a:r>
              <a:rPr lang="en-AU" sz="2400" dirty="0">
                <a:solidFill>
                  <a:schemeClr val="accent1">
                    <a:lumMod val="60000"/>
                    <a:lumOff val="40000"/>
                  </a:schemeClr>
                </a:solidFill>
                <a:latin typeface="+mn-lt"/>
              </a:rPr>
              <a:t>/</a:t>
            </a:r>
            <a:r>
              <a:rPr lang="en-AU" sz="2400" dirty="0" err="1">
                <a:solidFill>
                  <a:schemeClr val="accent1">
                    <a:lumMod val="60000"/>
                    <a:lumOff val="40000"/>
                  </a:schemeClr>
                </a:solidFill>
                <a:latin typeface="+mn-lt"/>
              </a:rPr>
              <a:t>bệnh</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viện</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giá</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thành</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rẻ</a:t>
            </a:r>
            <a:r>
              <a:rPr lang="en-AU" sz="2400" dirty="0">
                <a:solidFill>
                  <a:schemeClr val="accent1">
                    <a:lumMod val="60000"/>
                    <a:lumOff val="40000"/>
                  </a:schemeClr>
                </a:solidFill>
                <a:latin typeface="+mn-lt"/>
              </a:rPr>
              <a:t> </a:t>
            </a:r>
            <a:r>
              <a:rPr lang="en-AU" sz="2400" dirty="0">
                <a:solidFill>
                  <a:schemeClr val="accent1">
                    <a:lumMod val="60000"/>
                    <a:lumOff val="40000"/>
                  </a:schemeClr>
                </a:solidFill>
                <a:latin typeface="+mn-lt"/>
                <a:sym typeface="Wingdings" panose="05000000000000000000" pitchFamily="2" charset="2"/>
              </a:rPr>
              <a:t> </a:t>
            </a:r>
            <a:r>
              <a:rPr lang="en-AU" sz="2400" dirty="0" err="1">
                <a:solidFill>
                  <a:schemeClr val="accent1">
                    <a:lumMod val="60000"/>
                    <a:lumOff val="40000"/>
                  </a:schemeClr>
                </a:solidFill>
                <a:latin typeface="+mn-lt"/>
                <a:sym typeface="Wingdings" panose="05000000000000000000" pitchFamily="2" charset="2"/>
              </a:rPr>
              <a:t>t</a:t>
            </a:r>
            <a:r>
              <a:rPr lang="en-AU" sz="2400" dirty="0" err="1">
                <a:solidFill>
                  <a:schemeClr val="accent1">
                    <a:lumMod val="60000"/>
                    <a:lumOff val="40000"/>
                  </a:schemeClr>
                </a:solidFill>
                <a:latin typeface="+mn-lt"/>
              </a:rPr>
              <a:t>ự</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hài</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lòng</a:t>
            </a:r>
            <a:r>
              <a:rPr lang="en-AU" sz="2400" dirty="0">
                <a:solidFill>
                  <a:schemeClr val="accent1">
                    <a:lumMod val="60000"/>
                    <a:lumOff val="40000"/>
                  </a:schemeClr>
                </a:solidFill>
                <a:latin typeface="+mn-lt"/>
              </a:rPr>
              <a:t> hen </a:t>
            </a:r>
            <a:r>
              <a:rPr lang="en-AU" sz="2400" dirty="0" err="1">
                <a:solidFill>
                  <a:schemeClr val="accent1">
                    <a:lumMod val="60000"/>
                    <a:lumOff val="40000"/>
                  </a:schemeClr>
                </a:solidFill>
                <a:latin typeface="+mn-lt"/>
              </a:rPr>
              <a:t>đã</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có</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thể</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kiểm</a:t>
            </a:r>
            <a:r>
              <a:rPr lang="en-AU" sz="2400" dirty="0">
                <a:solidFill>
                  <a:schemeClr val="accent1">
                    <a:lumMod val="60000"/>
                    <a:lumOff val="40000"/>
                  </a:schemeClr>
                </a:solidFill>
                <a:latin typeface="+mn-lt"/>
              </a:rPr>
              <a:t> </a:t>
            </a:r>
            <a:r>
              <a:rPr lang="en-AU" sz="2400" dirty="0" err="1">
                <a:solidFill>
                  <a:schemeClr val="accent1">
                    <a:lumMod val="60000"/>
                    <a:lumOff val="40000"/>
                  </a:schemeClr>
                </a:solidFill>
                <a:latin typeface="+mn-lt"/>
              </a:rPr>
              <a:t>soát</a:t>
            </a:r>
            <a:r>
              <a:rPr lang="en-AU" sz="2400" dirty="0">
                <a:solidFill>
                  <a:schemeClr val="accent1">
                    <a:lumMod val="60000"/>
                    <a:lumOff val="40000"/>
                  </a:schemeClr>
                </a:solidFill>
                <a:latin typeface="+mn-lt"/>
              </a:rPr>
              <a:t>)</a:t>
            </a:r>
          </a:p>
          <a:p>
            <a:r>
              <a:rPr lang="en-AU" dirty="0" err="1">
                <a:latin typeface="+mn-lt"/>
                <a:sym typeface="Wingdings"/>
              </a:rPr>
              <a:t>Dùng</a:t>
            </a:r>
            <a:r>
              <a:rPr lang="en-AU" dirty="0">
                <a:latin typeface="+mn-lt"/>
                <a:sym typeface="Wingdings"/>
              </a:rPr>
              <a:t> </a:t>
            </a:r>
            <a:r>
              <a:rPr lang="en-AU" dirty="0" err="1">
                <a:latin typeface="+mn-lt"/>
                <a:sym typeface="Wingdings"/>
              </a:rPr>
              <a:t>thường</a:t>
            </a:r>
            <a:r>
              <a:rPr lang="en-AU" dirty="0">
                <a:latin typeface="+mn-lt"/>
                <a:sym typeface="Wingdings"/>
              </a:rPr>
              <a:t> </a:t>
            </a:r>
            <a:r>
              <a:rPr lang="en-AU" dirty="0" err="1">
                <a:latin typeface="+mn-lt"/>
                <a:sym typeface="Wingdings"/>
              </a:rPr>
              <a:t>xuyên</a:t>
            </a:r>
            <a:r>
              <a:rPr lang="en-AU" dirty="0">
                <a:latin typeface="+mn-lt"/>
                <a:sym typeface="Wingdings"/>
              </a:rPr>
              <a:t> SABA </a:t>
            </a:r>
            <a:r>
              <a:rPr lang="en-AU" dirty="0" err="1">
                <a:latin typeface="+mn-lt"/>
                <a:sym typeface="Wingdings"/>
              </a:rPr>
              <a:t>có</a:t>
            </a:r>
            <a:r>
              <a:rPr lang="en-AU" dirty="0">
                <a:latin typeface="+mn-lt"/>
                <a:sym typeface="Wingdings"/>
              </a:rPr>
              <a:t> </a:t>
            </a:r>
            <a:r>
              <a:rPr lang="en-AU" dirty="0" err="1">
                <a:latin typeface="+mn-lt"/>
                <a:sym typeface="Wingdings"/>
              </a:rPr>
              <a:t>tác</a:t>
            </a:r>
            <a:r>
              <a:rPr lang="en-AU" dirty="0">
                <a:latin typeface="+mn-lt"/>
                <a:sym typeface="Wingdings"/>
              </a:rPr>
              <a:t> </a:t>
            </a:r>
            <a:r>
              <a:rPr lang="en-AU" dirty="0" err="1">
                <a:latin typeface="+mn-lt"/>
                <a:sym typeface="Wingdings"/>
              </a:rPr>
              <a:t>dụng</a:t>
            </a:r>
            <a:r>
              <a:rPr lang="en-AU" dirty="0">
                <a:latin typeface="+mn-lt"/>
                <a:sym typeface="Wingdings"/>
              </a:rPr>
              <a:t> </a:t>
            </a:r>
            <a:r>
              <a:rPr lang="en-AU" dirty="0" err="1">
                <a:latin typeface="+mn-lt"/>
                <a:sym typeface="Wingdings"/>
              </a:rPr>
              <a:t>ngoại</a:t>
            </a:r>
            <a:r>
              <a:rPr lang="en-AU" dirty="0">
                <a:latin typeface="+mn-lt"/>
                <a:sym typeface="Wingdings"/>
              </a:rPr>
              <a:t> ý</a:t>
            </a:r>
          </a:p>
          <a:p>
            <a:pPr lvl="1"/>
            <a:r>
              <a:rPr lang="en-AU" dirty="0" err="1">
                <a:latin typeface="+mn-lt"/>
                <a:sym typeface="Wingdings"/>
              </a:rPr>
              <a:t>Giảm</a:t>
            </a:r>
            <a:r>
              <a:rPr lang="en-AU" dirty="0">
                <a:latin typeface="+mn-lt"/>
                <a:sym typeface="Wingdings"/>
              </a:rPr>
              <a:t> </a:t>
            </a:r>
            <a:r>
              <a:rPr lang="en-AU" dirty="0" err="1">
                <a:latin typeface="+mn-lt"/>
                <a:sym typeface="Wingdings"/>
              </a:rPr>
              <a:t>thụ</a:t>
            </a:r>
            <a:r>
              <a:rPr lang="en-AU" dirty="0">
                <a:latin typeface="+mn-lt"/>
                <a:sym typeface="Wingdings"/>
              </a:rPr>
              <a:t> </a:t>
            </a:r>
            <a:r>
              <a:rPr lang="en-AU" dirty="0" err="1">
                <a:latin typeface="+mn-lt"/>
                <a:sym typeface="Wingdings"/>
              </a:rPr>
              <a:t>thể</a:t>
            </a:r>
            <a:r>
              <a:rPr lang="en-AU" dirty="0">
                <a:latin typeface="+mn-lt"/>
                <a:sym typeface="Wingdings"/>
              </a:rPr>
              <a:t> beta; </a:t>
            </a:r>
            <a:r>
              <a:rPr lang="en-AU" dirty="0" err="1">
                <a:latin typeface="+mn-lt"/>
                <a:sym typeface="Wingdings"/>
              </a:rPr>
              <a:t>tăng</a:t>
            </a:r>
            <a:r>
              <a:rPr lang="en-AU" dirty="0">
                <a:latin typeface="+mn-lt"/>
                <a:sym typeface="Wingdings"/>
              </a:rPr>
              <a:t> </a:t>
            </a:r>
            <a:r>
              <a:rPr lang="en-AU" dirty="0" err="1">
                <a:latin typeface="+mn-lt"/>
                <a:sym typeface="Wingdings"/>
              </a:rPr>
              <a:t>tính</a:t>
            </a:r>
            <a:r>
              <a:rPr lang="en-AU" dirty="0">
                <a:latin typeface="+mn-lt"/>
                <a:sym typeface="Wingdings"/>
              </a:rPr>
              <a:t> </a:t>
            </a:r>
            <a:r>
              <a:rPr lang="en-AU" dirty="0" err="1">
                <a:latin typeface="+mn-lt"/>
                <a:sym typeface="Wingdings"/>
              </a:rPr>
              <a:t>phản</a:t>
            </a:r>
            <a:r>
              <a:rPr lang="en-AU" dirty="0">
                <a:latin typeface="+mn-lt"/>
                <a:sym typeface="Wingdings"/>
              </a:rPr>
              <a:t> </a:t>
            </a:r>
            <a:r>
              <a:rPr lang="en-AU" dirty="0" err="1">
                <a:latin typeface="+mn-lt"/>
                <a:sym typeface="Wingdings"/>
              </a:rPr>
              <a:t>ứng</a:t>
            </a:r>
            <a:r>
              <a:rPr lang="en-AU" dirty="0">
                <a:latin typeface="+mn-lt"/>
                <a:sym typeface="Wingdings"/>
              </a:rPr>
              <a:t> </a:t>
            </a:r>
            <a:r>
              <a:rPr lang="en-AU" dirty="0" err="1">
                <a:latin typeface="+mn-lt"/>
                <a:sym typeface="Wingdings"/>
              </a:rPr>
              <a:t>phế</a:t>
            </a:r>
            <a:r>
              <a:rPr lang="en-AU" dirty="0">
                <a:latin typeface="+mn-lt"/>
                <a:sym typeface="Wingdings"/>
              </a:rPr>
              <a:t> </a:t>
            </a:r>
            <a:r>
              <a:rPr lang="en-AU" dirty="0" err="1">
                <a:latin typeface="+mn-lt"/>
                <a:sym typeface="Wingdings"/>
              </a:rPr>
              <a:t>quản</a:t>
            </a:r>
            <a:r>
              <a:rPr lang="en-AU" dirty="0">
                <a:latin typeface="+mn-lt"/>
                <a:sym typeface="Wingdings"/>
              </a:rPr>
              <a:t> </a:t>
            </a:r>
            <a:r>
              <a:rPr lang="en-AU" dirty="0" err="1">
                <a:latin typeface="+mn-lt"/>
                <a:sym typeface="Wingdings"/>
              </a:rPr>
              <a:t>và</a:t>
            </a:r>
            <a:r>
              <a:rPr lang="en-AU" dirty="0">
                <a:latin typeface="+mn-lt"/>
                <a:sym typeface="Wingdings"/>
              </a:rPr>
              <a:t> </a:t>
            </a:r>
            <a:r>
              <a:rPr lang="en-AU" dirty="0" err="1">
                <a:latin typeface="+mn-lt"/>
                <a:sym typeface="Wingdings"/>
              </a:rPr>
              <a:t>giảm</a:t>
            </a:r>
            <a:r>
              <a:rPr lang="en-AU" dirty="0">
                <a:latin typeface="+mn-lt"/>
                <a:sym typeface="Wingdings"/>
              </a:rPr>
              <a:t> </a:t>
            </a:r>
            <a:r>
              <a:rPr lang="en-AU" dirty="0" err="1">
                <a:latin typeface="+mn-lt"/>
                <a:sym typeface="Wingdings"/>
              </a:rPr>
              <a:t>đáp</a:t>
            </a:r>
            <a:r>
              <a:rPr lang="en-AU" dirty="0">
                <a:latin typeface="+mn-lt"/>
                <a:sym typeface="Wingdings"/>
              </a:rPr>
              <a:t> </a:t>
            </a:r>
            <a:r>
              <a:rPr lang="en-AU" dirty="0" err="1">
                <a:latin typeface="+mn-lt"/>
                <a:sym typeface="Wingdings"/>
              </a:rPr>
              <a:t>ứng</a:t>
            </a:r>
            <a:r>
              <a:rPr lang="en-AU" dirty="0">
                <a:latin typeface="+mn-lt"/>
                <a:sym typeface="Wingdings"/>
              </a:rPr>
              <a:t> </a:t>
            </a:r>
            <a:r>
              <a:rPr lang="en-AU" dirty="0" err="1">
                <a:latin typeface="+mn-lt"/>
                <a:sym typeface="Wingdings"/>
              </a:rPr>
              <a:t>với</a:t>
            </a:r>
            <a:r>
              <a:rPr lang="en-AU" dirty="0">
                <a:latin typeface="+mn-lt"/>
                <a:sym typeface="Wingdings"/>
              </a:rPr>
              <a:t> </a:t>
            </a:r>
            <a:r>
              <a:rPr lang="en-AU" dirty="0" err="1">
                <a:latin typeface="+mn-lt"/>
                <a:sym typeface="Wingdings"/>
              </a:rPr>
              <a:t>dãn</a:t>
            </a:r>
            <a:r>
              <a:rPr lang="en-AU" dirty="0">
                <a:latin typeface="+mn-lt"/>
                <a:sym typeface="Wingdings"/>
              </a:rPr>
              <a:t> </a:t>
            </a:r>
            <a:r>
              <a:rPr lang="en-AU" dirty="0" err="1">
                <a:latin typeface="+mn-lt"/>
                <a:sym typeface="Wingdings"/>
              </a:rPr>
              <a:t>phế</a:t>
            </a:r>
            <a:r>
              <a:rPr lang="en-AU" dirty="0">
                <a:latin typeface="+mn-lt"/>
                <a:sym typeface="Wingdings"/>
              </a:rPr>
              <a:t> </a:t>
            </a:r>
            <a:r>
              <a:rPr lang="en-AU" dirty="0" err="1">
                <a:latin typeface="+mn-lt"/>
                <a:sym typeface="Wingdings"/>
              </a:rPr>
              <a:t>quản</a:t>
            </a:r>
            <a:r>
              <a:rPr lang="en-AU" dirty="0">
                <a:latin typeface="+mn-lt"/>
                <a:sym typeface="Wingdings"/>
              </a:rPr>
              <a:t> </a:t>
            </a:r>
            <a:r>
              <a:rPr lang="en-AU" sz="1600" i="1" dirty="0">
                <a:latin typeface="+mn-lt"/>
                <a:sym typeface="Wingdings"/>
              </a:rPr>
              <a:t>(</a:t>
            </a:r>
            <a:r>
              <a:rPr lang="en-AU" sz="1600" i="1" dirty="0" err="1">
                <a:latin typeface="+mn-lt"/>
                <a:sym typeface="Wingdings"/>
              </a:rPr>
              <a:t>Hancox</a:t>
            </a:r>
            <a:r>
              <a:rPr lang="en-AU" sz="1600" i="1" dirty="0">
                <a:latin typeface="+mn-lt"/>
                <a:sym typeface="Wingdings"/>
              </a:rPr>
              <a:t>, Respir Med 2000)</a:t>
            </a:r>
          </a:p>
          <a:p>
            <a:pPr lvl="1"/>
            <a:r>
              <a:rPr lang="en-AU" dirty="0" err="1">
                <a:latin typeface="+mn-lt"/>
                <a:sym typeface="Wingdings"/>
              </a:rPr>
              <a:t>Tăng</a:t>
            </a:r>
            <a:r>
              <a:rPr lang="en-AU" dirty="0">
                <a:latin typeface="+mn-lt"/>
                <a:sym typeface="Wingdings"/>
              </a:rPr>
              <a:t> </a:t>
            </a:r>
            <a:r>
              <a:rPr lang="en-AU" dirty="0" err="1">
                <a:latin typeface="+mn-lt"/>
                <a:sym typeface="Wingdings"/>
              </a:rPr>
              <a:t>đáp</a:t>
            </a:r>
            <a:r>
              <a:rPr lang="en-AU" dirty="0">
                <a:latin typeface="+mn-lt"/>
                <a:sym typeface="Wingdings"/>
              </a:rPr>
              <a:t> </a:t>
            </a:r>
            <a:r>
              <a:rPr lang="en-AU" dirty="0" err="1">
                <a:latin typeface="+mn-lt"/>
                <a:sym typeface="Wingdings"/>
              </a:rPr>
              <a:t>ứng</a:t>
            </a:r>
            <a:r>
              <a:rPr lang="en-AU" dirty="0">
                <a:latin typeface="+mn-lt"/>
                <a:sym typeface="Wingdings"/>
              </a:rPr>
              <a:t> </a:t>
            </a:r>
            <a:r>
              <a:rPr lang="en-AU" dirty="0" err="1">
                <a:latin typeface="+mn-lt"/>
                <a:sym typeface="Wingdings"/>
              </a:rPr>
              <a:t>dị</a:t>
            </a:r>
            <a:r>
              <a:rPr lang="en-AU" dirty="0">
                <a:latin typeface="+mn-lt"/>
                <a:sym typeface="Wingdings"/>
              </a:rPr>
              <a:t> </a:t>
            </a:r>
            <a:r>
              <a:rPr lang="en-AU" dirty="0" err="1">
                <a:latin typeface="+mn-lt"/>
                <a:sym typeface="Wingdings"/>
              </a:rPr>
              <a:t>ứng</a:t>
            </a:r>
            <a:r>
              <a:rPr lang="en-AU" dirty="0">
                <a:latin typeface="+mn-lt"/>
                <a:sym typeface="Wingdings"/>
              </a:rPr>
              <a:t>, tang </a:t>
            </a:r>
            <a:r>
              <a:rPr lang="en-AU" dirty="0" err="1">
                <a:latin typeface="+mn-lt"/>
                <a:sym typeface="Wingdings"/>
              </a:rPr>
              <a:t>viêm</a:t>
            </a:r>
            <a:r>
              <a:rPr lang="en-AU" dirty="0">
                <a:latin typeface="+mn-lt"/>
                <a:sym typeface="Wingdings"/>
              </a:rPr>
              <a:t> </a:t>
            </a:r>
            <a:r>
              <a:rPr lang="en-AU" dirty="0" err="1">
                <a:latin typeface="+mn-lt"/>
                <a:sym typeface="Wingdings"/>
              </a:rPr>
              <a:t>đường</a:t>
            </a:r>
            <a:r>
              <a:rPr lang="en-AU" dirty="0">
                <a:latin typeface="+mn-lt"/>
                <a:sym typeface="Wingdings"/>
              </a:rPr>
              <a:t> </a:t>
            </a:r>
            <a:r>
              <a:rPr lang="en-AU" dirty="0" err="1">
                <a:latin typeface="+mn-lt"/>
                <a:sym typeface="Wingdings"/>
              </a:rPr>
              <a:t>thở</a:t>
            </a:r>
            <a:r>
              <a:rPr lang="en-AU" dirty="0">
                <a:latin typeface="+mn-lt"/>
                <a:sym typeface="Wingdings"/>
              </a:rPr>
              <a:t> do eosinophil </a:t>
            </a:r>
            <a:r>
              <a:rPr lang="en-AU" sz="1600" i="1" dirty="0">
                <a:latin typeface="+mn-lt"/>
                <a:sym typeface="Wingdings"/>
              </a:rPr>
              <a:t>(Aldridge, AJRCCM 2000)</a:t>
            </a:r>
            <a:endParaRPr lang="en-AU" sz="1867" i="1" dirty="0">
              <a:latin typeface="+mn-lt"/>
            </a:endParaRPr>
          </a:p>
          <a:p>
            <a:r>
              <a:rPr lang="en-AU" dirty="0" err="1">
                <a:latin typeface="+mn-lt"/>
              </a:rPr>
              <a:t>Sử</a:t>
            </a:r>
            <a:r>
              <a:rPr lang="en-AU" dirty="0">
                <a:latin typeface="+mn-lt"/>
              </a:rPr>
              <a:t> </a:t>
            </a:r>
            <a:r>
              <a:rPr lang="en-AU" dirty="0" err="1">
                <a:latin typeface="+mn-lt"/>
              </a:rPr>
              <a:t>dụng</a:t>
            </a:r>
            <a:r>
              <a:rPr lang="en-AU" dirty="0">
                <a:latin typeface="+mn-lt"/>
              </a:rPr>
              <a:t> SABA </a:t>
            </a:r>
            <a:r>
              <a:rPr lang="en-AU" dirty="0" err="1">
                <a:latin typeface="+mn-lt"/>
              </a:rPr>
              <a:t>nhiều</a:t>
            </a:r>
            <a:r>
              <a:rPr lang="en-AU" dirty="0">
                <a:latin typeface="+mn-lt"/>
              </a:rPr>
              <a:t> </a:t>
            </a:r>
            <a:r>
              <a:rPr lang="en-AU" dirty="0" err="1">
                <a:latin typeface="+mn-lt"/>
              </a:rPr>
              <a:t>có</a:t>
            </a:r>
            <a:r>
              <a:rPr lang="en-AU" dirty="0">
                <a:latin typeface="+mn-lt"/>
              </a:rPr>
              <a:t> </a:t>
            </a:r>
            <a:r>
              <a:rPr lang="en-AU" dirty="0" err="1">
                <a:latin typeface="+mn-lt"/>
              </a:rPr>
              <a:t>kết</a:t>
            </a:r>
            <a:r>
              <a:rPr lang="en-AU" dirty="0">
                <a:latin typeface="+mn-lt"/>
              </a:rPr>
              <a:t> </a:t>
            </a:r>
            <a:r>
              <a:rPr lang="en-AU" dirty="0" err="1">
                <a:latin typeface="+mn-lt"/>
              </a:rPr>
              <a:t>cục</a:t>
            </a:r>
            <a:r>
              <a:rPr lang="en-AU" dirty="0">
                <a:latin typeface="+mn-lt"/>
              </a:rPr>
              <a:t> </a:t>
            </a:r>
            <a:r>
              <a:rPr lang="en-AU" dirty="0" err="1">
                <a:latin typeface="+mn-lt"/>
              </a:rPr>
              <a:t>lâm</a:t>
            </a:r>
            <a:r>
              <a:rPr lang="en-AU" dirty="0">
                <a:latin typeface="+mn-lt"/>
              </a:rPr>
              <a:t> </a:t>
            </a:r>
            <a:r>
              <a:rPr lang="en-AU" dirty="0" err="1">
                <a:latin typeface="+mn-lt"/>
              </a:rPr>
              <a:t>sàng</a:t>
            </a:r>
            <a:r>
              <a:rPr lang="en-AU" dirty="0">
                <a:latin typeface="+mn-lt"/>
              </a:rPr>
              <a:t> </a:t>
            </a:r>
            <a:r>
              <a:rPr lang="en-AU" dirty="0" err="1">
                <a:latin typeface="+mn-lt"/>
              </a:rPr>
              <a:t>xấu</a:t>
            </a:r>
            <a:endParaRPr lang="en-AU" dirty="0">
              <a:latin typeface="+mn-lt"/>
            </a:endParaRPr>
          </a:p>
          <a:p>
            <a:pPr lvl="1"/>
            <a:r>
              <a:rPr lang="en-AU" dirty="0">
                <a:latin typeface="+mn-lt"/>
              </a:rPr>
              <a:t>≥3 </a:t>
            </a:r>
            <a:r>
              <a:rPr lang="en-AU" dirty="0" err="1">
                <a:latin typeface="+mn-lt"/>
              </a:rPr>
              <a:t>bình</a:t>
            </a:r>
            <a:r>
              <a:rPr lang="en-AU" dirty="0">
                <a:latin typeface="+mn-lt"/>
              </a:rPr>
              <a:t> </a:t>
            </a:r>
            <a:r>
              <a:rPr lang="en-AU" dirty="0" err="1">
                <a:latin typeface="+mn-lt"/>
              </a:rPr>
              <a:t>cắt</a:t>
            </a:r>
            <a:r>
              <a:rPr lang="en-AU" dirty="0">
                <a:latin typeface="+mn-lt"/>
              </a:rPr>
              <a:t> </a:t>
            </a:r>
            <a:r>
              <a:rPr lang="en-AU" dirty="0" err="1">
                <a:latin typeface="+mn-lt"/>
              </a:rPr>
              <a:t>cơn</a:t>
            </a:r>
            <a:r>
              <a:rPr lang="en-AU" dirty="0">
                <a:latin typeface="+mn-lt"/>
              </a:rPr>
              <a:t>/</a:t>
            </a:r>
            <a:r>
              <a:rPr lang="en-AU" dirty="0" err="1">
                <a:latin typeface="+mn-lt"/>
              </a:rPr>
              <a:t>năm</a:t>
            </a:r>
            <a:r>
              <a:rPr lang="en-AU" dirty="0">
                <a:latin typeface="+mn-lt"/>
              </a:rPr>
              <a:t> </a:t>
            </a:r>
            <a:r>
              <a:rPr lang="en-AU" dirty="0" err="1">
                <a:latin typeface="+mn-lt"/>
              </a:rPr>
              <a:t>tăng</a:t>
            </a:r>
            <a:r>
              <a:rPr lang="en-AU" dirty="0">
                <a:latin typeface="+mn-lt"/>
              </a:rPr>
              <a:t> </a:t>
            </a:r>
            <a:r>
              <a:rPr lang="en-AU" dirty="0" err="1">
                <a:latin typeface="+mn-lt"/>
              </a:rPr>
              <a:t>nguy</a:t>
            </a:r>
            <a:r>
              <a:rPr lang="en-AU" dirty="0">
                <a:latin typeface="+mn-lt"/>
              </a:rPr>
              <a:t> </a:t>
            </a:r>
            <a:r>
              <a:rPr lang="en-AU" dirty="0" err="1">
                <a:latin typeface="+mn-lt"/>
              </a:rPr>
              <a:t>cơ</a:t>
            </a:r>
            <a:r>
              <a:rPr lang="en-AU" dirty="0">
                <a:latin typeface="+mn-lt"/>
              </a:rPr>
              <a:t> </a:t>
            </a:r>
            <a:r>
              <a:rPr lang="en-AU" dirty="0" err="1">
                <a:latin typeface="+mn-lt"/>
              </a:rPr>
              <a:t>nhập</a:t>
            </a:r>
            <a:r>
              <a:rPr lang="en-AU" dirty="0">
                <a:latin typeface="+mn-lt"/>
              </a:rPr>
              <a:t> </a:t>
            </a:r>
            <a:r>
              <a:rPr lang="en-AU" dirty="0" err="1">
                <a:latin typeface="+mn-lt"/>
              </a:rPr>
              <a:t>cấp</a:t>
            </a:r>
            <a:r>
              <a:rPr lang="en-AU" dirty="0">
                <a:latin typeface="+mn-lt"/>
              </a:rPr>
              <a:t> </a:t>
            </a:r>
            <a:r>
              <a:rPr lang="en-AU" dirty="0" err="1">
                <a:latin typeface="+mn-lt"/>
              </a:rPr>
              <a:t>cứu</a:t>
            </a:r>
            <a:r>
              <a:rPr lang="en-AU" dirty="0">
                <a:latin typeface="+mn-lt"/>
              </a:rPr>
              <a:t> </a:t>
            </a:r>
            <a:r>
              <a:rPr lang="en-AU" sz="1600" i="1" dirty="0">
                <a:latin typeface="+mn-lt"/>
                <a:sym typeface="Wingdings"/>
              </a:rPr>
              <a:t>(Stanford, AAAI 2012)</a:t>
            </a:r>
          </a:p>
          <a:p>
            <a:pPr lvl="1"/>
            <a:r>
              <a:rPr lang="en-AU" dirty="0">
                <a:latin typeface="+mn-lt"/>
              </a:rPr>
              <a:t>≥12 </a:t>
            </a:r>
            <a:r>
              <a:rPr lang="en-AU" dirty="0" err="1">
                <a:latin typeface="+mn-lt"/>
              </a:rPr>
              <a:t>bình</a:t>
            </a:r>
            <a:r>
              <a:rPr lang="en-AU" dirty="0">
                <a:latin typeface="+mn-lt"/>
              </a:rPr>
              <a:t> </a:t>
            </a:r>
            <a:r>
              <a:rPr lang="en-AU" dirty="0" err="1">
                <a:latin typeface="+mn-lt"/>
              </a:rPr>
              <a:t>cắt</a:t>
            </a:r>
            <a:r>
              <a:rPr lang="en-AU" dirty="0">
                <a:latin typeface="+mn-lt"/>
              </a:rPr>
              <a:t> </a:t>
            </a:r>
            <a:r>
              <a:rPr lang="en-AU" dirty="0" err="1">
                <a:latin typeface="+mn-lt"/>
              </a:rPr>
              <a:t>cơn</a:t>
            </a:r>
            <a:r>
              <a:rPr lang="en-AU" dirty="0">
                <a:latin typeface="+mn-lt"/>
              </a:rPr>
              <a:t>/</a:t>
            </a:r>
            <a:r>
              <a:rPr lang="en-AU" dirty="0" err="1">
                <a:latin typeface="+mn-lt"/>
              </a:rPr>
              <a:t>năm</a:t>
            </a:r>
            <a:r>
              <a:rPr lang="en-AU" dirty="0">
                <a:latin typeface="+mn-lt"/>
              </a:rPr>
              <a:t> </a:t>
            </a:r>
            <a:r>
              <a:rPr lang="en-AU" dirty="0" err="1">
                <a:latin typeface="+mn-lt"/>
              </a:rPr>
              <a:t>tăng</a:t>
            </a:r>
            <a:r>
              <a:rPr lang="en-AU" dirty="0">
                <a:latin typeface="+mn-lt"/>
              </a:rPr>
              <a:t> </a:t>
            </a:r>
            <a:r>
              <a:rPr lang="en-AU" dirty="0" err="1">
                <a:latin typeface="+mn-lt"/>
              </a:rPr>
              <a:t>nguy</a:t>
            </a:r>
            <a:r>
              <a:rPr lang="en-AU" dirty="0">
                <a:latin typeface="+mn-lt"/>
              </a:rPr>
              <a:t> </a:t>
            </a:r>
            <a:r>
              <a:rPr lang="en-AU" dirty="0" err="1">
                <a:latin typeface="+mn-lt"/>
              </a:rPr>
              <a:t>cơ</a:t>
            </a:r>
            <a:r>
              <a:rPr lang="en-AU" dirty="0">
                <a:latin typeface="+mn-lt"/>
              </a:rPr>
              <a:t> </a:t>
            </a:r>
            <a:r>
              <a:rPr lang="en-AU" dirty="0" err="1">
                <a:latin typeface="+mn-lt"/>
              </a:rPr>
              <a:t>tử</a:t>
            </a:r>
            <a:r>
              <a:rPr lang="en-AU" dirty="0">
                <a:latin typeface="+mn-lt"/>
              </a:rPr>
              <a:t> </a:t>
            </a:r>
            <a:r>
              <a:rPr lang="en-AU" dirty="0" err="1">
                <a:latin typeface="+mn-lt"/>
              </a:rPr>
              <a:t>vong</a:t>
            </a:r>
            <a:r>
              <a:rPr lang="en-AU" dirty="0">
                <a:latin typeface="+mn-lt"/>
              </a:rPr>
              <a:t> </a:t>
            </a:r>
            <a:r>
              <a:rPr lang="en-AU" sz="1600" i="1" dirty="0">
                <a:latin typeface="+mn-lt"/>
                <a:sym typeface="Wingdings"/>
              </a:rPr>
              <a:t>(</a:t>
            </a:r>
            <a:r>
              <a:rPr lang="en-AU" sz="1600" i="1" dirty="0" err="1">
                <a:latin typeface="+mn-lt"/>
                <a:sym typeface="Wingdings"/>
              </a:rPr>
              <a:t>Suissa</a:t>
            </a:r>
            <a:r>
              <a:rPr lang="en-AU" sz="1600" i="1" dirty="0">
                <a:latin typeface="+mn-lt"/>
                <a:sym typeface="Wingdings"/>
              </a:rPr>
              <a:t>, AJRCCM 1994)</a:t>
            </a:r>
            <a:endParaRPr lang="en-AU" sz="1867" i="1" dirty="0">
              <a:latin typeface="+mn-lt"/>
              <a:sym typeface="Wingdings"/>
            </a:endParaRPr>
          </a:p>
          <a:p>
            <a:endParaRPr lang="en-AU" dirty="0"/>
          </a:p>
          <a:p>
            <a:endParaRPr lang="en-AU" dirty="0"/>
          </a:p>
          <a:p>
            <a:pPr lvl="1"/>
            <a:endParaRPr lang="en-AU" i="1" dirty="0"/>
          </a:p>
        </p:txBody>
      </p:sp>
      <p:sp>
        <p:nvSpPr>
          <p:cNvPr id="2" name="Title 1"/>
          <p:cNvSpPr>
            <a:spLocks noGrp="1"/>
          </p:cNvSpPr>
          <p:nvPr>
            <p:ph type="title"/>
          </p:nvPr>
        </p:nvSpPr>
        <p:spPr>
          <a:xfrm>
            <a:off x="229708" y="251383"/>
            <a:ext cx="10670521" cy="936000"/>
          </a:xfrm>
        </p:spPr>
        <p:txBody>
          <a:bodyPr>
            <a:normAutofit/>
          </a:bodyPr>
          <a:lstStyle/>
          <a:p>
            <a:r>
              <a:rPr lang="en-AU" dirty="0" err="1"/>
              <a:t>Nguy</a:t>
            </a:r>
            <a:r>
              <a:rPr lang="en-AU" dirty="0"/>
              <a:t> </a:t>
            </a:r>
            <a:r>
              <a:rPr lang="en-AU" dirty="0" err="1"/>
              <a:t>cơ</a:t>
            </a:r>
            <a:r>
              <a:rPr lang="en-AU" dirty="0"/>
              <a:t> </a:t>
            </a:r>
            <a:r>
              <a:rPr lang="en-AU" dirty="0" err="1"/>
              <a:t>của</a:t>
            </a:r>
            <a:r>
              <a:rPr lang="en-AU" dirty="0"/>
              <a:t> hen </a:t>
            </a:r>
            <a:r>
              <a:rPr lang="en-AU" dirty="0" err="1"/>
              <a:t>nhẹ</a:t>
            </a:r>
            <a:endParaRPr lang="en-AU" dirty="0"/>
          </a:p>
        </p:txBody>
      </p:sp>
      <p:sp>
        <p:nvSpPr>
          <p:cNvPr id="4" name="Right Brace 3"/>
          <p:cNvSpPr/>
          <p:nvPr/>
        </p:nvSpPr>
        <p:spPr>
          <a:xfrm>
            <a:off x="6350977" y="1760795"/>
            <a:ext cx="144000" cy="873008"/>
          </a:xfrm>
          <a:prstGeom prst="rightBrace">
            <a:avLst/>
          </a:prstGeom>
        </p:spPr>
        <p:style>
          <a:lnRef idx="2">
            <a:schemeClr val="accent1"/>
          </a:lnRef>
          <a:fillRef idx="0">
            <a:schemeClr val="accent1"/>
          </a:fillRef>
          <a:effectRef idx="1">
            <a:schemeClr val="accent1"/>
          </a:effectRef>
          <a:fontRef idx="minor">
            <a:schemeClr val="tx1"/>
          </a:fontRef>
        </p:style>
        <p:txBody>
          <a:bodyPr lIns="121883" tIns="60941" rIns="121883" bIns="60941" spcCol="0" rtlCol="0" anchor="ctr"/>
          <a:lstStyle/>
          <a:p>
            <a:pPr algn="ctr" defTabSz="608835"/>
            <a:endParaRPr lang="en-AU" sz="2400">
              <a:solidFill>
                <a:srgbClr val="0C0C0C"/>
              </a:solidFill>
            </a:endParaRPr>
          </a:p>
        </p:txBody>
      </p:sp>
      <p:sp>
        <p:nvSpPr>
          <p:cNvPr id="5" name="TextBox 4"/>
          <p:cNvSpPr txBox="1"/>
          <p:nvPr/>
        </p:nvSpPr>
        <p:spPr>
          <a:xfrm>
            <a:off x="6629400" y="1848441"/>
            <a:ext cx="4926623" cy="697717"/>
          </a:xfrm>
          <a:prstGeom prst="rect">
            <a:avLst/>
          </a:prstGeom>
          <a:noFill/>
        </p:spPr>
        <p:txBody>
          <a:bodyPr wrap="square" lIns="121883" tIns="60941" rIns="121883" bIns="60941" rtlCol="0">
            <a:spAutoFit/>
          </a:bodyPr>
          <a:lstStyle/>
          <a:p>
            <a:pPr defTabSz="608835"/>
            <a:r>
              <a:rPr lang="en-AU" sz="1867" dirty="0" err="1">
                <a:solidFill>
                  <a:srgbClr val="FFFF00"/>
                </a:solidFill>
              </a:rPr>
              <a:t>Có</a:t>
            </a:r>
            <a:r>
              <a:rPr lang="en-AU" sz="1867" dirty="0">
                <a:solidFill>
                  <a:srgbClr val="FFFF00"/>
                </a:solidFill>
              </a:rPr>
              <a:t> </a:t>
            </a:r>
            <a:r>
              <a:rPr lang="en-AU" sz="1867" dirty="0" err="1">
                <a:solidFill>
                  <a:srgbClr val="FFFF00"/>
                </a:solidFill>
              </a:rPr>
              <a:t>triệu</a:t>
            </a:r>
            <a:r>
              <a:rPr lang="en-AU" sz="1867" dirty="0">
                <a:solidFill>
                  <a:srgbClr val="FFFF00"/>
                </a:solidFill>
              </a:rPr>
              <a:t> </a:t>
            </a:r>
            <a:r>
              <a:rPr lang="en-AU" sz="1867" dirty="0" err="1">
                <a:solidFill>
                  <a:srgbClr val="FFFF00"/>
                </a:solidFill>
              </a:rPr>
              <a:t>chứng</a:t>
            </a:r>
            <a:r>
              <a:rPr lang="en-AU" sz="1867" dirty="0">
                <a:solidFill>
                  <a:srgbClr val="FFFF00"/>
                </a:solidFill>
              </a:rPr>
              <a:t> </a:t>
            </a:r>
            <a:r>
              <a:rPr lang="en-AU" sz="1867" dirty="0" err="1">
                <a:solidFill>
                  <a:srgbClr val="FFFF00"/>
                </a:solidFill>
              </a:rPr>
              <a:t>ít</a:t>
            </a:r>
            <a:r>
              <a:rPr lang="en-AU" sz="1867" dirty="0">
                <a:solidFill>
                  <a:srgbClr val="FFFF00"/>
                </a:solidFill>
              </a:rPr>
              <a:t> </a:t>
            </a:r>
            <a:r>
              <a:rPr lang="en-AU" sz="1867" dirty="0" err="1">
                <a:solidFill>
                  <a:srgbClr val="FFFF00"/>
                </a:solidFill>
              </a:rPr>
              <a:t>hơn</a:t>
            </a:r>
            <a:r>
              <a:rPr lang="en-AU" sz="1867" dirty="0">
                <a:solidFill>
                  <a:srgbClr val="FFFF00"/>
                </a:solidFill>
              </a:rPr>
              <a:t> </a:t>
            </a:r>
            <a:r>
              <a:rPr lang="en-AU" sz="1867" dirty="0" err="1">
                <a:solidFill>
                  <a:srgbClr val="FFFF00"/>
                </a:solidFill>
              </a:rPr>
              <a:t>mỗi</a:t>
            </a:r>
            <a:r>
              <a:rPr lang="en-AU" sz="1867" dirty="0">
                <a:solidFill>
                  <a:srgbClr val="FFFF00"/>
                </a:solidFill>
              </a:rPr>
              <a:t> </a:t>
            </a:r>
            <a:r>
              <a:rPr lang="en-AU" sz="1867" dirty="0" err="1">
                <a:solidFill>
                  <a:srgbClr val="FFFF00"/>
                </a:solidFill>
              </a:rPr>
              <a:t>tuần</a:t>
            </a:r>
            <a:r>
              <a:rPr lang="en-AU" sz="1867" dirty="0">
                <a:solidFill>
                  <a:srgbClr val="FFFF00"/>
                </a:solidFill>
              </a:rPr>
              <a:t> </a:t>
            </a:r>
            <a:r>
              <a:rPr lang="en-AU" sz="1867" dirty="0" err="1">
                <a:solidFill>
                  <a:srgbClr val="FFFF00"/>
                </a:solidFill>
              </a:rPr>
              <a:t>trong</a:t>
            </a:r>
            <a:r>
              <a:rPr lang="en-AU" sz="1867" dirty="0">
                <a:solidFill>
                  <a:srgbClr val="FFFF00"/>
                </a:solidFill>
              </a:rPr>
              <a:t> 3 </a:t>
            </a:r>
            <a:r>
              <a:rPr lang="en-AU" sz="1867" dirty="0" err="1">
                <a:solidFill>
                  <a:srgbClr val="FFFF00"/>
                </a:solidFill>
              </a:rPr>
              <a:t>tháng</a:t>
            </a:r>
            <a:r>
              <a:rPr lang="en-AU" sz="1867" dirty="0">
                <a:solidFill>
                  <a:srgbClr val="FFFF00"/>
                </a:solidFill>
              </a:rPr>
              <a:t> qua </a:t>
            </a:r>
            <a:r>
              <a:rPr lang="en-AU" sz="1867" i="1" dirty="0">
                <a:solidFill>
                  <a:srgbClr val="FFFF00"/>
                </a:solidFill>
              </a:rPr>
              <a:t>(</a:t>
            </a:r>
            <a:r>
              <a:rPr lang="en-AU" sz="1867" i="1" dirty="0" err="1">
                <a:solidFill>
                  <a:srgbClr val="FFFF00"/>
                </a:solidFill>
              </a:rPr>
              <a:t>Dusser</a:t>
            </a:r>
            <a:r>
              <a:rPr lang="en-AU" sz="1867" i="1" dirty="0">
                <a:solidFill>
                  <a:srgbClr val="FFFF00"/>
                </a:solidFill>
              </a:rPr>
              <a:t>, Allergy 2007)</a:t>
            </a:r>
            <a:endParaRPr lang="en-AU" sz="2133" i="1" dirty="0">
              <a:solidFill>
                <a:srgbClr val="FFFF00"/>
              </a:solidFill>
            </a:endParaRPr>
          </a:p>
        </p:txBody>
      </p:sp>
    </p:spTree>
    <p:extLst>
      <p:ext uri="{BB962C8B-B14F-4D97-AF65-F5344CB8AC3E}">
        <p14:creationId xmlns:p14="http://schemas.microsoft.com/office/powerpoint/2010/main" val="20537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7CCAC-F331-4140-9CD3-77CBADBA3BB6}"/>
              </a:ext>
            </a:extLst>
          </p:cNvPr>
          <p:cNvSpPr>
            <a:spLocks noGrp="1"/>
          </p:cNvSpPr>
          <p:nvPr>
            <p:ph type="title"/>
          </p:nvPr>
        </p:nvSpPr>
        <p:spPr>
          <a:xfrm>
            <a:off x="204373" y="54601"/>
            <a:ext cx="10605441" cy="936000"/>
          </a:xfrm>
        </p:spPr>
        <p:txBody>
          <a:bodyPr>
            <a:normAutofit/>
          </a:bodyPr>
          <a:lstStyle/>
          <a:p>
            <a:r>
              <a:rPr lang="en-AU" dirty="0" err="1"/>
              <a:t>Chứng</a:t>
            </a:r>
            <a:r>
              <a:rPr lang="en-AU" dirty="0"/>
              <a:t> </a:t>
            </a:r>
            <a:r>
              <a:rPr lang="en-AU" dirty="0" err="1"/>
              <a:t>cứ</a:t>
            </a:r>
            <a:r>
              <a:rPr lang="en-AU" dirty="0"/>
              <a:t> Hen </a:t>
            </a:r>
            <a:r>
              <a:rPr lang="en-AU" dirty="0" err="1"/>
              <a:t>nhẹ</a:t>
            </a:r>
            <a:endParaRPr lang="en-AU" dirty="0"/>
          </a:p>
        </p:txBody>
      </p:sp>
      <p:pic>
        <p:nvPicPr>
          <p:cNvPr id="7" name="Picture 6">
            <a:extLst>
              <a:ext uri="{FF2B5EF4-FFF2-40B4-BE49-F238E27FC236}">
                <a16:creationId xmlns:a16="http://schemas.microsoft.com/office/drawing/2014/main" id="{D59280DC-488D-4553-88F2-7846ECE77061}"/>
              </a:ext>
            </a:extLst>
          </p:cNvPr>
          <p:cNvPicPr>
            <a:picLocks noChangeAspect="1"/>
          </p:cNvPicPr>
          <p:nvPr/>
        </p:nvPicPr>
        <p:blipFill>
          <a:blip r:embed="rId3"/>
          <a:stretch>
            <a:fillRect/>
          </a:stretch>
        </p:blipFill>
        <p:spPr>
          <a:xfrm>
            <a:off x="5817704" y="-1"/>
            <a:ext cx="6221896" cy="2794265"/>
          </a:xfrm>
          <a:prstGeom prst="rect">
            <a:avLst/>
          </a:prstGeom>
        </p:spPr>
      </p:pic>
      <p:sp>
        <p:nvSpPr>
          <p:cNvPr id="9" name="Content Placeholder 8">
            <a:extLst>
              <a:ext uri="{FF2B5EF4-FFF2-40B4-BE49-F238E27FC236}">
                <a16:creationId xmlns:a16="http://schemas.microsoft.com/office/drawing/2014/main" id="{3A4C4A04-0AE7-47B6-94E3-0B458C87E11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39AFE13-F914-4A44-8153-73A3D909FF58}"/>
              </a:ext>
            </a:extLst>
          </p:cNvPr>
          <p:cNvPicPr>
            <a:picLocks noChangeAspect="1"/>
          </p:cNvPicPr>
          <p:nvPr/>
        </p:nvPicPr>
        <p:blipFill>
          <a:blip r:embed="rId4"/>
          <a:stretch>
            <a:fillRect/>
          </a:stretch>
        </p:blipFill>
        <p:spPr>
          <a:xfrm>
            <a:off x="177869" y="838200"/>
            <a:ext cx="4698931" cy="2897086"/>
          </a:xfrm>
          <a:prstGeom prst="rect">
            <a:avLst/>
          </a:prstGeom>
        </p:spPr>
      </p:pic>
      <p:sp>
        <p:nvSpPr>
          <p:cNvPr id="5" name="TextBox 4">
            <a:extLst>
              <a:ext uri="{FF2B5EF4-FFF2-40B4-BE49-F238E27FC236}">
                <a16:creationId xmlns:a16="http://schemas.microsoft.com/office/drawing/2014/main" id="{53353054-25AB-45DC-BFC0-BD2B272BBAF6}"/>
              </a:ext>
            </a:extLst>
          </p:cNvPr>
          <p:cNvSpPr txBox="1"/>
          <p:nvPr/>
        </p:nvSpPr>
        <p:spPr>
          <a:xfrm>
            <a:off x="2532414" y="6498828"/>
            <a:ext cx="9668672" cy="369332"/>
          </a:xfrm>
          <a:prstGeom prst="rect">
            <a:avLst/>
          </a:prstGeom>
          <a:noFill/>
        </p:spPr>
        <p:txBody>
          <a:bodyPr wrap="none" rtlCol="0">
            <a:spAutoFit/>
          </a:bodyPr>
          <a:lstStyle/>
          <a:p>
            <a:r>
              <a:rPr lang="en-US" dirty="0">
                <a:solidFill>
                  <a:schemeClr val="bg1"/>
                </a:solidFill>
              </a:rPr>
              <a:t>O’Byrne NEJM 2018, Bateman NEJM 2018, Beasley NEJM 2019, Hardy Lancet 2019, Sumino JACI 2019</a:t>
            </a:r>
          </a:p>
        </p:txBody>
      </p:sp>
      <p:pic>
        <p:nvPicPr>
          <p:cNvPr id="8" name="Picture 7">
            <a:extLst>
              <a:ext uri="{FF2B5EF4-FFF2-40B4-BE49-F238E27FC236}">
                <a16:creationId xmlns:a16="http://schemas.microsoft.com/office/drawing/2014/main" id="{C764CC89-59CC-4809-813B-02F9E7565A7F}"/>
              </a:ext>
            </a:extLst>
          </p:cNvPr>
          <p:cNvPicPr>
            <a:picLocks noChangeAspect="1"/>
          </p:cNvPicPr>
          <p:nvPr/>
        </p:nvPicPr>
        <p:blipFill>
          <a:blip r:embed="rId5"/>
          <a:stretch>
            <a:fillRect/>
          </a:stretch>
        </p:blipFill>
        <p:spPr>
          <a:xfrm>
            <a:off x="177869" y="3778813"/>
            <a:ext cx="4698931" cy="2698187"/>
          </a:xfrm>
          <a:prstGeom prst="rect">
            <a:avLst/>
          </a:prstGeom>
        </p:spPr>
      </p:pic>
      <p:pic>
        <p:nvPicPr>
          <p:cNvPr id="11" name="Picture 10">
            <a:extLst>
              <a:ext uri="{FF2B5EF4-FFF2-40B4-BE49-F238E27FC236}">
                <a16:creationId xmlns:a16="http://schemas.microsoft.com/office/drawing/2014/main" id="{4FE8284B-4460-4229-BB69-27A94D749346}"/>
              </a:ext>
            </a:extLst>
          </p:cNvPr>
          <p:cNvPicPr>
            <a:picLocks noChangeAspect="1"/>
          </p:cNvPicPr>
          <p:nvPr/>
        </p:nvPicPr>
        <p:blipFill>
          <a:blip r:embed="rId6"/>
          <a:stretch>
            <a:fillRect/>
          </a:stretch>
        </p:blipFill>
        <p:spPr>
          <a:xfrm>
            <a:off x="8410499" y="2843722"/>
            <a:ext cx="3718554" cy="3718554"/>
          </a:xfrm>
          <a:prstGeom prst="rect">
            <a:avLst/>
          </a:prstGeom>
        </p:spPr>
      </p:pic>
      <p:pic>
        <p:nvPicPr>
          <p:cNvPr id="13" name="Picture 12">
            <a:extLst>
              <a:ext uri="{FF2B5EF4-FFF2-40B4-BE49-F238E27FC236}">
                <a16:creationId xmlns:a16="http://schemas.microsoft.com/office/drawing/2014/main" id="{1F9BC7AA-2409-4877-B4DC-632ECBD091F5}"/>
              </a:ext>
            </a:extLst>
          </p:cNvPr>
          <p:cNvPicPr>
            <a:picLocks noChangeAspect="1"/>
          </p:cNvPicPr>
          <p:nvPr/>
        </p:nvPicPr>
        <p:blipFill>
          <a:blip r:embed="rId7"/>
          <a:stretch>
            <a:fillRect/>
          </a:stretch>
        </p:blipFill>
        <p:spPr>
          <a:xfrm>
            <a:off x="5790699" y="2843722"/>
            <a:ext cx="2565751" cy="3718554"/>
          </a:xfrm>
          <a:prstGeom prst="rect">
            <a:avLst/>
          </a:prstGeom>
        </p:spPr>
      </p:pic>
    </p:spTree>
    <p:extLst>
      <p:ext uri="{BB962C8B-B14F-4D97-AF65-F5344CB8AC3E}">
        <p14:creationId xmlns:p14="http://schemas.microsoft.com/office/powerpoint/2010/main" val="3545035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9D33D8F0-D918-4672-9760-E09A435F9A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033" y="1132693"/>
            <a:ext cx="9664028" cy="5474121"/>
          </a:xfrm>
        </p:spPr>
      </p:pic>
      <p:sp>
        <p:nvSpPr>
          <p:cNvPr id="3" name="Title 2">
            <a:extLst>
              <a:ext uri="{FF2B5EF4-FFF2-40B4-BE49-F238E27FC236}">
                <a16:creationId xmlns:a16="http://schemas.microsoft.com/office/drawing/2014/main" id="{8DEA657A-942D-4A3C-BC3C-269B9AECFC2B}"/>
              </a:ext>
            </a:extLst>
          </p:cNvPr>
          <p:cNvSpPr>
            <a:spLocks noGrp="1"/>
          </p:cNvSpPr>
          <p:nvPr>
            <p:ph type="title"/>
          </p:nvPr>
        </p:nvSpPr>
        <p:spPr>
          <a:xfrm>
            <a:off x="803247" y="0"/>
            <a:ext cx="10515600" cy="1325563"/>
          </a:xfrm>
        </p:spPr>
        <p:txBody>
          <a:bodyPr/>
          <a:lstStyle/>
          <a:p>
            <a:r>
              <a:rPr lang="en-AU" dirty="0"/>
              <a:t>Patients with features of asthma and COPD</a:t>
            </a:r>
          </a:p>
        </p:txBody>
      </p:sp>
      <p:sp>
        <p:nvSpPr>
          <p:cNvPr id="6" name="TextBox 5">
            <a:extLst>
              <a:ext uri="{FF2B5EF4-FFF2-40B4-BE49-F238E27FC236}">
                <a16:creationId xmlns:a16="http://schemas.microsoft.com/office/drawing/2014/main" id="{473B4068-E2C6-404A-8602-FA65806B70DF}"/>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5-2</a:t>
            </a:r>
          </a:p>
        </p:txBody>
      </p:sp>
    </p:spTree>
    <p:extLst>
      <p:ext uri="{BB962C8B-B14F-4D97-AF65-F5344CB8AC3E}">
        <p14:creationId xmlns:p14="http://schemas.microsoft.com/office/powerpoint/2010/main" val="17437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idx="4294967295"/>
          </p:nvPr>
        </p:nvSpPr>
        <p:spPr>
          <a:xfrm>
            <a:off x="609600" y="0"/>
            <a:ext cx="7162800" cy="1143000"/>
          </a:xfrm>
        </p:spPr>
        <p:txBody>
          <a:bodyPr>
            <a:normAutofit fontScale="90000"/>
          </a:bodyPr>
          <a:lstStyle/>
          <a:p>
            <a:pPr eaLnBrk="1" hangingPunct="1"/>
            <a:r>
              <a:rPr lang="en-US" dirty="0" err="1">
                <a:latin typeface="Arial" pitchFamily="34" charset="0"/>
              </a:rPr>
              <a:t>Thuốc</a:t>
            </a:r>
            <a:r>
              <a:rPr lang="en-US" dirty="0">
                <a:latin typeface="Arial" pitchFamily="34" charset="0"/>
              </a:rPr>
              <a:t> </a:t>
            </a:r>
            <a:r>
              <a:rPr lang="en-US" dirty="0" err="1">
                <a:latin typeface="Arial" pitchFamily="34" charset="0"/>
              </a:rPr>
              <a:t>kiểm</a:t>
            </a:r>
            <a:r>
              <a:rPr lang="en-US" dirty="0">
                <a:latin typeface="Arial" pitchFamily="34" charset="0"/>
              </a:rPr>
              <a:t> </a:t>
            </a:r>
            <a:r>
              <a:rPr lang="en-US" dirty="0" err="1">
                <a:latin typeface="Arial" pitchFamily="34" charset="0"/>
              </a:rPr>
              <a:t>soát</a:t>
            </a:r>
            <a:r>
              <a:rPr lang="en-US" dirty="0">
                <a:latin typeface="Arial" pitchFamily="34" charset="0"/>
              </a:rPr>
              <a:t> hen </a:t>
            </a:r>
            <a:r>
              <a:rPr lang="en-US" dirty="0" err="1">
                <a:latin typeface="Arial" pitchFamily="34" charset="0"/>
              </a:rPr>
              <a:t>thay</a:t>
            </a:r>
            <a:r>
              <a:rPr lang="en-US" dirty="0">
                <a:latin typeface="Arial" pitchFamily="34" charset="0"/>
              </a:rPr>
              <a:t> </a:t>
            </a:r>
            <a:r>
              <a:rPr lang="en-US" dirty="0" err="1">
                <a:latin typeface="Arial" pitchFamily="34" charset="0"/>
              </a:rPr>
              <a:t>thế</a:t>
            </a:r>
            <a:endParaRPr lang="en-US" dirty="0">
              <a:latin typeface="Arial" pitchFamily="34" charset="0"/>
            </a:endParaRPr>
          </a:p>
        </p:txBody>
      </p:sp>
      <p:sp>
        <p:nvSpPr>
          <p:cNvPr id="305155" name="Rectangle 3"/>
          <p:cNvSpPr>
            <a:spLocks noGrp="1" noChangeArrowheads="1"/>
          </p:cNvSpPr>
          <p:nvPr>
            <p:ph type="body" sz="half" idx="4294967295"/>
          </p:nvPr>
        </p:nvSpPr>
        <p:spPr>
          <a:xfrm>
            <a:off x="1275080" y="1295400"/>
            <a:ext cx="6477000" cy="2667000"/>
          </a:xfrm>
        </p:spPr>
        <p:txBody>
          <a:bodyPr/>
          <a:lstStyle/>
          <a:p>
            <a:pPr eaLnBrk="1" hangingPunct="1">
              <a:buFont typeface="Wingdings" panose="05000000000000000000" pitchFamily="2" charset="2"/>
              <a:buChar char="q"/>
            </a:pPr>
            <a:r>
              <a:rPr lang="en-US" sz="2800" dirty="0" err="1">
                <a:latin typeface="Arial" pitchFamily="34" charset="0"/>
              </a:rPr>
              <a:t>Kháng</a:t>
            </a:r>
            <a:r>
              <a:rPr lang="en-US" sz="2800" dirty="0">
                <a:latin typeface="Arial" pitchFamily="34" charset="0"/>
              </a:rPr>
              <a:t> </a:t>
            </a:r>
            <a:r>
              <a:rPr lang="en-US" sz="2800" dirty="0" err="1">
                <a:latin typeface="Arial" pitchFamily="34" charset="0"/>
              </a:rPr>
              <a:t>leukotrien</a:t>
            </a:r>
            <a:r>
              <a:rPr lang="en-US" sz="2800" dirty="0">
                <a:latin typeface="Arial" pitchFamily="34" charset="0"/>
              </a:rPr>
              <a:t> (</a:t>
            </a:r>
            <a:r>
              <a:rPr lang="en-US" sz="2800" dirty="0" err="1">
                <a:latin typeface="Arial" pitchFamily="34" charset="0"/>
              </a:rPr>
              <a:t>kháng</a:t>
            </a:r>
            <a:r>
              <a:rPr lang="en-US" sz="2800" dirty="0">
                <a:latin typeface="Arial" pitchFamily="34" charset="0"/>
              </a:rPr>
              <a:t> </a:t>
            </a:r>
            <a:r>
              <a:rPr lang="en-US" sz="2800" dirty="0" err="1">
                <a:latin typeface="Arial" pitchFamily="34" charset="0"/>
              </a:rPr>
              <a:t>viêm</a:t>
            </a:r>
            <a:r>
              <a:rPr lang="en-US" sz="2800" dirty="0">
                <a:latin typeface="Arial" pitchFamily="34" charset="0"/>
              </a:rPr>
              <a:t>)</a:t>
            </a:r>
          </a:p>
          <a:p>
            <a:pPr lvl="1" eaLnBrk="1" hangingPunct="1">
              <a:buFont typeface="Wingdings" panose="05000000000000000000" pitchFamily="2" charset="2"/>
              <a:buChar char="q"/>
            </a:pPr>
            <a:r>
              <a:rPr lang="en-US" sz="2400" dirty="0">
                <a:latin typeface="Arial" pitchFamily="34" charset="0"/>
              </a:rPr>
              <a:t>Montelukast (</a:t>
            </a:r>
            <a:r>
              <a:rPr lang="en-US" sz="2400" dirty="0" err="1">
                <a:latin typeface="Arial" pitchFamily="34" charset="0"/>
              </a:rPr>
              <a:t>Singulair</a:t>
            </a:r>
            <a:r>
              <a:rPr lang="en-US" sz="2400" dirty="0">
                <a:latin typeface="Arial" pitchFamily="34" charset="0"/>
              </a:rPr>
              <a:t>, </a:t>
            </a:r>
            <a:r>
              <a:rPr lang="en-US" sz="2400" dirty="0" err="1">
                <a:latin typeface="Arial" pitchFamily="34" charset="0"/>
              </a:rPr>
              <a:t>Montiget</a:t>
            </a:r>
            <a:r>
              <a:rPr lang="en-US" sz="2400" dirty="0">
                <a:latin typeface="Arial" pitchFamily="34" charset="0"/>
              </a:rPr>
              <a:t>)</a:t>
            </a:r>
          </a:p>
        </p:txBody>
      </p:sp>
      <p:sp>
        <p:nvSpPr>
          <p:cNvPr id="305156" name="Text Box 4"/>
          <p:cNvSpPr txBox="1">
            <a:spLocks noChangeArrowheads="1"/>
          </p:cNvSpPr>
          <p:nvPr/>
        </p:nvSpPr>
        <p:spPr bwMode="auto">
          <a:xfrm>
            <a:off x="1143000" y="3048000"/>
            <a:ext cx="7467600" cy="523220"/>
          </a:xfrm>
          <a:prstGeom prst="rect">
            <a:avLst/>
          </a:prstGeom>
          <a:noFill/>
          <a:ln w="9525" algn="ctr">
            <a:noFill/>
            <a:miter lim="800000"/>
            <a:headEnd/>
            <a:tailEnd/>
          </a:ln>
        </p:spPr>
        <p:txBody>
          <a:bodyPr>
            <a:spAutoFit/>
          </a:bodyPr>
          <a:lstStyle/>
          <a:p>
            <a:pPr marL="342900" indent="-342900">
              <a:buClr>
                <a:schemeClr val="hlink"/>
              </a:buClr>
              <a:buFont typeface="Wingdings" pitchFamily="2" charset="2"/>
              <a:buChar char="q"/>
            </a:pPr>
            <a:r>
              <a:rPr lang="en-US" sz="2800" dirty="0" err="1">
                <a:solidFill>
                  <a:schemeClr val="bg1"/>
                </a:solidFill>
              </a:rPr>
              <a:t>Theophilline</a:t>
            </a:r>
            <a:r>
              <a:rPr lang="en-US" sz="2800" dirty="0">
                <a:solidFill>
                  <a:schemeClr val="bg1"/>
                </a:solidFill>
              </a:rPr>
              <a:t> (</a:t>
            </a:r>
            <a:r>
              <a:rPr lang="en-US" sz="2800" dirty="0" err="1">
                <a:solidFill>
                  <a:schemeClr val="bg1"/>
                </a:solidFill>
              </a:rPr>
              <a:t>kháng</a:t>
            </a:r>
            <a:r>
              <a:rPr lang="en-US" sz="2800" dirty="0">
                <a:solidFill>
                  <a:schemeClr val="bg1"/>
                </a:solidFill>
              </a:rPr>
              <a:t> </a:t>
            </a:r>
            <a:r>
              <a:rPr lang="en-US" sz="2800" dirty="0" err="1">
                <a:solidFill>
                  <a:schemeClr val="bg1"/>
                </a:solidFill>
              </a:rPr>
              <a:t>viêm</a:t>
            </a:r>
            <a:r>
              <a:rPr lang="en-US" sz="2800" dirty="0">
                <a:solidFill>
                  <a:schemeClr val="bg1"/>
                </a:solidFill>
              </a:rPr>
              <a:t> </a:t>
            </a:r>
            <a:r>
              <a:rPr lang="en-US" sz="2800" dirty="0" err="1">
                <a:solidFill>
                  <a:schemeClr val="bg1"/>
                </a:solidFill>
              </a:rPr>
              <a:t>và</a:t>
            </a:r>
            <a:r>
              <a:rPr lang="en-US" sz="2800" dirty="0">
                <a:solidFill>
                  <a:schemeClr val="bg1"/>
                </a:solidFill>
              </a:rPr>
              <a:t> </a:t>
            </a:r>
            <a:r>
              <a:rPr lang="en-US" sz="2800" dirty="0" err="1">
                <a:solidFill>
                  <a:schemeClr val="bg1"/>
                </a:solidFill>
              </a:rPr>
              <a:t>dãn</a:t>
            </a:r>
            <a:r>
              <a:rPr lang="en-US" sz="2800" dirty="0">
                <a:solidFill>
                  <a:schemeClr val="bg1"/>
                </a:solidFill>
              </a:rPr>
              <a:t> </a:t>
            </a:r>
            <a:r>
              <a:rPr lang="en-US" sz="2800" dirty="0" err="1">
                <a:solidFill>
                  <a:schemeClr val="bg1"/>
                </a:solidFill>
              </a:rPr>
              <a:t>phế</a:t>
            </a:r>
            <a:r>
              <a:rPr lang="en-US" sz="2800" dirty="0">
                <a:solidFill>
                  <a:schemeClr val="bg1"/>
                </a:solidFill>
              </a:rPr>
              <a:t> </a:t>
            </a:r>
            <a:r>
              <a:rPr lang="en-US" sz="2800" dirty="0" err="1">
                <a:solidFill>
                  <a:schemeClr val="bg1"/>
                </a:solidFill>
              </a:rPr>
              <a:t>quản</a:t>
            </a:r>
            <a:r>
              <a:rPr lang="en-US" sz="2800" dirty="0">
                <a:solidFill>
                  <a:schemeClr val="bg1"/>
                </a:solidFill>
              </a:rPr>
              <a:t>)</a:t>
            </a:r>
          </a:p>
        </p:txBody>
      </p:sp>
      <p:pic>
        <p:nvPicPr>
          <p:cNvPr id="305157" name="Picture 5" descr="singulair"/>
          <p:cNvPicPr>
            <a:picLocks noGrp="1" noChangeAspect="1" noChangeArrowheads="1"/>
          </p:cNvPicPr>
          <p:nvPr>
            <p:ph sz="quarter" idx="4294967295"/>
          </p:nvPr>
        </p:nvPicPr>
        <p:blipFill>
          <a:blip r:embed="rId3" cstate="print"/>
          <a:srcRect/>
          <a:stretch>
            <a:fillRect/>
          </a:stretch>
        </p:blipFill>
        <p:spPr>
          <a:xfrm>
            <a:off x="8743950" y="0"/>
            <a:ext cx="1924050" cy="4114800"/>
          </a:xfrm>
        </p:spPr>
      </p:pic>
      <p:pic>
        <p:nvPicPr>
          <p:cNvPr id="305158" name="Picture 6" descr="Montiget"/>
          <p:cNvPicPr>
            <a:picLocks noGrp="1" noChangeAspect="1" noChangeArrowheads="1"/>
          </p:cNvPicPr>
          <p:nvPr>
            <p:ph sz="quarter" idx="4294967295"/>
          </p:nvPr>
        </p:nvPicPr>
        <p:blipFill>
          <a:blip r:embed="rId4" cstate="print"/>
          <a:srcRect/>
          <a:stretch>
            <a:fillRect/>
          </a:stretch>
        </p:blipFill>
        <p:spPr>
          <a:xfrm>
            <a:off x="7010400" y="4144964"/>
            <a:ext cx="3657600" cy="2713037"/>
          </a:xfrm>
        </p:spPr>
      </p:pic>
      <p:pic>
        <p:nvPicPr>
          <p:cNvPr id="305159" name="Picture 7" descr="1692009_theostat"/>
          <p:cNvPicPr>
            <a:picLocks noChangeAspect="1" noChangeArrowheads="1"/>
          </p:cNvPicPr>
          <p:nvPr/>
        </p:nvPicPr>
        <p:blipFill>
          <a:blip r:embed="rId5" cstate="print"/>
          <a:srcRect/>
          <a:stretch>
            <a:fillRect/>
          </a:stretch>
        </p:blipFill>
        <p:spPr bwMode="auto">
          <a:xfrm>
            <a:off x="1981200" y="4114800"/>
            <a:ext cx="3606800" cy="2390775"/>
          </a:xfrm>
          <a:prstGeom prst="rect">
            <a:avLst/>
          </a:prstGeom>
          <a:noFill/>
          <a:ln w="9525">
            <a:noFill/>
            <a:miter lim="800000"/>
            <a:headEnd/>
            <a:tailEnd/>
          </a:ln>
        </p:spPr>
      </p:pic>
    </p:spTree>
    <p:extLst>
      <p:ext uri="{BB962C8B-B14F-4D97-AF65-F5344CB8AC3E}">
        <p14:creationId xmlns:p14="http://schemas.microsoft.com/office/powerpoint/2010/main" val="593833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Effect transition="in" filter="blinds(horizontal)">
                                      <p:cBhvr>
                                        <p:cTn id="7" dur="500"/>
                                        <p:tgtEl>
                                          <p:spTgt spid="30515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10" dur="500"/>
                                        <p:tgtEl>
                                          <p:spTgt spid="30515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5157"/>
                                        </p:tgtEl>
                                        <p:attrNameLst>
                                          <p:attrName>style.visibility</p:attrName>
                                        </p:attrNameLst>
                                      </p:cBhvr>
                                      <p:to>
                                        <p:strVal val="visible"/>
                                      </p:to>
                                    </p:set>
                                    <p:animEffect transition="in" filter="blinds(horizontal)">
                                      <p:cBhvr>
                                        <p:cTn id="13" dur="500"/>
                                        <p:tgtEl>
                                          <p:spTgt spid="305157"/>
                                        </p:tgtEl>
                                      </p:cBhvr>
                                    </p:animEffect>
                                  </p:childTnLst>
                                </p:cTn>
                              </p:par>
                              <p:par>
                                <p:cTn id="14" presetID="3" presetClass="entr" presetSubtype="10" fill="hold" nodeType="withEffect">
                                  <p:stCondLst>
                                    <p:cond delay="0"/>
                                  </p:stCondLst>
                                  <p:childTnLst>
                                    <p:set>
                                      <p:cBhvr>
                                        <p:cTn id="15" dur="1" fill="hold">
                                          <p:stCondLst>
                                            <p:cond delay="0"/>
                                          </p:stCondLst>
                                        </p:cTn>
                                        <p:tgtEl>
                                          <p:spTgt spid="305158"/>
                                        </p:tgtEl>
                                        <p:attrNameLst>
                                          <p:attrName>style.visibility</p:attrName>
                                        </p:attrNameLst>
                                      </p:cBhvr>
                                      <p:to>
                                        <p:strVal val="visible"/>
                                      </p:to>
                                    </p:set>
                                    <p:animEffect transition="in" filter="blinds(horizontal)">
                                      <p:cBhvr>
                                        <p:cTn id="16" dur="500"/>
                                        <p:tgtEl>
                                          <p:spTgt spid="30515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05156"/>
                                        </p:tgtEl>
                                        <p:attrNameLst>
                                          <p:attrName>style.visibility</p:attrName>
                                        </p:attrNameLst>
                                      </p:cBhvr>
                                      <p:to>
                                        <p:strVal val="visible"/>
                                      </p:to>
                                    </p:set>
                                    <p:animEffect transition="in" filter="box(in)">
                                      <p:cBhvr>
                                        <p:cTn id="21" dur="500"/>
                                        <p:tgtEl>
                                          <p:spTgt spid="305156"/>
                                        </p:tgtEl>
                                      </p:cBhvr>
                                    </p:animEffect>
                                  </p:childTnLst>
                                </p:cTn>
                              </p:par>
                              <p:par>
                                <p:cTn id="22" presetID="4" presetClass="entr" presetSubtype="16" fill="hold" nodeType="withEffect">
                                  <p:stCondLst>
                                    <p:cond delay="0"/>
                                  </p:stCondLst>
                                  <p:childTnLst>
                                    <p:set>
                                      <p:cBhvr>
                                        <p:cTn id="23" dur="1" fill="hold">
                                          <p:stCondLst>
                                            <p:cond delay="0"/>
                                          </p:stCondLst>
                                        </p:cTn>
                                        <p:tgtEl>
                                          <p:spTgt spid="305159"/>
                                        </p:tgtEl>
                                        <p:attrNameLst>
                                          <p:attrName>style.visibility</p:attrName>
                                        </p:attrNameLst>
                                      </p:cBhvr>
                                      <p:to>
                                        <p:strVal val="visible"/>
                                      </p:to>
                                    </p:set>
                                    <p:animEffect transition="in" filter="box(in)">
                                      <p:cBhvr>
                                        <p:cTn id="24" dur="500"/>
                                        <p:tgtEl>
                                          <p:spTgt spid="305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p:bldP spid="3051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1524000" y="0"/>
            <a:ext cx="6248400" cy="1143000"/>
          </a:xfrm>
        </p:spPr>
        <p:txBody>
          <a:bodyPr/>
          <a:lstStyle/>
          <a:p>
            <a:pPr eaLnBrk="1" hangingPunct="1"/>
            <a:r>
              <a:rPr lang="en-US">
                <a:latin typeface="Arial" pitchFamily="34" charset="0"/>
              </a:rPr>
              <a:t>Thuốc kiểm soát hen</a:t>
            </a:r>
          </a:p>
        </p:txBody>
      </p:sp>
      <p:pic>
        <p:nvPicPr>
          <p:cNvPr id="303107" name="Picture 3" descr="Flixotide%20Accuhaler%20250-2"/>
          <p:cNvPicPr>
            <a:picLocks noGrp="1" noChangeAspect="1" noChangeArrowheads="1"/>
          </p:cNvPicPr>
          <p:nvPr>
            <p:ph sz="quarter" idx="4294967295"/>
          </p:nvPr>
        </p:nvPicPr>
        <p:blipFill>
          <a:blip r:embed="rId3" cstate="print"/>
          <a:srcRect/>
          <a:stretch>
            <a:fillRect/>
          </a:stretch>
        </p:blipFill>
        <p:spPr>
          <a:xfrm>
            <a:off x="8026400" y="0"/>
            <a:ext cx="2641600" cy="1981200"/>
          </a:xfrm>
        </p:spPr>
      </p:pic>
      <p:pic>
        <p:nvPicPr>
          <p:cNvPr id="303108" name="Picture 4" descr="pic_pack_pulmicort_turbu_400_k"/>
          <p:cNvPicPr>
            <a:picLocks noGrp="1" noChangeAspect="1" noChangeArrowheads="1"/>
          </p:cNvPicPr>
          <p:nvPr>
            <p:ph sz="quarter" idx="4294967295"/>
          </p:nvPr>
        </p:nvPicPr>
        <p:blipFill>
          <a:blip r:embed="rId4" cstate="print"/>
          <a:srcRect/>
          <a:stretch>
            <a:fillRect/>
          </a:stretch>
        </p:blipFill>
        <p:spPr>
          <a:xfrm>
            <a:off x="6324601" y="838200"/>
            <a:ext cx="1687513" cy="2286000"/>
          </a:xfrm>
        </p:spPr>
      </p:pic>
      <p:pic>
        <p:nvPicPr>
          <p:cNvPr id="303109" name="Picture 5" descr="15102f"/>
          <p:cNvPicPr>
            <a:picLocks noChangeAspect="1" noChangeArrowheads="1"/>
          </p:cNvPicPr>
          <p:nvPr/>
        </p:nvPicPr>
        <p:blipFill>
          <a:blip r:embed="rId5" cstate="print"/>
          <a:srcRect/>
          <a:stretch>
            <a:fillRect/>
          </a:stretch>
        </p:blipFill>
        <p:spPr bwMode="auto">
          <a:xfrm>
            <a:off x="8001000" y="1981200"/>
            <a:ext cx="1981200" cy="1981200"/>
          </a:xfrm>
          <a:prstGeom prst="rect">
            <a:avLst/>
          </a:prstGeom>
          <a:noFill/>
          <a:ln w="9525">
            <a:noFill/>
            <a:miter lim="800000"/>
            <a:headEnd/>
            <a:tailEnd/>
          </a:ln>
        </p:spPr>
      </p:pic>
      <p:pic>
        <p:nvPicPr>
          <p:cNvPr id="303110" name="Picture 6" descr="SERETIDE"/>
          <p:cNvPicPr>
            <a:picLocks noChangeAspect="1" noChangeArrowheads="1"/>
          </p:cNvPicPr>
          <p:nvPr/>
        </p:nvPicPr>
        <p:blipFill>
          <a:blip r:embed="rId6" cstate="print"/>
          <a:srcRect/>
          <a:stretch>
            <a:fillRect/>
          </a:stretch>
        </p:blipFill>
        <p:spPr bwMode="auto">
          <a:xfrm>
            <a:off x="5486400" y="3124200"/>
            <a:ext cx="2514600" cy="1879600"/>
          </a:xfrm>
          <a:prstGeom prst="rect">
            <a:avLst/>
          </a:prstGeom>
          <a:noFill/>
          <a:ln w="9525">
            <a:noFill/>
            <a:miter lim="800000"/>
            <a:headEnd/>
            <a:tailEnd/>
          </a:ln>
        </p:spPr>
      </p:pic>
      <p:pic>
        <p:nvPicPr>
          <p:cNvPr id="303111" name="Picture 7" descr="symbicort_packshot"/>
          <p:cNvPicPr>
            <a:picLocks noChangeAspect="1" noChangeArrowheads="1"/>
          </p:cNvPicPr>
          <p:nvPr/>
        </p:nvPicPr>
        <p:blipFill>
          <a:blip r:embed="rId7" cstate="print"/>
          <a:srcRect/>
          <a:stretch>
            <a:fillRect/>
          </a:stretch>
        </p:blipFill>
        <p:spPr bwMode="auto">
          <a:xfrm>
            <a:off x="8001000" y="4006850"/>
            <a:ext cx="1879600" cy="2165350"/>
          </a:xfrm>
          <a:prstGeom prst="rect">
            <a:avLst/>
          </a:prstGeom>
          <a:noFill/>
          <a:ln w="9525">
            <a:noFill/>
            <a:miter lim="800000"/>
            <a:headEnd/>
            <a:tailEnd/>
          </a:ln>
        </p:spPr>
      </p:pic>
      <p:sp>
        <p:nvSpPr>
          <p:cNvPr id="303112" name="Rectangle 8"/>
          <p:cNvSpPr>
            <a:spLocks noGrp="1" noChangeArrowheads="1"/>
          </p:cNvSpPr>
          <p:nvPr>
            <p:ph type="body" sz="half" idx="4294967295"/>
          </p:nvPr>
        </p:nvSpPr>
        <p:spPr>
          <a:xfrm>
            <a:off x="1371600" y="1066800"/>
            <a:ext cx="4419600" cy="2514600"/>
          </a:xfrm>
        </p:spPr>
        <p:txBody>
          <a:bodyPr/>
          <a:lstStyle/>
          <a:p>
            <a:pPr eaLnBrk="1" hangingPunct="1"/>
            <a:r>
              <a:rPr lang="en-US" sz="2800" dirty="0" err="1">
                <a:latin typeface="+mn-lt"/>
              </a:rPr>
              <a:t>Kháng</a:t>
            </a:r>
            <a:r>
              <a:rPr lang="en-US" sz="2800" dirty="0">
                <a:latin typeface="+mn-lt"/>
              </a:rPr>
              <a:t> </a:t>
            </a:r>
            <a:r>
              <a:rPr lang="en-US" sz="2800" dirty="0" err="1">
                <a:latin typeface="+mn-lt"/>
              </a:rPr>
              <a:t>viêm</a:t>
            </a:r>
            <a:endParaRPr lang="en-US" sz="2800" dirty="0">
              <a:latin typeface="+mn-lt"/>
            </a:endParaRPr>
          </a:p>
          <a:p>
            <a:pPr lvl="1" eaLnBrk="1" hangingPunct="1"/>
            <a:r>
              <a:rPr lang="en-US" sz="2400" dirty="0">
                <a:latin typeface="+mn-lt"/>
              </a:rPr>
              <a:t>Fluticasone (</a:t>
            </a:r>
            <a:r>
              <a:rPr lang="en-US" sz="2400" dirty="0" err="1">
                <a:latin typeface="+mn-lt"/>
              </a:rPr>
              <a:t>Flixotide</a:t>
            </a:r>
            <a:r>
              <a:rPr lang="en-US" sz="2400" dirty="0">
                <a:latin typeface="+mn-lt"/>
              </a:rPr>
              <a:t>)</a:t>
            </a:r>
          </a:p>
          <a:p>
            <a:pPr lvl="1" eaLnBrk="1" hangingPunct="1"/>
            <a:r>
              <a:rPr lang="en-US" sz="2400" dirty="0">
                <a:latin typeface="+mn-lt"/>
              </a:rPr>
              <a:t>Budesonide (Pulmicort)</a:t>
            </a:r>
          </a:p>
          <a:p>
            <a:pPr lvl="1" eaLnBrk="1" hangingPunct="1"/>
            <a:r>
              <a:rPr lang="en-US" sz="2400" dirty="0">
                <a:latin typeface="+mn-lt"/>
              </a:rPr>
              <a:t>Beclomethasone (</a:t>
            </a:r>
            <a:r>
              <a:rPr lang="en-US" sz="2400" dirty="0" err="1">
                <a:latin typeface="+mn-lt"/>
              </a:rPr>
              <a:t>Becotid</a:t>
            </a:r>
            <a:r>
              <a:rPr lang="en-US" sz="2400" dirty="0">
                <a:latin typeface="+mn-lt"/>
              </a:rPr>
              <a:t>)</a:t>
            </a:r>
          </a:p>
        </p:txBody>
      </p:sp>
      <p:sp>
        <p:nvSpPr>
          <p:cNvPr id="303113" name="Text Box 9"/>
          <p:cNvSpPr txBox="1">
            <a:spLocks noChangeArrowheads="1"/>
          </p:cNvSpPr>
          <p:nvPr/>
        </p:nvSpPr>
        <p:spPr bwMode="auto">
          <a:xfrm>
            <a:off x="1371600" y="4086225"/>
            <a:ext cx="4191000" cy="2800767"/>
          </a:xfrm>
          <a:prstGeom prst="rect">
            <a:avLst/>
          </a:prstGeom>
          <a:noFill/>
          <a:ln w="9525" algn="ctr">
            <a:noFill/>
            <a:miter lim="800000"/>
            <a:headEnd/>
            <a:tailEnd/>
          </a:ln>
        </p:spPr>
        <p:txBody>
          <a:bodyPr wrap="square">
            <a:spAutoFit/>
          </a:bodyPr>
          <a:lstStyle/>
          <a:p>
            <a:pPr marL="342900" indent="-342900">
              <a:buClr>
                <a:schemeClr val="hlink"/>
              </a:buClr>
              <a:buFontTx/>
              <a:buChar char="•"/>
            </a:pPr>
            <a:r>
              <a:rPr lang="en-US" sz="2800" dirty="0" err="1">
                <a:solidFill>
                  <a:schemeClr val="bg1"/>
                </a:solidFill>
              </a:rPr>
              <a:t>Phối</a:t>
            </a:r>
            <a:r>
              <a:rPr lang="en-US" sz="2800" dirty="0">
                <a:solidFill>
                  <a:schemeClr val="bg1"/>
                </a:solidFill>
              </a:rPr>
              <a:t> </a:t>
            </a:r>
            <a:r>
              <a:rPr lang="en-US" sz="2800" dirty="0" err="1">
                <a:solidFill>
                  <a:schemeClr val="bg1"/>
                </a:solidFill>
              </a:rPr>
              <a:t>hợp</a:t>
            </a:r>
            <a:r>
              <a:rPr lang="en-US" sz="2800" dirty="0">
                <a:solidFill>
                  <a:schemeClr val="bg1"/>
                </a:solidFill>
              </a:rPr>
              <a:t> (</a:t>
            </a:r>
            <a:r>
              <a:rPr lang="en-US" sz="2800" dirty="0" err="1">
                <a:solidFill>
                  <a:schemeClr val="bg1"/>
                </a:solidFill>
              </a:rPr>
              <a:t>kháng</a:t>
            </a:r>
            <a:r>
              <a:rPr lang="en-US" sz="2800" dirty="0">
                <a:solidFill>
                  <a:schemeClr val="bg1"/>
                </a:solidFill>
              </a:rPr>
              <a:t> </a:t>
            </a:r>
            <a:r>
              <a:rPr lang="en-US" sz="2800" dirty="0" err="1">
                <a:solidFill>
                  <a:schemeClr val="bg1"/>
                </a:solidFill>
              </a:rPr>
              <a:t>viêm</a:t>
            </a:r>
            <a:r>
              <a:rPr lang="en-US" sz="2800" dirty="0">
                <a:solidFill>
                  <a:schemeClr val="bg1"/>
                </a:solidFill>
              </a:rPr>
              <a:t> </a:t>
            </a:r>
            <a:r>
              <a:rPr lang="en-US" sz="2800" dirty="0" err="1">
                <a:solidFill>
                  <a:schemeClr val="bg1"/>
                </a:solidFill>
              </a:rPr>
              <a:t>và</a:t>
            </a:r>
            <a:r>
              <a:rPr lang="en-US" sz="2800" dirty="0">
                <a:solidFill>
                  <a:schemeClr val="bg1"/>
                </a:solidFill>
              </a:rPr>
              <a:t> </a:t>
            </a:r>
            <a:r>
              <a:rPr lang="en-US" sz="2800" dirty="0" err="1">
                <a:solidFill>
                  <a:schemeClr val="bg1"/>
                </a:solidFill>
              </a:rPr>
              <a:t>dãn</a:t>
            </a:r>
            <a:r>
              <a:rPr lang="en-US" sz="2800" dirty="0">
                <a:solidFill>
                  <a:schemeClr val="bg1"/>
                </a:solidFill>
              </a:rPr>
              <a:t> </a:t>
            </a:r>
            <a:r>
              <a:rPr lang="en-US" sz="2800" dirty="0" err="1">
                <a:solidFill>
                  <a:schemeClr val="bg1"/>
                </a:solidFill>
              </a:rPr>
              <a:t>phế</a:t>
            </a:r>
            <a:r>
              <a:rPr lang="en-US" sz="2800" dirty="0">
                <a:solidFill>
                  <a:schemeClr val="bg1"/>
                </a:solidFill>
              </a:rPr>
              <a:t> </a:t>
            </a:r>
            <a:r>
              <a:rPr lang="en-US" sz="2800" dirty="0" err="1">
                <a:solidFill>
                  <a:schemeClr val="bg1"/>
                </a:solidFill>
              </a:rPr>
              <a:t>quản</a:t>
            </a:r>
            <a:r>
              <a:rPr lang="en-US" sz="2800" dirty="0">
                <a:solidFill>
                  <a:schemeClr val="bg1"/>
                </a:solidFill>
              </a:rPr>
              <a:t>)</a:t>
            </a:r>
          </a:p>
          <a:p>
            <a:pPr lvl="1">
              <a:buClr>
                <a:schemeClr val="folHlink"/>
              </a:buClr>
              <a:buFontTx/>
              <a:buChar char="•"/>
            </a:pPr>
            <a:r>
              <a:rPr lang="en-US" sz="2400" dirty="0">
                <a:solidFill>
                  <a:schemeClr val="bg1"/>
                </a:solidFill>
              </a:rPr>
              <a:t>Fluticasone + Salmeterol (Seretide)</a:t>
            </a:r>
          </a:p>
          <a:p>
            <a:pPr lvl="1">
              <a:buClr>
                <a:schemeClr val="folHlink"/>
              </a:buClr>
              <a:buFontTx/>
              <a:buChar char="•"/>
            </a:pPr>
            <a:r>
              <a:rPr lang="en-US" sz="2400" dirty="0">
                <a:solidFill>
                  <a:schemeClr val="bg1"/>
                </a:solidFill>
              </a:rPr>
              <a:t>Budesonide + Formoterol (Symbicort)</a:t>
            </a:r>
          </a:p>
          <a:p>
            <a:pPr marL="342900" indent="-342900"/>
            <a:endParaRPr lang="en-US" sz="2400" dirty="0">
              <a:solidFill>
                <a:schemeClr val="bg1"/>
              </a:solidFill>
            </a:endParaRPr>
          </a:p>
        </p:txBody>
      </p:sp>
    </p:spTree>
    <p:extLst>
      <p:ext uri="{BB962C8B-B14F-4D97-AF65-F5344CB8AC3E}">
        <p14:creationId xmlns:p14="http://schemas.microsoft.com/office/powerpoint/2010/main" val="1164808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3112">
                                            <p:txEl>
                                              <p:pRg st="0" end="0"/>
                                            </p:txEl>
                                          </p:spTgt>
                                        </p:tgtEl>
                                        <p:attrNameLst>
                                          <p:attrName>style.visibility</p:attrName>
                                        </p:attrNameLst>
                                      </p:cBhvr>
                                      <p:to>
                                        <p:strVal val="visible"/>
                                      </p:to>
                                    </p:set>
                                    <p:animEffect transition="in" filter="blinds(horizontal)">
                                      <p:cBhvr>
                                        <p:cTn id="7" dur="500"/>
                                        <p:tgtEl>
                                          <p:spTgt spid="303112">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3112">
                                            <p:txEl>
                                              <p:pRg st="1" end="1"/>
                                            </p:txEl>
                                          </p:spTgt>
                                        </p:tgtEl>
                                        <p:attrNameLst>
                                          <p:attrName>style.visibility</p:attrName>
                                        </p:attrNameLst>
                                      </p:cBhvr>
                                      <p:to>
                                        <p:strVal val="visible"/>
                                      </p:to>
                                    </p:set>
                                    <p:animEffect transition="in" filter="blinds(horizontal)">
                                      <p:cBhvr>
                                        <p:cTn id="11" dur="500"/>
                                        <p:tgtEl>
                                          <p:spTgt spid="303112">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03112">
                                            <p:txEl>
                                              <p:pRg st="2" end="2"/>
                                            </p:txEl>
                                          </p:spTgt>
                                        </p:tgtEl>
                                        <p:attrNameLst>
                                          <p:attrName>style.visibility</p:attrName>
                                        </p:attrNameLst>
                                      </p:cBhvr>
                                      <p:to>
                                        <p:strVal val="visible"/>
                                      </p:to>
                                    </p:set>
                                    <p:animEffect transition="in" filter="blinds(horizontal)">
                                      <p:cBhvr>
                                        <p:cTn id="15" dur="500"/>
                                        <p:tgtEl>
                                          <p:spTgt spid="303112">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03112">
                                            <p:txEl>
                                              <p:pRg st="3" end="3"/>
                                            </p:txEl>
                                          </p:spTgt>
                                        </p:tgtEl>
                                        <p:attrNameLst>
                                          <p:attrName>style.visibility</p:attrName>
                                        </p:attrNameLst>
                                      </p:cBhvr>
                                      <p:to>
                                        <p:strVal val="visible"/>
                                      </p:to>
                                    </p:set>
                                    <p:animEffect transition="in" filter="blinds(horizontal)">
                                      <p:cBhvr>
                                        <p:cTn id="19" dur="500"/>
                                        <p:tgtEl>
                                          <p:spTgt spid="303112">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03107"/>
                                        </p:tgtEl>
                                        <p:attrNameLst>
                                          <p:attrName>style.visibility</p:attrName>
                                        </p:attrNameLst>
                                      </p:cBhvr>
                                      <p:to>
                                        <p:strVal val="visible"/>
                                      </p:to>
                                    </p:set>
                                    <p:animEffect transition="in" filter="blinds(horizontal)">
                                      <p:cBhvr>
                                        <p:cTn id="23" dur="500"/>
                                        <p:tgtEl>
                                          <p:spTgt spid="303107"/>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303108"/>
                                        </p:tgtEl>
                                        <p:attrNameLst>
                                          <p:attrName>style.visibility</p:attrName>
                                        </p:attrNameLst>
                                      </p:cBhvr>
                                      <p:to>
                                        <p:strVal val="visible"/>
                                      </p:to>
                                    </p:set>
                                    <p:animEffect transition="in" filter="blinds(horizontal)">
                                      <p:cBhvr>
                                        <p:cTn id="27" dur="500"/>
                                        <p:tgtEl>
                                          <p:spTgt spid="303108"/>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303109"/>
                                        </p:tgtEl>
                                        <p:attrNameLst>
                                          <p:attrName>style.visibility</p:attrName>
                                        </p:attrNameLst>
                                      </p:cBhvr>
                                      <p:to>
                                        <p:strVal val="visible"/>
                                      </p:to>
                                    </p:set>
                                    <p:animEffect transition="in" filter="blinds(horizontal)">
                                      <p:cBhvr>
                                        <p:cTn id="31" dur="500"/>
                                        <p:tgtEl>
                                          <p:spTgt spid="303109"/>
                                        </p:tgtEl>
                                      </p:cBhvr>
                                    </p:animEffect>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303113"/>
                                        </p:tgtEl>
                                        <p:attrNameLst>
                                          <p:attrName>style.visibility</p:attrName>
                                        </p:attrNameLst>
                                      </p:cBhvr>
                                      <p:to>
                                        <p:strVal val="visible"/>
                                      </p:to>
                                    </p:set>
                                    <p:anim calcmode="lin" valueType="num">
                                      <p:cBhvr additive="base">
                                        <p:cTn id="35" dur="500" fill="hold"/>
                                        <p:tgtEl>
                                          <p:spTgt spid="303113"/>
                                        </p:tgtEl>
                                        <p:attrNameLst>
                                          <p:attrName>ppt_x</p:attrName>
                                        </p:attrNameLst>
                                      </p:cBhvr>
                                      <p:tavLst>
                                        <p:tav tm="0">
                                          <p:val>
                                            <p:strVal val="#ppt_x"/>
                                          </p:val>
                                        </p:tav>
                                        <p:tav tm="100000">
                                          <p:val>
                                            <p:strVal val="#ppt_x"/>
                                          </p:val>
                                        </p:tav>
                                      </p:tavLst>
                                    </p:anim>
                                    <p:anim calcmode="lin" valueType="num">
                                      <p:cBhvr additive="base">
                                        <p:cTn id="36" dur="500" fill="hold"/>
                                        <p:tgtEl>
                                          <p:spTgt spid="303113"/>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303110"/>
                                        </p:tgtEl>
                                        <p:attrNameLst>
                                          <p:attrName>style.visibility</p:attrName>
                                        </p:attrNameLst>
                                      </p:cBhvr>
                                      <p:to>
                                        <p:strVal val="visible"/>
                                      </p:to>
                                    </p:set>
                                    <p:anim calcmode="lin" valueType="num">
                                      <p:cBhvr additive="base">
                                        <p:cTn id="40" dur="500" fill="hold"/>
                                        <p:tgtEl>
                                          <p:spTgt spid="303110"/>
                                        </p:tgtEl>
                                        <p:attrNameLst>
                                          <p:attrName>ppt_x</p:attrName>
                                        </p:attrNameLst>
                                      </p:cBhvr>
                                      <p:tavLst>
                                        <p:tav tm="0">
                                          <p:val>
                                            <p:strVal val="#ppt_x"/>
                                          </p:val>
                                        </p:tav>
                                        <p:tav tm="100000">
                                          <p:val>
                                            <p:strVal val="#ppt_x"/>
                                          </p:val>
                                        </p:tav>
                                      </p:tavLst>
                                    </p:anim>
                                    <p:anim calcmode="lin" valueType="num">
                                      <p:cBhvr additive="base">
                                        <p:cTn id="41" dur="500" fill="hold"/>
                                        <p:tgtEl>
                                          <p:spTgt spid="303110"/>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nodeType="afterEffect">
                                  <p:stCondLst>
                                    <p:cond delay="0"/>
                                  </p:stCondLst>
                                  <p:childTnLst>
                                    <p:set>
                                      <p:cBhvr>
                                        <p:cTn id="44" dur="1" fill="hold">
                                          <p:stCondLst>
                                            <p:cond delay="0"/>
                                          </p:stCondLst>
                                        </p:cTn>
                                        <p:tgtEl>
                                          <p:spTgt spid="303111"/>
                                        </p:tgtEl>
                                        <p:attrNameLst>
                                          <p:attrName>style.visibility</p:attrName>
                                        </p:attrNameLst>
                                      </p:cBhvr>
                                      <p:to>
                                        <p:strVal val="visible"/>
                                      </p:to>
                                    </p:set>
                                    <p:anim calcmode="lin" valueType="num">
                                      <p:cBhvr additive="base">
                                        <p:cTn id="45" dur="500" fill="hold"/>
                                        <p:tgtEl>
                                          <p:spTgt spid="303111"/>
                                        </p:tgtEl>
                                        <p:attrNameLst>
                                          <p:attrName>ppt_x</p:attrName>
                                        </p:attrNameLst>
                                      </p:cBhvr>
                                      <p:tavLst>
                                        <p:tav tm="0">
                                          <p:val>
                                            <p:strVal val="#ppt_x"/>
                                          </p:val>
                                        </p:tav>
                                        <p:tav tm="100000">
                                          <p:val>
                                            <p:strVal val="#ppt_x"/>
                                          </p:val>
                                        </p:tav>
                                      </p:tavLst>
                                    </p:anim>
                                    <p:anim calcmode="lin" valueType="num">
                                      <p:cBhvr additive="base">
                                        <p:cTn id="46" dur="500" fill="hold"/>
                                        <p:tgtEl>
                                          <p:spTgt spid="3031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2" grpId="0" build="p"/>
      <p:bldP spid="3031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1048-9D0C-498B-A609-16B9BA09C207}"/>
              </a:ext>
            </a:extLst>
          </p:cNvPr>
          <p:cNvSpPr>
            <a:spLocks noGrp="1"/>
          </p:cNvSpPr>
          <p:nvPr>
            <p:ph type="title" idx="4294967295"/>
          </p:nvPr>
        </p:nvSpPr>
        <p:spPr>
          <a:xfrm>
            <a:off x="0" y="365125"/>
            <a:ext cx="10515600" cy="1325563"/>
          </a:xfrm>
        </p:spPr>
        <p:txBody>
          <a:bodyPr/>
          <a:lstStyle/>
          <a:p>
            <a:pPr algn="ctr"/>
            <a:r>
              <a:rPr lang="en-US" dirty="0" err="1">
                <a:latin typeface="+mn-lt"/>
              </a:rPr>
              <a:t>Tần</a:t>
            </a:r>
            <a:r>
              <a:rPr lang="en-US" dirty="0">
                <a:latin typeface="+mn-lt"/>
              </a:rPr>
              <a:t> </a:t>
            </a:r>
            <a:r>
              <a:rPr lang="en-US" dirty="0" err="1">
                <a:latin typeface="+mn-lt"/>
              </a:rPr>
              <a:t>suất</a:t>
            </a:r>
            <a:r>
              <a:rPr lang="en-US" dirty="0">
                <a:latin typeface="+mn-lt"/>
              </a:rPr>
              <a:t> </a:t>
            </a:r>
            <a:r>
              <a:rPr lang="en-US" dirty="0" err="1">
                <a:latin typeface="+mn-lt"/>
              </a:rPr>
              <a:t>Bệnh</a:t>
            </a:r>
            <a:r>
              <a:rPr lang="en-US" dirty="0">
                <a:latin typeface="+mn-lt"/>
              </a:rPr>
              <a:t> </a:t>
            </a:r>
            <a:r>
              <a:rPr lang="en-US" dirty="0" err="1">
                <a:latin typeface="+mn-lt"/>
              </a:rPr>
              <a:t>hô</a:t>
            </a:r>
            <a:r>
              <a:rPr lang="en-US" dirty="0">
                <a:latin typeface="+mn-lt"/>
              </a:rPr>
              <a:t> </a:t>
            </a:r>
            <a:r>
              <a:rPr lang="en-US" dirty="0" err="1">
                <a:latin typeface="+mn-lt"/>
              </a:rPr>
              <a:t>hấp</a:t>
            </a:r>
            <a:r>
              <a:rPr lang="en-US" dirty="0">
                <a:latin typeface="+mn-lt"/>
              </a:rPr>
              <a:t> </a:t>
            </a:r>
            <a:r>
              <a:rPr lang="en-US" dirty="0" err="1">
                <a:latin typeface="+mn-lt"/>
              </a:rPr>
              <a:t>toàn</a:t>
            </a:r>
            <a:r>
              <a:rPr lang="en-US" dirty="0">
                <a:latin typeface="+mn-lt"/>
              </a:rPr>
              <a:t> </a:t>
            </a:r>
            <a:r>
              <a:rPr lang="en-US" dirty="0" err="1">
                <a:latin typeface="+mn-lt"/>
              </a:rPr>
              <a:t>cầu</a:t>
            </a:r>
            <a:endParaRPr lang="en-US" dirty="0">
              <a:latin typeface="+mn-lt"/>
            </a:endParaRPr>
          </a:p>
        </p:txBody>
      </p:sp>
      <p:sp>
        <p:nvSpPr>
          <p:cNvPr id="5" name="TextBox 4">
            <a:extLst>
              <a:ext uri="{FF2B5EF4-FFF2-40B4-BE49-F238E27FC236}">
                <a16:creationId xmlns:a16="http://schemas.microsoft.com/office/drawing/2014/main" id="{D0D8362D-E243-479C-B40C-D28CF3A17976}"/>
              </a:ext>
            </a:extLst>
          </p:cNvPr>
          <p:cNvSpPr txBox="1"/>
          <p:nvPr/>
        </p:nvSpPr>
        <p:spPr>
          <a:xfrm>
            <a:off x="8256128" y="6488668"/>
            <a:ext cx="3095847" cy="369332"/>
          </a:xfrm>
          <a:prstGeom prst="rect">
            <a:avLst/>
          </a:prstGeom>
          <a:noFill/>
        </p:spPr>
        <p:txBody>
          <a:bodyPr wrap="none" rtlCol="0">
            <a:spAutoFit/>
          </a:bodyPr>
          <a:lstStyle/>
          <a:p>
            <a:r>
              <a:rPr lang="en-US" dirty="0">
                <a:solidFill>
                  <a:schemeClr val="bg1"/>
                </a:solidFill>
              </a:rPr>
              <a:t>GBD Collaborators Lancet 2020</a:t>
            </a:r>
          </a:p>
        </p:txBody>
      </p:sp>
      <p:pic>
        <p:nvPicPr>
          <p:cNvPr id="3" name="Picture 2">
            <a:extLst>
              <a:ext uri="{FF2B5EF4-FFF2-40B4-BE49-F238E27FC236}">
                <a16:creationId xmlns:a16="http://schemas.microsoft.com/office/drawing/2014/main" id="{07D68B3D-6751-4AB1-A227-D5D875E94AA5}"/>
              </a:ext>
            </a:extLst>
          </p:cNvPr>
          <p:cNvPicPr>
            <a:picLocks noChangeAspect="1"/>
          </p:cNvPicPr>
          <p:nvPr/>
        </p:nvPicPr>
        <p:blipFill>
          <a:blip r:embed="rId2"/>
          <a:stretch>
            <a:fillRect/>
          </a:stretch>
        </p:blipFill>
        <p:spPr>
          <a:xfrm>
            <a:off x="2201895" y="1550507"/>
            <a:ext cx="7412249" cy="4938161"/>
          </a:xfrm>
          <a:prstGeom prst="rect">
            <a:avLst/>
          </a:prstGeom>
        </p:spPr>
      </p:pic>
    </p:spTree>
    <p:extLst>
      <p:ext uri="{BB962C8B-B14F-4D97-AF65-F5344CB8AC3E}">
        <p14:creationId xmlns:p14="http://schemas.microsoft.com/office/powerpoint/2010/main" val="2496632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idx="4294967295"/>
          </p:nvPr>
        </p:nvSpPr>
        <p:spPr>
          <a:xfrm>
            <a:off x="2209800" y="301625"/>
            <a:ext cx="7772400" cy="901700"/>
          </a:xfrm>
        </p:spPr>
        <p:txBody>
          <a:bodyPr/>
          <a:lstStyle/>
          <a:p>
            <a:pPr eaLnBrk="1" hangingPunct="1"/>
            <a:r>
              <a:rPr lang="en-US">
                <a:latin typeface="Arial" pitchFamily="34" charset="0"/>
              </a:rPr>
              <a:t>Corticoid không hít</a:t>
            </a:r>
          </a:p>
        </p:txBody>
      </p:sp>
      <p:sp>
        <p:nvSpPr>
          <p:cNvPr id="546819" name="Rectangle 3"/>
          <p:cNvSpPr>
            <a:spLocks noGrp="1" noChangeArrowheads="1"/>
          </p:cNvSpPr>
          <p:nvPr>
            <p:ph type="body" idx="4294967295"/>
          </p:nvPr>
        </p:nvSpPr>
        <p:spPr>
          <a:xfrm>
            <a:off x="1524000" y="1295401"/>
            <a:ext cx="8229600" cy="4456113"/>
          </a:xfrm>
        </p:spPr>
        <p:txBody>
          <a:bodyPr/>
          <a:lstStyle/>
          <a:p>
            <a:pPr eaLnBrk="1" hangingPunct="1"/>
            <a:r>
              <a:rPr lang="en-US" dirty="0" err="1">
                <a:latin typeface="Arial" pitchFamily="34" charset="0"/>
              </a:rPr>
              <a:t>Uống</a:t>
            </a:r>
            <a:r>
              <a:rPr lang="en-US" dirty="0">
                <a:latin typeface="Arial" pitchFamily="34" charset="0"/>
              </a:rPr>
              <a:t>:</a:t>
            </a:r>
          </a:p>
          <a:p>
            <a:pPr lvl="1" eaLnBrk="1" hangingPunct="1"/>
            <a:r>
              <a:rPr lang="en-US" dirty="0" err="1">
                <a:latin typeface="Arial" pitchFamily="34" charset="0"/>
              </a:rPr>
              <a:t>Đơn</a:t>
            </a:r>
            <a:r>
              <a:rPr lang="en-US" dirty="0">
                <a:latin typeface="Arial" pitchFamily="34" charset="0"/>
              </a:rPr>
              <a:t>: </a:t>
            </a:r>
            <a:r>
              <a:rPr lang="en-US" dirty="0" err="1">
                <a:latin typeface="Arial" pitchFamily="34" charset="0"/>
              </a:rPr>
              <a:t>Dexa</a:t>
            </a:r>
            <a:r>
              <a:rPr lang="en-US" dirty="0">
                <a:latin typeface="Arial" pitchFamily="34" charset="0"/>
              </a:rPr>
              <a:t>, </a:t>
            </a:r>
            <a:r>
              <a:rPr lang="en-US" dirty="0" err="1">
                <a:latin typeface="Arial" pitchFamily="34" charset="0"/>
              </a:rPr>
              <a:t>Predni</a:t>
            </a:r>
            <a:r>
              <a:rPr lang="en-US" dirty="0">
                <a:latin typeface="Arial" pitchFamily="34" charset="0"/>
              </a:rPr>
              <a:t>, Methylprednisolone (</a:t>
            </a:r>
            <a:r>
              <a:rPr lang="en-US" dirty="0" err="1">
                <a:latin typeface="Arial" pitchFamily="34" charset="0"/>
              </a:rPr>
              <a:t>Medexa</a:t>
            </a:r>
            <a:r>
              <a:rPr lang="en-US" dirty="0">
                <a:latin typeface="Arial" pitchFamily="34" charset="0"/>
              </a:rPr>
              <a:t>, Medrol)</a:t>
            </a:r>
          </a:p>
          <a:p>
            <a:pPr lvl="1" eaLnBrk="1" hangingPunct="1"/>
            <a:r>
              <a:rPr lang="en-US" dirty="0" err="1">
                <a:latin typeface="Arial" pitchFamily="34" charset="0"/>
              </a:rPr>
              <a:t>Phối</a:t>
            </a:r>
            <a:r>
              <a:rPr lang="en-US" dirty="0">
                <a:latin typeface="Arial" pitchFamily="34" charset="0"/>
              </a:rPr>
              <a:t> </a:t>
            </a:r>
            <a:r>
              <a:rPr lang="en-US" dirty="0" err="1">
                <a:latin typeface="Arial" pitchFamily="34" charset="0"/>
              </a:rPr>
              <a:t>hợp</a:t>
            </a:r>
            <a:r>
              <a:rPr lang="en-US" dirty="0">
                <a:latin typeface="Arial" pitchFamily="34" charset="0"/>
              </a:rPr>
              <a:t>: </a:t>
            </a:r>
            <a:r>
              <a:rPr lang="en-US" dirty="0" err="1">
                <a:latin typeface="Arial" pitchFamily="34" charset="0"/>
              </a:rPr>
              <a:t>Asmacort</a:t>
            </a:r>
            <a:r>
              <a:rPr lang="en-US" dirty="0">
                <a:latin typeface="Arial" pitchFamily="34" charset="0"/>
              </a:rPr>
              <a:t>, </a:t>
            </a:r>
            <a:r>
              <a:rPr lang="en-US" dirty="0" err="1">
                <a:latin typeface="Arial" pitchFamily="34" charset="0"/>
              </a:rPr>
              <a:t>Asmin</a:t>
            </a:r>
            <a:endParaRPr lang="en-US" dirty="0">
              <a:latin typeface="Arial" pitchFamily="34" charset="0"/>
            </a:endParaRPr>
          </a:p>
          <a:p>
            <a:pPr eaLnBrk="1" hangingPunct="1"/>
            <a:r>
              <a:rPr lang="en-US" dirty="0" err="1">
                <a:latin typeface="Arial" pitchFamily="34" charset="0"/>
              </a:rPr>
              <a:t>Chích</a:t>
            </a:r>
            <a:endParaRPr lang="en-US" dirty="0">
              <a:latin typeface="Arial" pitchFamily="34" charset="0"/>
            </a:endParaRPr>
          </a:p>
        </p:txBody>
      </p:sp>
      <p:pic>
        <p:nvPicPr>
          <p:cNvPr id="546820" name="Picture 4"/>
          <p:cNvPicPr>
            <a:picLocks noChangeAspect="1" noChangeArrowheads="1"/>
          </p:cNvPicPr>
          <p:nvPr/>
        </p:nvPicPr>
        <p:blipFill>
          <a:blip r:embed="rId2" cstate="print"/>
          <a:srcRect/>
          <a:stretch>
            <a:fillRect/>
          </a:stretch>
        </p:blipFill>
        <p:spPr bwMode="auto">
          <a:xfrm>
            <a:off x="1524000" y="4629150"/>
            <a:ext cx="2971800" cy="2228850"/>
          </a:xfrm>
          <a:prstGeom prst="rect">
            <a:avLst/>
          </a:prstGeom>
          <a:noFill/>
          <a:ln w="12700" cap="sq">
            <a:noFill/>
            <a:miter lim="800000"/>
            <a:headEnd type="none" w="sm" len="sm"/>
            <a:tailEnd type="none" w="sm" len="sm"/>
          </a:ln>
        </p:spPr>
      </p:pic>
      <p:pic>
        <p:nvPicPr>
          <p:cNvPr id="546821" name="Picture 5"/>
          <p:cNvPicPr>
            <a:picLocks noChangeAspect="1" noChangeArrowheads="1"/>
          </p:cNvPicPr>
          <p:nvPr/>
        </p:nvPicPr>
        <p:blipFill>
          <a:blip r:embed="rId3" cstate="print"/>
          <a:srcRect/>
          <a:stretch>
            <a:fillRect/>
          </a:stretch>
        </p:blipFill>
        <p:spPr bwMode="auto">
          <a:xfrm>
            <a:off x="4495800" y="4608514"/>
            <a:ext cx="3124200" cy="2249487"/>
          </a:xfrm>
          <a:prstGeom prst="rect">
            <a:avLst/>
          </a:prstGeom>
          <a:noFill/>
          <a:ln w="12700" cap="sq">
            <a:noFill/>
            <a:miter lim="800000"/>
            <a:headEnd type="none" w="sm" len="sm"/>
            <a:tailEnd type="none" w="sm" len="sm"/>
          </a:ln>
        </p:spPr>
      </p:pic>
      <p:pic>
        <p:nvPicPr>
          <p:cNvPr id="546822" name="Picture 6"/>
          <p:cNvPicPr>
            <a:picLocks noChangeAspect="1" noChangeArrowheads="1"/>
          </p:cNvPicPr>
          <p:nvPr/>
        </p:nvPicPr>
        <p:blipFill>
          <a:blip r:embed="rId4" cstate="print"/>
          <a:srcRect/>
          <a:stretch>
            <a:fillRect/>
          </a:stretch>
        </p:blipFill>
        <p:spPr bwMode="auto">
          <a:xfrm>
            <a:off x="9601200" y="43657"/>
            <a:ext cx="1830387" cy="4191000"/>
          </a:xfrm>
          <a:prstGeom prst="rect">
            <a:avLst/>
          </a:prstGeom>
          <a:noFill/>
          <a:ln w="12700" cap="sq">
            <a:noFill/>
            <a:miter lim="800000"/>
            <a:headEnd type="none" w="sm" len="sm"/>
            <a:tailEnd type="none" w="sm" len="sm"/>
          </a:ln>
        </p:spPr>
      </p:pic>
      <p:pic>
        <p:nvPicPr>
          <p:cNvPr id="546823" name="Picture 7" descr="Medexa"/>
          <p:cNvPicPr>
            <a:picLocks noChangeAspect="1" noChangeArrowheads="1"/>
          </p:cNvPicPr>
          <p:nvPr/>
        </p:nvPicPr>
        <p:blipFill>
          <a:blip r:embed="rId5" cstate="print"/>
          <a:srcRect/>
          <a:stretch>
            <a:fillRect/>
          </a:stretch>
        </p:blipFill>
        <p:spPr bwMode="auto">
          <a:xfrm>
            <a:off x="7696200" y="4629150"/>
            <a:ext cx="2971800" cy="2228850"/>
          </a:xfrm>
          <a:prstGeom prst="rect">
            <a:avLst/>
          </a:prstGeom>
          <a:noFill/>
          <a:ln w="9525">
            <a:noFill/>
            <a:miter lim="800000"/>
            <a:headEnd/>
            <a:tailEnd/>
          </a:ln>
        </p:spPr>
      </p:pic>
    </p:spTree>
    <p:extLst>
      <p:ext uri="{BB962C8B-B14F-4D97-AF65-F5344CB8AC3E}">
        <p14:creationId xmlns:p14="http://schemas.microsoft.com/office/powerpoint/2010/main" val="27881395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Picture 4"/>
          <p:cNvPicPr>
            <a:picLocks noChangeAspect="1"/>
          </p:cNvPicPr>
          <p:nvPr/>
        </p:nvPicPr>
        <p:blipFill>
          <a:blip r:embed="rId2" cstate="print"/>
          <a:srcRect l="21600" t="15759" r="27927" b="7039"/>
          <a:stretch>
            <a:fillRect/>
          </a:stretch>
        </p:blipFill>
        <p:spPr bwMode="auto">
          <a:xfrm>
            <a:off x="10330657" y="173673"/>
            <a:ext cx="1538288" cy="1504950"/>
          </a:xfrm>
          <a:prstGeom prst="rect">
            <a:avLst/>
          </a:prstGeom>
          <a:noFill/>
          <a:ln w="9525">
            <a:noFill/>
            <a:miter lim="800000"/>
            <a:headEnd/>
            <a:tailEnd/>
          </a:ln>
        </p:spPr>
      </p:pic>
      <p:sp>
        <p:nvSpPr>
          <p:cNvPr id="3" name="Content Placeholder 2"/>
          <p:cNvSpPr>
            <a:spLocks noGrp="1"/>
          </p:cNvSpPr>
          <p:nvPr>
            <p:ph idx="4294967295"/>
          </p:nvPr>
        </p:nvSpPr>
        <p:spPr>
          <a:xfrm>
            <a:off x="533400" y="915988"/>
            <a:ext cx="11335545" cy="5616574"/>
          </a:xfrm>
        </p:spPr>
        <p:txBody>
          <a:bodyPr>
            <a:noAutofit/>
          </a:bodyPr>
          <a:lstStyle/>
          <a:p>
            <a:pPr marL="342900" indent="-342900" defTabSz="914400" eaLnBrk="1" hangingPunct="1">
              <a:lnSpc>
                <a:spcPct val="90000"/>
              </a:lnSpc>
              <a:buClr>
                <a:srgbClr val="F79646"/>
              </a:buClr>
              <a:buSzPct val="80000"/>
              <a:buFont typeface="Wingdings" pitchFamily="2" charset="2"/>
              <a:buChar char=""/>
            </a:pPr>
            <a:r>
              <a:rPr lang="en-AU" sz="2400" dirty="0" err="1">
                <a:cs typeface="Arial" pitchFamily="34" charset="0"/>
              </a:rPr>
              <a:t>Đánh</a:t>
            </a:r>
            <a:r>
              <a:rPr lang="en-AU" sz="2400" dirty="0">
                <a:cs typeface="Arial" pitchFamily="34" charset="0"/>
              </a:rPr>
              <a:t> </a:t>
            </a:r>
            <a:r>
              <a:rPr lang="en-AU" sz="2400" dirty="0" err="1">
                <a:cs typeface="Arial" pitchFamily="34" charset="0"/>
              </a:rPr>
              <a:t>giá</a:t>
            </a:r>
            <a:r>
              <a:rPr lang="en-AU" sz="2400" dirty="0">
                <a:cs typeface="Arial" pitchFamily="34" charset="0"/>
              </a:rPr>
              <a:t> </a:t>
            </a:r>
            <a:r>
              <a:rPr lang="en-AU" sz="2400" dirty="0" err="1">
                <a:cs typeface="Arial" pitchFamily="34" charset="0"/>
              </a:rPr>
              <a:t>lại</a:t>
            </a:r>
            <a:r>
              <a:rPr lang="en-AU" sz="2400" dirty="0">
                <a:cs typeface="Arial" pitchFamily="34" charset="0"/>
              </a:rPr>
              <a:t> </a:t>
            </a:r>
            <a:r>
              <a:rPr lang="en-AU" sz="2400" dirty="0" err="1">
                <a:cs typeface="Arial" pitchFamily="34" charset="0"/>
              </a:rPr>
              <a:t>sau</a:t>
            </a:r>
            <a:r>
              <a:rPr lang="en-AU" sz="2400" dirty="0">
                <a:cs typeface="Arial" pitchFamily="34" charset="0"/>
              </a:rPr>
              <a:t> </a:t>
            </a:r>
            <a:r>
              <a:rPr lang="en-AU" sz="2400" dirty="0" err="1">
                <a:cs typeface="Arial" pitchFamily="34" charset="0"/>
              </a:rPr>
              <a:t>bao</a:t>
            </a:r>
            <a:r>
              <a:rPr lang="en-AU" sz="2400" dirty="0">
                <a:cs typeface="Arial" pitchFamily="34" charset="0"/>
              </a:rPr>
              <a:t> </a:t>
            </a:r>
            <a:r>
              <a:rPr lang="en-AU" sz="2400" dirty="0" err="1">
                <a:cs typeface="Arial" pitchFamily="34" charset="0"/>
              </a:rPr>
              <a:t>lâu</a:t>
            </a:r>
            <a:r>
              <a:rPr lang="en-AU" sz="2400" dirty="0">
                <a:cs typeface="Arial" pitchFamily="34" charset="0"/>
              </a:rPr>
              <a:t>? </a:t>
            </a:r>
          </a:p>
          <a:p>
            <a:pPr marL="742950" lvl="1" indent="-285750" defTabSz="914400" eaLnBrk="1" hangingPunct="1">
              <a:lnSpc>
                <a:spcPct val="90000"/>
              </a:lnSpc>
              <a:buClr>
                <a:srgbClr val="F79646"/>
              </a:buClr>
              <a:buFont typeface="Wingdings" pitchFamily="2" charset="2"/>
              <a:buChar char="§"/>
            </a:pPr>
            <a:r>
              <a:rPr lang="en-AU" dirty="0">
                <a:cs typeface="Arial" pitchFamily="34" charset="0"/>
              </a:rPr>
              <a:t>1-3 </a:t>
            </a:r>
            <a:r>
              <a:rPr lang="en-AU" dirty="0" err="1">
                <a:cs typeface="Arial" pitchFamily="34" charset="0"/>
              </a:rPr>
              <a:t>tháng</a:t>
            </a:r>
            <a:r>
              <a:rPr lang="en-AU" dirty="0">
                <a:cs typeface="Arial" pitchFamily="34" charset="0"/>
              </a:rPr>
              <a:t> </a:t>
            </a:r>
            <a:r>
              <a:rPr lang="en-AU" dirty="0" err="1">
                <a:cs typeface="Arial" pitchFamily="34" charset="0"/>
              </a:rPr>
              <a:t>sau</a:t>
            </a:r>
            <a:r>
              <a:rPr lang="en-AU" dirty="0">
                <a:cs typeface="Arial" pitchFamily="34" charset="0"/>
              </a:rPr>
              <a:t> </a:t>
            </a:r>
            <a:r>
              <a:rPr lang="en-AU" dirty="0" err="1">
                <a:cs typeface="Arial" pitchFamily="34" charset="0"/>
              </a:rPr>
              <a:t>khởi</a:t>
            </a:r>
            <a:r>
              <a:rPr lang="en-AU" dirty="0">
                <a:cs typeface="Arial" pitchFamily="34" charset="0"/>
              </a:rPr>
              <a:t> </a:t>
            </a:r>
            <a:r>
              <a:rPr lang="en-AU" dirty="0" err="1">
                <a:cs typeface="Arial" pitchFamily="34" charset="0"/>
              </a:rPr>
              <a:t>đầu</a:t>
            </a:r>
            <a:r>
              <a:rPr lang="en-AU" dirty="0">
                <a:cs typeface="Arial" pitchFamily="34" charset="0"/>
              </a:rPr>
              <a:t> </a:t>
            </a:r>
            <a:r>
              <a:rPr lang="en-AU" dirty="0" err="1">
                <a:cs typeface="Arial" pitchFamily="34" charset="0"/>
              </a:rPr>
              <a:t>điều</a:t>
            </a:r>
            <a:r>
              <a:rPr lang="en-AU" dirty="0">
                <a:cs typeface="Arial" pitchFamily="34" charset="0"/>
              </a:rPr>
              <a:t> </a:t>
            </a:r>
            <a:r>
              <a:rPr lang="en-AU" dirty="0" err="1">
                <a:cs typeface="Arial" pitchFamily="34" charset="0"/>
              </a:rPr>
              <a:t>trị</a:t>
            </a:r>
            <a:r>
              <a:rPr lang="en-AU" dirty="0">
                <a:cs typeface="Arial" pitchFamily="34" charset="0"/>
              </a:rPr>
              <a:t>; </a:t>
            </a:r>
            <a:r>
              <a:rPr lang="en-AU" dirty="0" err="1">
                <a:cs typeface="Arial" pitchFamily="34" charset="0"/>
              </a:rPr>
              <a:t>sau</a:t>
            </a:r>
            <a:r>
              <a:rPr lang="en-AU" dirty="0">
                <a:cs typeface="Arial" pitchFamily="34" charset="0"/>
              </a:rPr>
              <a:t> </a:t>
            </a:r>
            <a:r>
              <a:rPr lang="en-AU" dirty="0" err="1">
                <a:cs typeface="Arial" pitchFamily="34" charset="0"/>
              </a:rPr>
              <a:t>đó</a:t>
            </a:r>
            <a:r>
              <a:rPr lang="en-AU" dirty="0">
                <a:cs typeface="Arial" pitchFamily="34" charset="0"/>
              </a:rPr>
              <a:t> </a:t>
            </a:r>
            <a:r>
              <a:rPr lang="en-AU" dirty="0" err="1">
                <a:cs typeface="Arial" pitchFamily="34" charset="0"/>
              </a:rPr>
              <a:t>mỗi</a:t>
            </a:r>
            <a:r>
              <a:rPr lang="en-AU" dirty="0">
                <a:cs typeface="Arial" pitchFamily="34" charset="0"/>
              </a:rPr>
              <a:t> 3-12 </a:t>
            </a:r>
            <a:r>
              <a:rPr lang="en-AU" dirty="0" err="1">
                <a:cs typeface="Arial" pitchFamily="34" charset="0"/>
              </a:rPr>
              <a:t>tháng</a:t>
            </a:r>
            <a:endParaRPr lang="en-AU" dirty="0">
              <a:cs typeface="Arial" pitchFamily="34" charset="0"/>
            </a:endParaRPr>
          </a:p>
          <a:p>
            <a:pPr marL="742950" lvl="1" indent="-285750" defTabSz="914400" eaLnBrk="1" hangingPunct="1">
              <a:lnSpc>
                <a:spcPct val="90000"/>
              </a:lnSpc>
              <a:buClr>
                <a:srgbClr val="F79646"/>
              </a:buClr>
              <a:buFont typeface="Wingdings" pitchFamily="2" charset="2"/>
              <a:buChar char="§"/>
            </a:pPr>
            <a:r>
              <a:rPr lang="en-AU" dirty="0" err="1">
                <a:cs typeface="Arial" pitchFamily="34" charset="0"/>
              </a:rPr>
              <a:t>Trong</a:t>
            </a:r>
            <a:r>
              <a:rPr lang="en-AU" dirty="0">
                <a:cs typeface="Arial" pitchFamily="34" charset="0"/>
              </a:rPr>
              <a:t> </a:t>
            </a:r>
            <a:r>
              <a:rPr lang="en-AU" dirty="0" err="1">
                <a:cs typeface="Arial" pitchFamily="34" charset="0"/>
              </a:rPr>
              <a:t>thai</a:t>
            </a:r>
            <a:r>
              <a:rPr lang="en-AU" dirty="0">
                <a:cs typeface="Arial" pitchFamily="34" charset="0"/>
              </a:rPr>
              <a:t> </a:t>
            </a:r>
            <a:r>
              <a:rPr lang="en-AU" dirty="0" err="1">
                <a:cs typeface="Arial" pitchFamily="34" charset="0"/>
              </a:rPr>
              <a:t>kỳ</a:t>
            </a:r>
            <a:r>
              <a:rPr lang="en-AU" dirty="0">
                <a:cs typeface="Arial" pitchFamily="34" charset="0"/>
              </a:rPr>
              <a:t>, </a:t>
            </a:r>
            <a:r>
              <a:rPr lang="en-AU" dirty="0" err="1">
                <a:cs typeface="Arial" pitchFamily="34" charset="0"/>
              </a:rPr>
              <a:t>mỗi</a:t>
            </a:r>
            <a:r>
              <a:rPr lang="en-AU" dirty="0">
                <a:cs typeface="Arial" pitchFamily="34" charset="0"/>
              </a:rPr>
              <a:t> 4-6 </a:t>
            </a:r>
            <a:r>
              <a:rPr lang="en-AU" dirty="0" err="1">
                <a:cs typeface="Arial" pitchFamily="34" charset="0"/>
              </a:rPr>
              <a:t>tuần</a:t>
            </a:r>
            <a:endParaRPr lang="en-AU" dirty="0">
              <a:cs typeface="Arial" pitchFamily="34" charset="0"/>
            </a:endParaRPr>
          </a:p>
          <a:p>
            <a:pPr marL="742950" lvl="1" indent="-285750" defTabSz="914400" eaLnBrk="1" hangingPunct="1">
              <a:lnSpc>
                <a:spcPct val="90000"/>
              </a:lnSpc>
              <a:buClr>
                <a:srgbClr val="F79646"/>
              </a:buClr>
              <a:buFont typeface="Wingdings" pitchFamily="2" charset="2"/>
              <a:buChar char="§"/>
            </a:pPr>
            <a:r>
              <a:rPr lang="en-AU" dirty="0" err="1">
                <a:cs typeface="Arial" pitchFamily="34" charset="0"/>
              </a:rPr>
              <a:t>Sau</a:t>
            </a:r>
            <a:r>
              <a:rPr lang="en-AU" dirty="0">
                <a:cs typeface="Arial" pitchFamily="34" charset="0"/>
              </a:rPr>
              <a:t> </a:t>
            </a:r>
            <a:r>
              <a:rPr lang="en-AU" dirty="0" err="1">
                <a:cs typeface="Arial" pitchFamily="34" charset="0"/>
              </a:rPr>
              <a:t>đợt</a:t>
            </a:r>
            <a:r>
              <a:rPr lang="en-AU" dirty="0">
                <a:cs typeface="Arial" pitchFamily="34" charset="0"/>
              </a:rPr>
              <a:t> </a:t>
            </a:r>
            <a:r>
              <a:rPr lang="en-AU" dirty="0" err="1">
                <a:cs typeface="Arial" pitchFamily="34" charset="0"/>
              </a:rPr>
              <a:t>cấp</a:t>
            </a:r>
            <a:r>
              <a:rPr lang="en-AU" dirty="0">
                <a:cs typeface="Arial" pitchFamily="34" charset="0"/>
              </a:rPr>
              <a:t>, </a:t>
            </a:r>
            <a:r>
              <a:rPr lang="en-AU" dirty="0" err="1">
                <a:cs typeface="Arial" pitchFamily="34" charset="0"/>
              </a:rPr>
              <a:t>trong</a:t>
            </a:r>
            <a:r>
              <a:rPr lang="en-AU" dirty="0">
                <a:cs typeface="Arial" pitchFamily="34" charset="0"/>
              </a:rPr>
              <a:t> 1 </a:t>
            </a:r>
            <a:r>
              <a:rPr lang="en-AU" dirty="0" err="1">
                <a:cs typeface="Arial" pitchFamily="34" charset="0"/>
              </a:rPr>
              <a:t>tuần</a:t>
            </a:r>
            <a:endParaRPr lang="en-AU" dirty="0">
              <a:cs typeface="Arial" pitchFamily="34" charset="0"/>
            </a:endParaRPr>
          </a:p>
          <a:p>
            <a:pPr marL="342900" indent="-342900" defTabSz="914400" eaLnBrk="1" hangingPunct="1">
              <a:lnSpc>
                <a:spcPct val="90000"/>
              </a:lnSpc>
              <a:buClr>
                <a:srgbClr val="F79646"/>
              </a:buClr>
              <a:buSzPct val="80000"/>
              <a:buFont typeface="Wingdings" pitchFamily="2" charset="2"/>
              <a:buChar char=""/>
            </a:pPr>
            <a:r>
              <a:rPr lang="en-AU" sz="2400" dirty="0" err="1">
                <a:cs typeface="Arial" pitchFamily="34" charset="0"/>
              </a:rPr>
              <a:t>Tăng</a:t>
            </a:r>
            <a:r>
              <a:rPr lang="en-AU" sz="2400" dirty="0">
                <a:cs typeface="Arial" pitchFamily="34" charset="0"/>
              </a:rPr>
              <a:t> </a:t>
            </a:r>
            <a:r>
              <a:rPr lang="en-AU" sz="2400" dirty="0" err="1">
                <a:cs typeface="Arial" pitchFamily="34" charset="0"/>
              </a:rPr>
              <a:t>bậc</a:t>
            </a:r>
            <a:r>
              <a:rPr lang="en-AU" sz="2400" dirty="0">
                <a:cs typeface="Arial" pitchFamily="34" charset="0"/>
              </a:rPr>
              <a:t> </a:t>
            </a:r>
            <a:r>
              <a:rPr lang="en-AU" sz="2400" dirty="0" err="1">
                <a:cs typeface="Arial" pitchFamily="34" charset="0"/>
              </a:rPr>
              <a:t>điều</a:t>
            </a:r>
            <a:r>
              <a:rPr lang="en-AU" sz="2400" dirty="0">
                <a:cs typeface="Arial" pitchFamily="34" charset="0"/>
              </a:rPr>
              <a:t> </a:t>
            </a:r>
            <a:r>
              <a:rPr lang="en-AU" sz="2400" dirty="0" err="1">
                <a:cs typeface="Arial" pitchFamily="34" charset="0"/>
              </a:rPr>
              <a:t>trị</a:t>
            </a:r>
            <a:r>
              <a:rPr lang="en-AU" sz="2400" dirty="0">
                <a:cs typeface="Arial" pitchFamily="34" charset="0"/>
              </a:rPr>
              <a:t> hen</a:t>
            </a:r>
          </a:p>
          <a:p>
            <a:pPr marL="742950" lvl="1" indent="-285750" defTabSz="914400" eaLnBrk="1" hangingPunct="1">
              <a:lnSpc>
                <a:spcPct val="90000"/>
              </a:lnSpc>
              <a:buClr>
                <a:srgbClr val="F79646"/>
              </a:buClr>
              <a:buFont typeface="Wingdings" pitchFamily="2" charset="2"/>
              <a:buChar char="§"/>
            </a:pPr>
            <a:r>
              <a:rPr lang="en-AU" i="1" dirty="0" err="1">
                <a:cs typeface="Arial" pitchFamily="34" charset="0"/>
              </a:rPr>
              <a:t>Tăng</a:t>
            </a:r>
            <a:r>
              <a:rPr lang="en-AU" i="1" dirty="0">
                <a:cs typeface="Arial" pitchFamily="34" charset="0"/>
              </a:rPr>
              <a:t> </a:t>
            </a:r>
            <a:r>
              <a:rPr lang="en-AU" i="1" dirty="0" err="1">
                <a:cs typeface="Arial" pitchFamily="34" charset="0"/>
              </a:rPr>
              <a:t>lâu</a:t>
            </a:r>
            <a:r>
              <a:rPr lang="en-AU" i="1" dirty="0">
                <a:cs typeface="Arial" pitchFamily="34" charset="0"/>
              </a:rPr>
              <a:t> </a:t>
            </a:r>
            <a:r>
              <a:rPr lang="en-AU" i="1" dirty="0" err="1">
                <a:cs typeface="Arial" pitchFamily="34" charset="0"/>
              </a:rPr>
              <a:t>dài</a:t>
            </a:r>
            <a:r>
              <a:rPr lang="en-AU" dirty="0">
                <a:cs typeface="Arial" pitchFamily="34" charset="0"/>
              </a:rPr>
              <a:t>, </a:t>
            </a:r>
            <a:r>
              <a:rPr lang="en-AU" dirty="0" err="1">
                <a:cs typeface="Arial" pitchFamily="34" charset="0"/>
              </a:rPr>
              <a:t>tăng</a:t>
            </a:r>
            <a:r>
              <a:rPr lang="en-AU" dirty="0">
                <a:cs typeface="Arial" pitchFamily="34" charset="0"/>
              </a:rPr>
              <a:t> </a:t>
            </a:r>
            <a:r>
              <a:rPr lang="en-AU" dirty="0" err="1">
                <a:cs typeface="Arial" pitchFamily="34" charset="0"/>
              </a:rPr>
              <a:t>liên</a:t>
            </a:r>
            <a:r>
              <a:rPr lang="en-AU" dirty="0">
                <a:cs typeface="Arial" pitchFamily="34" charset="0"/>
              </a:rPr>
              <a:t> </a:t>
            </a:r>
            <a:r>
              <a:rPr lang="en-AU" dirty="0" err="1">
                <a:cs typeface="Arial" pitchFamily="34" charset="0"/>
              </a:rPr>
              <a:t>tục</a:t>
            </a:r>
            <a:r>
              <a:rPr lang="en-AU" dirty="0">
                <a:cs typeface="Arial" pitchFamily="34" charset="0"/>
              </a:rPr>
              <a:t> </a:t>
            </a:r>
            <a:r>
              <a:rPr lang="en-AU" dirty="0" err="1">
                <a:cs typeface="Arial" pitchFamily="34" charset="0"/>
              </a:rPr>
              <a:t>trong</a:t>
            </a:r>
            <a:r>
              <a:rPr lang="en-AU" dirty="0">
                <a:cs typeface="Arial" pitchFamily="34" charset="0"/>
              </a:rPr>
              <a:t> 2-3 </a:t>
            </a:r>
            <a:r>
              <a:rPr lang="en-AU" dirty="0" err="1">
                <a:cs typeface="Arial" pitchFamily="34" charset="0"/>
              </a:rPr>
              <a:t>tháng</a:t>
            </a:r>
            <a:r>
              <a:rPr lang="en-AU" dirty="0">
                <a:cs typeface="Arial" pitchFamily="34" charset="0"/>
              </a:rPr>
              <a:t> </a:t>
            </a:r>
            <a:r>
              <a:rPr lang="en-AU" dirty="0" err="1">
                <a:cs typeface="Arial" pitchFamily="34" charset="0"/>
              </a:rPr>
              <a:t>nếu</a:t>
            </a:r>
            <a:r>
              <a:rPr lang="en-AU" dirty="0">
                <a:cs typeface="Arial" pitchFamily="34" charset="0"/>
              </a:rPr>
              <a:t> hen </a:t>
            </a:r>
            <a:r>
              <a:rPr lang="en-AU" dirty="0" err="1">
                <a:cs typeface="Arial" pitchFamily="34" charset="0"/>
              </a:rPr>
              <a:t>không</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endParaRPr lang="en-AU" dirty="0">
              <a:cs typeface="Arial" pitchFamily="34" charset="0"/>
            </a:endParaRPr>
          </a:p>
          <a:p>
            <a:pPr marL="1114425" lvl="2" indent="-285750" defTabSz="914400" eaLnBrk="1" hangingPunct="1">
              <a:lnSpc>
                <a:spcPct val="90000"/>
              </a:lnSpc>
              <a:buClr>
                <a:srgbClr val="F79646"/>
              </a:buClr>
              <a:buFont typeface="Wingdings" pitchFamily="2" charset="2"/>
              <a:buChar char="§"/>
            </a:pPr>
            <a:r>
              <a:rPr lang="en-AU" dirty="0" err="1">
                <a:cs typeface="Arial" pitchFamily="34" charset="0"/>
              </a:rPr>
              <a:t>Quan</a:t>
            </a:r>
            <a:r>
              <a:rPr lang="en-AU" dirty="0">
                <a:cs typeface="Arial" pitchFamily="34" charset="0"/>
              </a:rPr>
              <a:t> </a:t>
            </a:r>
            <a:r>
              <a:rPr lang="en-AU" dirty="0" err="1">
                <a:cs typeface="Arial" pitchFamily="34" charset="0"/>
              </a:rPr>
              <a:t>trọng</a:t>
            </a:r>
            <a:r>
              <a:rPr lang="en-AU" dirty="0">
                <a:cs typeface="Arial" pitchFamily="34" charset="0"/>
              </a:rPr>
              <a:t>: </a:t>
            </a:r>
            <a:r>
              <a:rPr lang="en-AU" dirty="0" err="1">
                <a:cs typeface="Arial" pitchFamily="34" charset="0"/>
              </a:rPr>
              <a:t>cần</a:t>
            </a:r>
            <a:r>
              <a:rPr lang="en-AU" dirty="0">
                <a:cs typeface="Arial" pitchFamily="34" charset="0"/>
              </a:rPr>
              <a:t> </a:t>
            </a:r>
            <a:r>
              <a:rPr lang="en-AU" dirty="0" err="1">
                <a:cs typeface="Arial" pitchFamily="34" charset="0"/>
              </a:rPr>
              <a:t>tìm</a:t>
            </a:r>
            <a:r>
              <a:rPr lang="en-AU" dirty="0">
                <a:cs typeface="Arial" pitchFamily="34" charset="0"/>
              </a:rPr>
              <a:t> </a:t>
            </a:r>
            <a:r>
              <a:rPr lang="en-AU" dirty="0" err="1">
                <a:cs typeface="Arial" pitchFamily="34" charset="0"/>
              </a:rPr>
              <a:t>các</a:t>
            </a:r>
            <a:r>
              <a:rPr lang="en-AU" dirty="0">
                <a:cs typeface="Arial" pitchFamily="34" charset="0"/>
              </a:rPr>
              <a:t> </a:t>
            </a:r>
            <a:r>
              <a:rPr lang="en-AU" dirty="0" err="1">
                <a:cs typeface="Arial" pitchFamily="34" charset="0"/>
              </a:rPr>
              <a:t>nguyên</a:t>
            </a:r>
            <a:r>
              <a:rPr lang="en-AU" dirty="0">
                <a:cs typeface="Arial" pitchFamily="34" charset="0"/>
              </a:rPr>
              <a:t> </a:t>
            </a:r>
            <a:r>
              <a:rPr lang="en-AU" dirty="0" err="1">
                <a:cs typeface="Arial" pitchFamily="34" charset="0"/>
              </a:rPr>
              <a:t>nhân</a:t>
            </a:r>
            <a:r>
              <a:rPr lang="en-AU" dirty="0">
                <a:cs typeface="Arial" pitchFamily="34" charset="0"/>
              </a:rPr>
              <a:t> </a:t>
            </a:r>
            <a:r>
              <a:rPr lang="en-AU" dirty="0" err="1">
                <a:cs typeface="Arial" pitchFamily="34" charset="0"/>
              </a:rPr>
              <a:t>thường</a:t>
            </a:r>
            <a:r>
              <a:rPr lang="en-AU" dirty="0">
                <a:cs typeface="Arial" pitchFamily="34" charset="0"/>
              </a:rPr>
              <a:t> </a:t>
            </a:r>
            <a:r>
              <a:rPr lang="en-AU" dirty="0" err="1">
                <a:cs typeface="Arial" pitchFamily="34" charset="0"/>
              </a:rPr>
              <a:t>gặp</a:t>
            </a:r>
            <a:r>
              <a:rPr lang="en-AU" dirty="0">
                <a:cs typeface="Arial" pitchFamily="34" charset="0"/>
              </a:rPr>
              <a:t> do hen </a:t>
            </a:r>
            <a:r>
              <a:rPr lang="en-AU" dirty="0" err="1">
                <a:cs typeface="Arial" pitchFamily="34" charset="0"/>
              </a:rPr>
              <a:t>không</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a:t>
            </a:r>
            <a:r>
              <a:rPr lang="en-AU" dirty="0" err="1">
                <a:cs typeface="Arial" pitchFamily="34" charset="0"/>
              </a:rPr>
              <a:t>trước</a:t>
            </a:r>
            <a:r>
              <a:rPr lang="en-AU" dirty="0">
                <a:cs typeface="Arial" pitchFamily="34" charset="0"/>
              </a:rPr>
              <a:t> </a:t>
            </a:r>
            <a:r>
              <a:rPr lang="en-AU" dirty="0" err="1">
                <a:cs typeface="Arial" pitchFamily="34" charset="0"/>
              </a:rPr>
              <a:t>đó</a:t>
            </a:r>
            <a:r>
              <a:rPr lang="en-AU" dirty="0">
                <a:cs typeface="Arial" pitchFamily="34" charset="0"/>
              </a:rPr>
              <a:t> (</a:t>
            </a:r>
            <a:r>
              <a:rPr lang="en-AU" dirty="0" err="1">
                <a:cs typeface="Arial" pitchFamily="34" charset="0"/>
              </a:rPr>
              <a:t>các</a:t>
            </a:r>
            <a:r>
              <a:rPr lang="en-AU" dirty="0">
                <a:cs typeface="Arial" pitchFamily="34" charset="0"/>
              </a:rPr>
              <a:t> </a:t>
            </a:r>
            <a:r>
              <a:rPr lang="en-AU" dirty="0" err="1">
                <a:cs typeface="Arial" pitchFamily="34" charset="0"/>
              </a:rPr>
              <a:t>triệu</a:t>
            </a:r>
            <a:r>
              <a:rPr lang="en-AU" dirty="0">
                <a:cs typeface="Arial" pitchFamily="34" charset="0"/>
              </a:rPr>
              <a:t> </a:t>
            </a:r>
            <a:r>
              <a:rPr lang="en-AU" dirty="0" err="1">
                <a:cs typeface="Arial" pitchFamily="34" charset="0"/>
              </a:rPr>
              <a:t>chứng</a:t>
            </a:r>
            <a:r>
              <a:rPr lang="en-AU" dirty="0">
                <a:cs typeface="Arial" pitchFamily="34" charset="0"/>
              </a:rPr>
              <a:t> </a:t>
            </a:r>
            <a:r>
              <a:rPr lang="en-AU" dirty="0" err="1">
                <a:cs typeface="Arial" pitchFamily="34" charset="0"/>
              </a:rPr>
              <a:t>cơ</a:t>
            </a:r>
            <a:r>
              <a:rPr lang="en-AU" dirty="0">
                <a:cs typeface="Arial" pitchFamily="34" charset="0"/>
              </a:rPr>
              <a:t> </a:t>
            </a:r>
            <a:r>
              <a:rPr lang="en-AU" dirty="0" err="1">
                <a:cs typeface="Arial" pitchFamily="34" charset="0"/>
              </a:rPr>
              <a:t>năng</a:t>
            </a:r>
            <a:r>
              <a:rPr lang="en-AU" dirty="0">
                <a:cs typeface="Arial" pitchFamily="34" charset="0"/>
              </a:rPr>
              <a:t> </a:t>
            </a:r>
            <a:r>
              <a:rPr lang="en-AU" dirty="0" err="1">
                <a:cs typeface="Arial" pitchFamily="34" charset="0"/>
              </a:rPr>
              <a:t>không</a:t>
            </a:r>
            <a:r>
              <a:rPr lang="en-AU" dirty="0">
                <a:cs typeface="Arial" pitchFamily="34" charset="0"/>
              </a:rPr>
              <a:t> do hen, </a:t>
            </a:r>
            <a:r>
              <a:rPr lang="en-AU" dirty="0" err="1">
                <a:cs typeface="Arial" pitchFamily="34" charset="0"/>
              </a:rPr>
              <a:t>kỹ</a:t>
            </a:r>
            <a:r>
              <a:rPr lang="en-AU" dirty="0">
                <a:cs typeface="Arial" pitchFamily="34" charset="0"/>
              </a:rPr>
              <a:t> </a:t>
            </a:r>
            <a:r>
              <a:rPr lang="en-AU" dirty="0" err="1">
                <a:cs typeface="Arial" pitchFamily="34" charset="0"/>
              </a:rPr>
              <a:t>thuật</a:t>
            </a:r>
            <a:r>
              <a:rPr lang="en-AU" dirty="0">
                <a:cs typeface="Arial" pitchFamily="34" charset="0"/>
              </a:rPr>
              <a:t> </a:t>
            </a:r>
            <a:r>
              <a:rPr lang="en-AU" dirty="0" err="1">
                <a:cs typeface="Arial" pitchFamily="34" charset="0"/>
              </a:rPr>
              <a:t>hít</a:t>
            </a:r>
            <a:r>
              <a:rPr lang="en-AU" dirty="0">
                <a:cs typeface="Arial" pitchFamily="34" charset="0"/>
              </a:rPr>
              <a:t> </a:t>
            </a:r>
            <a:r>
              <a:rPr lang="en-AU" dirty="0" err="1">
                <a:cs typeface="Arial" pitchFamily="34" charset="0"/>
              </a:rPr>
              <a:t>kém</a:t>
            </a:r>
            <a:r>
              <a:rPr lang="en-AU" dirty="0">
                <a:cs typeface="Arial" pitchFamily="34" charset="0"/>
              </a:rPr>
              <a:t>, </a:t>
            </a:r>
            <a:r>
              <a:rPr lang="en-AU" dirty="0" err="1">
                <a:cs typeface="Arial" pitchFamily="34" charset="0"/>
              </a:rPr>
              <a:t>không</a:t>
            </a:r>
            <a:r>
              <a:rPr lang="en-AU" dirty="0">
                <a:cs typeface="Arial" pitchFamily="34" charset="0"/>
              </a:rPr>
              <a:t> </a:t>
            </a:r>
            <a:r>
              <a:rPr lang="en-AU" dirty="0" err="1">
                <a:cs typeface="Arial" pitchFamily="34" charset="0"/>
              </a:rPr>
              <a:t>tuân</a:t>
            </a:r>
            <a:r>
              <a:rPr lang="en-AU" dirty="0">
                <a:cs typeface="Arial" pitchFamily="34" charset="0"/>
              </a:rPr>
              <a:t> </a:t>
            </a:r>
            <a:r>
              <a:rPr lang="en-AU" dirty="0" err="1">
                <a:cs typeface="Arial" pitchFamily="34" charset="0"/>
              </a:rPr>
              <a:t>thủ</a:t>
            </a:r>
            <a:r>
              <a:rPr lang="en-AU" dirty="0">
                <a:cs typeface="Arial" pitchFamily="34" charset="0"/>
              </a:rPr>
              <a:t>) </a:t>
            </a:r>
          </a:p>
          <a:p>
            <a:pPr marL="742950" lvl="1" indent="-285750" defTabSz="914400" eaLnBrk="1" hangingPunct="1">
              <a:lnSpc>
                <a:spcPct val="90000"/>
              </a:lnSpc>
              <a:buClr>
                <a:srgbClr val="F79646"/>
              </a:buClr>
              <a:buFont typeface="Wingdings" pitchFamily="2" charset="2"/>
              <a:buChar char="§"/>
            </a:pPr>
            <a:r>
              <a:rPr lang="en-AU" i="1" dirty="0" err="1">
                <a:cs typeface="Arial" pitchFamily="34" charset="0"/>
              </a:rPr>
              <a:t>Tăng</a:t>
            </a:r>
            <a:r>
              <a:rPr lang="en-AU" i="1" dirty="0">
                <a:cs typeface="Arial" pitchFamily="34" charset="0"/>
              </a:rPr>
              <a:t> </a:t>
            </a:r>
            <a:r>
              <a:rPr lang="en-AU" i="1" dirty="0" err="1">
                <a:cs typeface="Arial" pitchFamily="34" charset="0"/>
              </a:rPr>
              <a:t>ngắn</a:t>
            </a:r>
            <a:r>
              <a:rPr lang="en-AU" i="1" dirty="0">
                <a:cs typeface="Arial" pitchFamily="34" charset="0"/>
              </a:rPr>
              <a:t> </a:t>
            </a:r>
            <a:r>
              <a:rPr lang="en-AU" i="1" dirty="0" err="1">
                <a:cs typeface="Arial" pitchFamily="34" charset="0"/>
              </a:rPr>
              <a:t>hạn</a:t>
            </a:r>
            <a:r>
              <a:rPr lang="en-AU" dirty="0">
                <a:cs typeface="Arial" pitchFamily="34" charset="0"/>
              </a:rPr>
              <a:t>, </a:t>
            </a:r>
            <a:r>
              <a:rPr lang="en-AU" dirty="0" err="1">
                <a:cs typeface="Arial" pitchFamily="34" charset="0"/>
              </a:rPr>
              <a:t>trong</a:t>
            </a:r>
            <a:r>
              <a:rPr lang="en-AU" dirty="0">
                <a:cs typeface="Arial" pitchFamily="34" charset="0"/>
              </a:rPr>
              <a:t> 1-2 </a:t>
            </a:r>
            <a:r>
              <a:rPr lang="en-AU" dirty="0" err="1">
                <a:cs typeface="Arial" pitchFamily="34" charset="0"/>
              </a:rPr>
              <a:t>tuần</a:t>
            </a:r>
            <a:r>
              <a:rPr lang="en-AU" dirty="0">
                <a:cs typeface="Arial" pitchFamily="34" charset="0"/>
              </a:rPr>
              <a:t>, </a:t>
            </a:r>
            <a:r>
              <a:rPr lang="en-AU" dirty="0" err="1">
                <a:cs typeface="Arial" pitchFamily="34" charset="0"/>
              </a:rPr>
              <a:t>ví</a:t>
            </a:r>
            <a:r>
              <a:rPr lang="en-AU" dirty="0">
                <a:cs typeface="Arial" pitchFamily="34" charset="0"/>
              </a:rPr>
              <a:t> </a:t>
            </a:r>
            <a:r>
              <a:rPr lang="en-AU" dirty="0" err="1">
                <a:cs typeface="Arial" pitchFamily="34" charset="0"/>
              </a:rPr>
              <a:t>dụ</a:t>
            </a:r>
            <a:r>
              <a:rPr lang="en-AU" dirty="0">
                <a:cs typeface="Arial" pitchFamily="34" charset="0"/>
              </a:rPr>
              <a:t> do </a:t>
            </a:r>
            <a:r>
              <a:rPr lang="en-AU" dirty="0" err="1">
                <a:cs typeface="Arial" pitchFamily="34" charset="0"/>
              </a:rPr>
              <a:t>nhiễm</a:t>
            </a:r>
            <a:r>
              <a:rPr lang="en-AU" dirty="0">
                <a:cs typeface="Arial" pitchFamily="34" charset="0"/>
              </a:rPr>
              <a:t> </a:t>
            </a:r>
            <a:r>
              <a:rPr lang="en-AU" dirty="0" err="1">
                <a:cs typeface="Arial" pitchFamily="34" charset="0"/>
              </a:rPr>
              <a:t>siêu</a:t>
            </a:r>
            <a:r>
              <a:rPr lang="en-AU" dirty="0">
                <a:cs typeface="Arial" pitchFamily="34" charset="0"/>
              </a:rPr>
              <a:t> vi </a:t>
            </a:r>
            <a:r>
              <a:rPr lang="en-AU" dirty="0" err="1">
                <a:cs typeface="Arial" pitchFamily="34" charset="0"/>
              </a:rPr>
              <a:t>hoặc</a:t>
            </a:r>
            <a:r>
              <a:rPr lang="en-AU" dirty="0">
                <a:cs typeface="Arial" pitchFamily="34" charset="0"/>
              </a:rPr>
              <a:t> </a:t>
            </a:r>
            <a:r>
              <a:rPr lang="en-AU" dirty="0" err="1">
                <a:cs typeface="Arial" pitchFamily="34" charset="0"/>
              </a:rPr>
              <a:t>dị</a:t>
            </a:r>
            <a:r>
              <a:rPr lang="en-AU" dirty="0">
                <a:cs typeface="Arial" pitchFamily="34" charset="0"/>
              </a:rPr>
              <a:t> </a:t>
            </a:r>
            <a:r>
              <a:rPr lang="en-AU" dirty="0" err="1">
                <a:cs typeface="Arial" pitchFamily="34" charset="0"/>
              </a:rPr>
              <a:t>ứng</a:t>
            </a:r>
            <a:r>
              <a:rPr lang="en-AU" dirty="0">
                <a:cs typeface="Arial" pitchFamily="34" charset="0"/>
              </a:rPr>
              <a:t> </a:t>
            </a:r>
            <a:r>
              <a:rPr lang="en-AU" dirty="0" err="1">
                <a:cs typeface="Arial" pitchFamily="34" charset="0"/>
              </a:rPr>
              <a:t>nguyên</a:t>
            </a:r>
            <a:endParaRPr lang="en-AU" dirty="0">
              <a:cs typeface="Arial" pitchFamily="34" charset="0"/>
            </a:endParaRPr>
          </a:p>
          <a:p>
            <a:pPr marL="1143000" lvl="2" indent="-228600" defTabSz="914400" eaLnBrk="1" hangingPunct="1">
              <a:lnSpc>
                <a:spcPct val="90000"/>
              </a:lnSpc>
              <a:buClr>
                <a:srgbClr val="F79646"/>
              </a:buClr>
            </a:pPr>
            <a:r>
              <a:rPr lang="en-AU" sz="2400" dirty="0" err="1">
                <a:cs typeface="Arial" pitchFamily="34" charset="0"/>
              </a:rPr>
              <a:t>Có</a:t>
            </a:r>
            <a:r>
              <a:rPr lang="en-AU" sz="2400" dirty="0">
                <a:cs typeface="Arial" pitchFamily="34" charset="0"/>
              </a:rPr>
              <a:t> </a:t>
            </a:r>
            <a:r>
              <a:rPr lang="en-AU" sz="2400" dirty="0" err="1">
                <a:cs typeface="Arial" pitchFamily="34" charset="0"/>
              </a:rPr>
              <a:t>thể</a:t>
            </a:r>
            <a:r>
              <a:rPr lang="en-AU" sz="2400" dirty="0">
                <a:cs typeface="Arial" pitchFamily="34" charset="0"/>
              </a:rPr>
              <a:t> </a:t>
            </a:r>
            <a:r>
              <a:rPr lang="en-AU" sz="2400" dirty="0" err="1">
                <a:cs typeface="Arial" pitchFamily="34" charset="0"/>
              </a:rPr>
              <a:t>được</a:t>
            </a:r>
            <a:r>
              <a:rPr lang="en-AU" sz="2400" dirty="0">
                <a:cs typeface="Arial" pitchFamily="34" charset="0"/>
              </a:rPr>
              <a:t> </a:t>
            </a:r>
            <a:r>
              <a:rPr lang="en-AU" sz="2400" dirty="0" err="1">
                <a:cs typeface="Arial" pitchFamily="34" charset="0"/>
              </a:rPr>
              <a:t>khởi</a:t>
            </a:r>
            <a:r>
              <a:rPr lang="en-AU" sz="2400" dirty="0">
                <a:cs typeface="Arial" pitchFamily="34" charset="0"/>
              </a:rPr>
              <a:t> </a:t>
            </a:r>
            <a:r>
              <a:rPr lang="en-AU" sz="2400" dirty="0" err="1">
                <a:cs typeface="Arial" pitchFamily="34" charset="0"/>
              </a:rPr>
              <a:t>đầu</a:t>
            </a:r>
            <a:r>
              <a:rPr lang="en-AU" sz="2400" dirty="0">
                <a:cs typeface="Arial" pitchFamily="34" charset="0"/>
              </a:rPr>
              <a:t> </a:t>
            </a:r>
            <a:r>
              <a:rPr lang="en-AU" sz="2400" dirty="0" err="1">
                <a:cs typeface="Arial" pitchFamily="34" charset="0"/>
              </a:rPr>
              <a:t>bởi</a:t>
            </a:r>
            <a:r>
              <a:rPr lang="en-AU" sz="2400" dirty="0">
                <a:cs typeface="Arial" pitchFamily="34" charset="0"/>
              </a:rPr>
              <a:t> </a:t>
            </a:r>
            <a:r>
              <a:rPr lang="en-AU" sz="2400" dirty="0" err="1">
                <a:cs typeface="Arial" pitchFamily="34" charset="0"/>
              </a:rPr>
              <a:t>bn</a:t>
            </a:r>
            <a:r>
              <a:rPr lang="en-AU" sz="2400" dirty="0">
                <a:cs typeface="Arial" pitchFamily="34" charset="0"/>
              </a:rPr>
              <a:t> </a:t>
            </a:r>
            <a:r>
              <a:rPr lang="en-AU" sz="2400" dirty="0" err="1">
                <a:cs typeface="Arial" pitchFamily="34" charset="0"/>
              </a:rPr>
              <a:t>với</a:t>
            </a:r>
            <a:r>
              <a:rPr lang="en-AU" sz="2400" dirty="0">
                <a:cs typeface="Arial" pitchFamily="34" charset="0"/>
              </a:rPr>
              <a:t> </a:t>
            </a:r>
            <a:r>
              <a:rPr lang="en-AU" sz="2400" dirty="0" err="1">
                <a:cs typeface="Arial" pitchFamily="34" charset="0"/>
              </a:rPr>
              <a:t>một</a:t>
            </a:r>
            <a:r>
              <a:rPr lang="en-AU" sz="2400" dirty="0">
                <a:cs typeface="Arial" pitchFamily="34" charset="0"/>
              </a:rPr>
              <a:t> </a:t>
            </a:r>
            <a:r>
              <a:rPr lang="en-AU" sz="2400" dirty="0" err="1">
                <a:cs typeface="Arial" pitchFamily="34" charset="0"/>
              </a:rPr>
              <a:t>kế</a:t>
            </a:r>
            <a:r>
              <a:rPr lang="en-AU" sz="2400" dirty="0">
                <a:cs typeface="Arial" pitchFamily="34" charset="0"/>
              </a:rPr>
              <a:t> </a:t>
            </a:r>
            <a:r>
              <a:rPr lang="en-AU" sz="2400" dirty="0" err="1">
                <a:cs typeface="Arial" pitchFamily="34" charset="0"/>
              </a:rPr>
              <a:t>hoạch</a:t>
            </a:r>
            <a:r>
              <a:rPr lang="en-AU" sz="2400" dirty="0">
                <a:cs typeface="Arial" pitchFamily="34" charset="0"/>
              </a:rPr>
              <a:t> </a:t>
            </a:r>
            <a:r>
              <a:rPr lang="en-AU" sz="2400" dirty="0" err="1">
                <a:cs typeface="Arial" pitchFamily="34" charset="0"/>
              </a:rPr>
              <a:t>hành</a:t>
            </a:r>
            <a:r>
              <a:rPr lang="en-AU" sz="2400" dirty="0">
                <a:cs typeface="Arial" pitchFamily="34" charset="0"/>
              </a:rPr>
              <a:t> </a:t>
            </a:r>
            <a:r>
              <a:rPr lang="en-AU" sz="2400" dirty="0" err="1">
                <a:cs typeface="Arial" pitchFamily="34" charset="0"/>
              </a:rPr>
              <a:t>động</a:t>
            </a:r>
            <a:r>
              <a:rPr lang="en-AU" sz="2400" dirty="0">
                <a:cs typeface="Arial" pitchFamily="34" charset="0"/>
              </a:rPr>
              <a:t> </a:t>
            </a:r>
            <a:r>
              <a:rPr lang="en-AU" sz="2400" dirty="0" err="1">
                <a:cs typeface="Arial" pitchFamily="34" charset="0"/>
              </a:rPr>
              <a:t>định</a:t>
            </a:r>
            <a:r>
              <a:rPr lang="en-AU" sz="2400" dirty="0">
                <a:cs typeface="Arial" pitchFamily="34" charset="0"/>
              </a:rPr>
              <a:t> </a:t>
            </a:r>
            <a:r>
              <a:rPr lang="en-AU" sz="2400" dirty="0" err="1">
                <a:cs typeface="Arial" pitchFamily="34" charset="0"/>
              </a:rPr>
              <a:t>sẵn</a:t>
            </a:r>
            <a:endParaRPr lang="en-AU" sz="2400" dirty="0">
              <a:cs typeface="Arial" pitchFamily="34" charset="0"/>
            </a:endParaRPr>
          </a:p>
          <a:p>
            <a:pPr marL="742950" lvl="1" indent="-285750" defTabSz="914400" eaLnBrk="1" hangingPunct="1">
              <a:lnSpc>
                <a:spcPct val="90000"/>
              </a:lnSpc>
              <a:buClr>
                <a:srgbClr val="F79646"/>
              </a:buClr>
              <a:buFont typeface="Wingdings" pitchFamily="2" charset="2"/>
              <a:buChar char="§"/>
            </a:pPr>
            <a:r>
              <a:rPr lang="en-AU" i="1" dirty="0" err="1">
                <a:cs typeface="Arial" pitchFamily="34" charset="0"/>
              </a:rPr>
              <a:t>Tăng</a:t>
            </a:r>
            <a:r>
              <a:rPr lang="en-AU" i="1" dirty="0">
                <a:cs typeface="Arial" pitchFamily="34" charset="0"/>
              </a:rPr>
              <a:t> </a:t>
            </a:r>
            <a:r>
              <a:rPr lang="en-AU" i="1" dirty="0" err="1">
                <a:cs typeface="Arial" pitchFamily="34" charset="0"/>
              </a:rPr>
              <a:t>siêu</a:t>
            </a:r>
            <a:r>
              <a:rPr lang="en-AU" i="1" dirty="0">
                <a:cs typeface="Arial" pitchFamily="34" charset="0"/>
              </a:rPr>
              <a:t> </a:t>
            </a:r>
            <a:r>
              <a:rPr lang="en-AU" i="1" dirty="0" err="1">
                <a:cs typeface="Arial" pitchFamily="34" charset="0"/>
              </a:rPr>
              <a:t>ngắn</a:t>
            </a:r>
            <a:r>
              <a:rPr lang="en-AU" i="1" dirty="0">
                <a:cs typeface="Arial" pitchFamily="34" charset="0"/>
              </a:rPr>
              <a:t> </a:t>
            </a:r>
            <a:r>
              <a:rPr lang="en-AU" i="1" dirty="0" err="1">
                <a:cs typeface="Arial" pitchFamily="34" charset="0"/>
              </a:rPr>
              <a:t>hạn</a:t>
            </a:r>
            <a:r>
              <a:rPr lang="en-AU" i="1" dirty="0">
                <a:cs typeface="Arial" pitchFamily="34" charset="0"/>
              </a:rPr>
              <a:t> (</a:t>
            </a:r>
            <a:r>
              <a:rPr lang="en-AU" i="1" dirty="0" err="1">
                <a:cs typeface="Arial" pitchFamily="34" charset="0"/>
              </a:rPr>
              <a:t>hiệu</a:t>
            </a:r>
            <a:r>
              <a:rPr lang="en-AU" i="1" dirty="0">
                <a:cs typeface="Arial" pitchFamily="34" charset="0"/>
              </a:rPr>
              <a:t> </a:t>
            </a:r>
            <a:r>
              <a:rPr lang="en-AU" i="1" dirty="0" err="1">
                <a:cs typeface="Arial" pitchFamily="34" charset="0"/>
              </a:rPr>
              <a:t>chỉnh</a:t>
            </a:r>
            <a:r>
              <a:rPr lang="en-AU" i="1" dirty="0">
                <a:cs typeface="Arial" pitchFamily="34" charset="0"/>
              </a:rPr>
              <a:t> </a:t>
            </a:r>
            <a:r>
              <a:rPr lang="en-AU" i="1" dirty="0" err="1">
                <a:cs typeface="Arial" pitchFamily="34" charset="0"/>
              </a:rPr>
              <a:t>từng</a:t>
            </a:r>
            <a:r>
              <a:rPr lang="en-AU" i="1" dirty="0">
                <a:cs typeface="Arial" pitchFamily="34" charset="0"/>
              </a:rPr>
              <a:t> </a:t>
            </a:r>
            <a:r>
              <a:rPr lang="en-AU" i="1" dirty="0" err="1">
                <a:cs typeface="Arial" pitchFamily="34" charset="0"/>
              </a:rPr>
              <a:t>ngày</a:t>
            </a:r>
            <a:r>
              <a:rPr lang="en-AU" i="1" dirty="0">
                <a:cs typeface="Arial" pitchFamily="34" charset="0"/>
              </a:rPr>
              <a:t>)</a:t>
            </a:r>
          </a:p>
          <a:p>
            <a:pPr marL="1143000" lvl="2" indent="-228600" defTabSz="914400" eaLnBrk="1" hangingPunct="1">
              <a:lnSpc>
                <a:spcPct val="90000"/>
              </a:lnSpc>
              <a:buClr>
                <a:srgbClr val="F79646"/>
              </a:buClr>
            </a:pPr>
            <a:r>
              <a:rPr lang="en-AU" sz="2400" dirty="0" err="1">
                <a:cs typeface="Arial" pitchFamily="34" charset="0"/>
              </a:rPr>
              <a:t>Bn</a:t>
            </a:r>
            <a:r>
              <a:rPr lang="en-AU" sz="2400" dirty="0">
                <a:cs typeface="Arial" pitchFamily="34" charset="0"/>
              </a:rPr>
              <a:t> </a:t>
            </a:r>
            <a:r>
              <a:rPr lang="en-AU" sz="2400" dirty="0" err="1">
                <a:cs typeface="Arial" pitchFamily="34" charset="0"/>
              </a:rPr>
              <a:t>dùng</a:t>
            </a:r>
            <a:r>
              <a:rPr lang="en-AU" sz="2400" dirty="0">
                <a:cs typeface="Arial" pitchFamily="34" charset="0"/>
              </a:rPr>
              <a:t> </a:t>
            </a:r>
            <a:r>
              <a:rPr lang="en-AU" sz="2400" dirty="0" err="1">
                <a:cs typeface="Arial" pitchFamily="34" charset="0"/>
              </a:rPr>
              <a:t>liệu</a:t>
            </a:r>
            <a:r>
              <a:rPr lang="en-AU" sz="2400" dirty="0">
                <a:cs typeface="Arial" pitchFamily="34" charset="0"/>
              </a:rPr>
              <a:t> </a:t>
            </a:r>
            <a:r>
              <a:rPr lang="en-AU" sz="2400" dirty="0" err="1">
                <a:cs typeface="Arial" pitchFamily="34" charset="0"/>
              </a:rPr>
              <a:t>pháp</a:t>
            </a:r>
            <a:r>
              <a:rPr lang="en-AU" sz="2400" dirty="0">
                <a:cs typeface="Arial" pitchFamily="34" charset="0"/>
              </a:rPr>
              <a:t> 1 </a:t>
            </a:r>
            <a:r>
              <a:rPr lang="en-AU" sz="2400" dirty="0" err="1">
                <a:cs typeface="Arial" pitchFamily="34" charset="0"/>
              </a:rPr>
              <a:t>bình</a:t>
            </a:r>
            <a:r>
              <a:rPr lang="en-AU" sz="2400" dirty="0">
                <a:cs typeface="Arial" pitchFamily="34" charset="0"/>
              </a:rPr>
              <a:t> </a:t>
            </a:r>
            <a:r>
              <a:rPr lang="en-AU" sz="2400" dirty="0" err="1">
                <a:cs typeface="Arial" pitchFamily="34" charset="0"/>
              </a:rPr>
              <a:t>hít</a:t>
            </a:r>
            <a:r>
              <a:rPr lang="en-AU" sz="2400" dirty="0">
                <a:cs typeface="Arial" pitchFamily="34" charset="0"/>
              </a:rPr>
              <a:t> </a:t>
            </a:r>
            <a:r>
              <a:rPr lang="en-AU" sz="2400" dirty="0" err="1">
                <a:cs typeface="Arial" pitchFamily="34" charset="0"/>
              </a:rPr>
              <a:t>cắt</a:t>
            </a:r>
            <a:r>
              <a:rPr lang="en-AU" sz="2400" dirty="0">
                <a:cs typeface="Arial" pitchFamily="34" charset="0"/>
              </a:rPr>
              <a:t> </a:t>
            </a:r>
            <a:r>
              <a:rPr lang="en-AU" sz="2400" dirty="0" err="1">
                <a:cs typeface="Arial" pitchFamily="34" charset="0"/>
              </a:rPr>
              <a:t>cơn</a:t>
            </a:r>
            <a:r>
              <a:rPr lang="en-AU" sz="2400" dirty="0">
                <a:cs typeface="Arial" pitchFamily="34" charset="0"/>
              </a:rPr>
              <a:t> </a:t>
            </a:r>
            <a:r>
              <a:rPr lang="en-AU" sz="2400" dirty="0" err="1">
                <a:cs typeface="Arial" pitchFamily="34" charset="0"/>
              </a:rPr>
              <a:t>và</a:t>
            </a:r>
            <a:r>
              <a:rPr lang="en-AU" sz="2400" dirty="0">
                <a:cs typeface="Arial" pitchFamily="34" charset="0"/>
              </a:rPr>
              <a:t> </a:t>
            </a:r>
            <a:r>
              <a:rPr lang="en-AU" sz="2400" dirty="0" err="1">
                <a:cs typeface="Arial" pitchFamily="34" charset="0"/>
              </a:rPr>
              <a:t>duy</a:t>
            </a:r>
            <a:r>
              <a:rPr lang="en-AU" sz="2400" dirty="0">
                <a:cs typeface="Arial" pitchFamily="34" charset="0"/>
              </a:rPr>
              <a:t> </a:t>
            </a:r>
            <a:r>
              <a:rPr lang="en-AU" sz="2400" dirty="0" err="1">
                <a:cs typeface="Arial" pitchFamily="34" charset="0"/>
              </a:rPr>
              <a:t>trì</a:t>
            </a:r>
            <a:endParaRPr lang="en-AU" sz="2400" dirty="0">
              <a:cs typeface="Arial" pitchFamily="34" charset="0"/>
            </a:endParaRPr>
          </a:p>
          <a:p>
            <a:pPr marL="342900" indent="-342900" defTabSz="914400" eaLnBrk="1" hangingPunct="1">
              <a:lnSpc>
                <a:spcPct val="90000"/>
              </a:lnSpc>
              <a:buClr>
                <a:srgbClr val="F79646"/>
              </a:buClr>
              <a:buSzPct val="80000"/>
              <a:buFont typeface="Wingdings" pitchFamily="2" charset="2"/>
              <a:buChar char=""/>
            </a:pPr>
            <a:r>
              <a:rPr lang="en-AU" sz="2400" dirty="0" err="1">
                <a:cs typeface="Arial" pitchFamily="34" charset="0"/>
              </a:rPr>
              <a:t>Xuống</a:t>
            </a:r>
            <a:r>
              <a:rPr lang="en-AU" sz="2400" dirty="0">
                <a:cs typeface="Arial" pitchFamily="34" charset="0"/>
              </a:rPr>
              <a:t> </a:t>
            </a:r>
            <a:r>
              <a:rPr lang="en-AU" sz="2400" dirty="0" err="1">
                <a:cs typeface="Arial" pitchFamily="34" charset="0"/>
              </a:rPr>
              <a:t>bậc</a:t>
            </a:r>
            <a:endParaRPr lang="en-AU" sz="2400" dirty="0">
              <a:cs typeface="Arial" pitchFamily="34" charset="0"/>
            </a:endParaRPr>
          </a:p>
          <a:p>
            <a:pPr marL="742950" lvl="1" indent="-285750" defTabSz="914400" eaLnBrk="1" hangingPunct="1">
              <a:lnSpc>
                <a:spcPct val="90000"/>
              </a:lnSpc>
              <a:buClr>
                <a:srgbClr val="F79646"/>
              </a:buClr>
              <a:buFont typeface="Wingdings" pitchFamily="2" charset="2"/>
              <a:buChar char="§"/>
            </a:pPr>
            <a:r>
              <a:rPr lang="en-AU" dirty="0" err="1">
                <a:cs typeface="Arial" pitchFamily="34" charset="0"/>
              </a:rPr>
              <a:t>Sau</a:t>
            </a:r>
            <a:r>
              <a:rPr lang="en-AU" dirty="0">
                <a:cs typeface="Arial" pitchFamily="34" charset="0"/>
              </a:rPr>
              <a:t> </a:t>
            </a:r>
            <a:r>
              <a:rPr lang="en-AU" dirty="0" err="1">
                <a:cs typeface="Arial" pitchFamily="34" charset="0"/>
              </a:rPr>
              <a:t>khi</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a:t>
            </a:r>
            <a:r>
              <a:rPr lang="en-AU" dirty="0" err="1">
                <a:cs typeface="Arial" pitchFamily="34" charset="0"/>
              </a:rPr>
              <a:t>tốt</a:t>
            </a:r>
            <a:r>
              <a:rPr lang="en-AU" dirty="0">
                <a:cs typeface="Arial" pitchFamily="34" charset="0"/>
              </a:rPr>
              <a:t> 3 </a:t>
            </a:r>
            <a:r>
              <a:rPr lang="en-AU" dirty="0" err="1">
                <a:cs typeface="Arial" pitchFamily="34" charset="0"/>
              </a:rPr>
              <a:t>tháng</a:t>
            </a:r>
            <a:endParaRPr lang="en-AU" dirty="0">
              <a:cs typeface="Arial" pitchFamily="34" charset="0"/>
            </a:endParaRPr>
          </a:p>
          <a:p>
            <a:pPr marL="742950" lvl="1" indent="-285750" defTabSz="914400" eaLnBrk="1" hangingPunct="1">
              <a:lnSpc>
                <a:spcPct val="90000"/>
              </a:lnSpc>
              <a:buClr>
                <a:srgbClr val="F79646"/>
              </a:buClr>
              <a:buFont typeface="Wingdings" pitchFamily="2" charset="2"/>
              <a:buChar char="§"/>
            </a:pPr>
            <a:r>
              <a:rPr lang="en-AU" dirty="0" err="1">
                <a:cs typeface="Arial" pitchFamily="34" charset="0"/>
              </a:rPr>
              <a:t>Tìm</a:t>
            </a:r>
            <a:r>
              <a:rPr lang="en-AU" dirty="0">
                <a:cs typeface="Arial" pitchFamily="34" charset="0"/>
              </a:rPr>
              <a:t> </a:t>
            </a:r>
            <a:r>
              <a:rPr lang="en-AU" dirty="0" err="1">
                <a:cs typeface="Arial" pitchFamily="34" charset="0"/>
              </a:rPr>
              <a:t>liều</a:t>
            </a:r>
            <a:r>
              <a:rPr lang="en-AU" dirty="0">
                <a:cs typeface="Arial" pitchFamily="34" charset="0"/>
              </a:rPr>
              <a:t> </a:t>
            </a:r>
            <a:r>
              <a:rPr lang="en-AU" dirty="0" err="1">
                <a:cs typeface="Arial" pitchFamily="34" charset="0"/>
              </a:rPr>
              <a:t>hiệu</a:t>
            </a:r>
            <a:r>
              <a:rPr lang="en-AU" dirty="0">
                <a:cs typeface="Arial" pitchFamily="34" charset="0"/>
              </a:rPr>
              <a:t> </a:t>
            </a:r>
            <a:r>
              <a:rPr lang="en-AU" dirty="0" err="1">
                <a:cs typeface="Arial" pitchFamily="34" charset="0"/>
              </a:rPr>
              <a:t>quả</a:t>
            </a:r>
            <a:r>
              <a:rPr lang="en-AU" dirty="0">
                <a:cs typeface="Arial" pitchFamily="34" charset="0"/>
              </a:rPr>
              <a:t> </a:t>
            </a:r>
            <a:r>
              <a:rPr lang="en-AU" dirty="0" err="1">
                <a:cs typeface="Arial" pitchFamily="34" charset="0"/>
              </a:rPr>
              <a:t>tối</a:t>
            </a:r>
            <a:r>
              <a:rPr lang="en-AU" dirty="0">
                <a:cs typeface="Arial" pitchFamily="34" charset="0"/>
              </a:rPr>
              <a:t> </a:t>
            </a:r>
            <a:r>
              <a:rPr lang="en-AU" dirty="0" err="1">
                <a:cs typeface="Arial" pitchFamily="34" charset="0"/>
              </a:rPr>
              <a:t>thiểu</a:t>
            </a:r>
            <a:r>
              <a:rPr lang="en-AU" dirty="0">
                <a:cs typeface="Arial" pitchFamily="34" charset="0"/>
              </a:rPr>
              <a:t> </a:t>
            </a:r>
            <a:r>
              <a:rPr lang="en-AU" dirty="0" err="1">
                <a:cs typeface="Arial" pitchFamily="34" charset="0"/>
              </a:rPr>
              <a:t>giúp</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a:t>
            </a:r>
            <a:r>
              <a:rPr lang="en-AU" dirty="0" err="1">
                <a:cs typeface="Arial" pitchFamily="34" charset="0"/>
              </a:rPr>
              <a:t>triệu</a:t>
            </a:r>
            <a:r>
              <a:rPr lang="en-AU" dirty="0">
                <a:cs typeface="Arial" pitchFamily="34" charset="0"/>
              </a:rPr>
              <a:t> </a:t>
            </a:r>
            <a:r>
              <a:rPr lang="en-AU" dirty="0" err="1">
                <a:cs typeface="Arial" pitchFamily="34" charset="0"/>
              </a:rPr>
              <a:t>chứng</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đợt</a:t>
            </a:r>
            <a:r>
              <a:rPr lang="en-AU" dirty="0">
                <a:cs typeface="Arial" pitchFamily="34" charset="0"/>
              </a:rPr>
              <a:t> </a:t>
            </a:r>
            <a:r>
              <a:rPr lang="en-AU" dirty="0" err="1">
                <a:cs typeface="Arial" pitchFamily="34" charset="0"/>
              </a:rPr>
              <a:t>cấp</a:t>
            </a:r>
            <a:endParaRPr lang="en-AU" dirty="0">
              <a:cs typeface="Arial" pitchFamily="34" charset="0"/>
            </a:endParaRPr>
          </a:p>
        </p:txBody>
      </p:sp>
      <p:sp>
        <p:nvSpPr>
          <p:cNvPr id="523268" name="Title 1"/>
          <p:cNvSpPr>
            <a:spLocks noGrp="1"/>
          </p:cNvSpPr>
          <p:nvPr>
            <p:ph type="title" idx="4294967295"/>
          </p:nvPr>
        </p:nvSpPr>
        <p:spPr>
          <a:xfrm>
            <a:off x="1752600" y="0"/>
            <a:ext cx="7578725" cy="936625"/>
          </a:xfrm>
        </p:spPr>
        <p:txBody>
          <a:bodyPr>
            <a:normAutofit fontScale="90000"/>
          </a:bodyPr>
          <a:lstStyle/>
          <a:p>
            <a:pPr marL="185738" algn="l" defTabSz="914400" eaLnBrk="1" hangingPunct="1"/>
            <a:r>
              <a:rPr lang="en-AU" sz="3600" dirty="0" err="1">
                <a:latin typeface="Arial" pitchFamily="34" charset="0"/>
                <a:cs typeface="Arial" pitchFamily="34" charset="0"/>
              </a:rPr>
              <a:t>Đánh</a:t>
            </a:r>
            <a:r>
              <a:rPr lang="en-AU" sz="3600" dirty="0">
                <a:latin typeface="Arial" pitchFamily="34" charset="0"/>
                <a:cs typeface="Arial" pitchFamily="34" charset="0"/>
              </a:rPr>
              <a:t> </a:t>
            </a:r>
            <a:r>
              <a:rPr lang="en-AU" sz="3600" dirty="0" err="1">
                <a:latin typeface="Arial" pitchFamily="34" charset="0"/>
                <a:cs typeface="Arial" pitchFamily="34" charset="0"/>
              </a:rPr>
              <a:t>giá</a:t>
            </a:r>
            <a:r>
              <a:rPr lang="en-AU" sz="3600" dirty="0">
                <a:latin typeface="Arial" pitchFamily="34" charset="0"/>
                <a:cs typeface="Arial" pitchFamily="34" charset="0"/>
              </a:rPr>
              <a:t> </a:t>
            </a:r>
            <a:r>
              <a:rPr lang="en-AU" sz="3600" dirty="0" err="1">
                <a:latin typeface="Arial" pitchFamily="34" charset="0"/>
                <a:cs typeface="Arial" pitchFamily="34" charset="0"/>
              </a:rPr>
              <a:t>đáp</a:t>
            </a:r>
            <a:r>
              <a:rPr lang="en-AU" sz="3600" dirty="0">
                <a:latin typeface="Arial" pitchFamily="34" charset="0"/>
                <a:cs typeface="Arial" pitchFamily="34" charset="0"/>
              </a:rPr>
              <a:t> </a:t>
            </a:r>
            <a:r>
              <a:rPr lang="en-AU" sz="3600" dirty="0" err="1">
                <a:latin typeface="Arial" pitchFamily="34" charset="0"/>
                <a:cs typeface="Arial" pitchFamily="34" charset="0"/>
              </a:rPr>
              <a:t>ứng</a:t>
            </a:r>
            <a:r>
              <a:rPr lang="en-AU" sz="3600" dirty="0">
                <a:latin typeface="Arial" pitchFamily="34" charset="0"/>
                <a:cs typeface="Arial" pitchFamily="34" charset="0"/>
              </a:rPr>
              <a:t> </a:t>
            </a:r>
            <a:r>
              <a:rPr lang="en-AU" sz="3600" dirty="0" err="1">
                <a:latin typeface="Arial" pitchFamily="34" charset="0"/>
                <a:cs typeface="Arial" pitchFamily="34" charset="0"/>
              </a:rPr>
              <a:t>và</a:t>
            </a:r>
            <a:r>
              <a:rPr lang="en-AU" sz="3600" dirty="0">
                <a:latin typeface="Arial" pitchFamily="34" charset="0"/>
                <a:cs typeface="Arial" pitchFamily="34" charset="0"/>
              </a:rPr>
              <a:t> </a:t>
            </a:r>
            <a:r>
              <a:rPr lang="en-AU" sz="3600" dirty="0" err="1">
                <a:latin typeface="Arial" pitchFamily="34" charset="0"/>
                <a:cs typeface="Arial" pitchFamily="34" charset="0"/>
              </a:rPr>
              <a:t>hiệu</a:t>
            </a:r>
            <a:r>
              <a:rPr lang="en-AU" sz="3600" dirty="0">
                <a:latin typeface="Arial" pitchFamily="34" charset="0"/>
                <a:cs typeface="Arial" pitchFamily="34" charset="0"/>
              </a:rPr>
              <a:t> </a:t>
            </a:r>
            <a:r>
              <a:rPr lang="en-AU" sz="3600" dirty="0" err="1">
                <a:latin typeface="Arial" pitchFamily="34" charset="0"/>
                <a:cs typeface="Arial" pitchFamily="34" charset="0"/>
              </a:rPr>
              <a:t>chỉnh</a:t>
            </a:r>
            <a:r>
              <a:rPr lang="en-AU" sz="3600" dirty="0">
                <a:latin typeface="Arial" pitchFamily="34" charset="0"/>
                <a:cs typeface="Arial" pitchFamily="34" charset="0"/>
              </a:rPr>
              <a:t> </a:t>
            </a:r>
            <a:r>
              <a:rPr lang="en-AU" sz="3600" dirty="0" err="1">
                <a:latin typeface="Arial" pitchFamily="34" charset="0"/>
                <a:cs typeface="Arial" pitchFamily="34" charset="0"/>
              </a:rPr>
              <a:t>điều</a:t>
            </a:r>
            <a:r>
              <a:rPr lang="en-AU" sz="3600" dirty="0">
                <a:latin typeface="Arial" pitchFamily="34" charset="0"/>
                <a:cs typeface="Arial" pitchFamily="34" charset="0"/>
              </a:rPr>
              <a:t> </a:t>
            </a:r>
            <a:r>
              <a:rPr lang="en-AU" sz="3600" dirty="0" err="1">
                <a:latin typeface="Arial" pitchFamily="34" charset="0"/>
                <a:cs typeface="Arial" pitchFamily="34" charset="0"/>
              </a:rPr>
              <a:t>trị</a:t>
            </a:r>
            <a:endParaRPr lang="en-AU" sz="3600" dirty="0">
              <a:latin typeface="Arial" pitchFamily="34" charset="0"/>
              <a:cs typeface="Arial" pitchFamily="34" charset="0"/>
            </a:endParaRPr>
          </a:p>
        </p:txBody>
      </p:sp>
      <p:sp>
        <p:nvSpPr>
          <p:cNvPr id="523269" name="TextBox 5"/>
          <p:cNvSpPr txBox="1">
            <a:spLocks noChangeArrowheads="1"/>
          </p:cNvSpPr>
          <p:nvPr/>
        </p:nvSpPr>
        <p:spPr bwMode="auto">
          <a:xfrm>
            <a:off x="1684339" y="6624639"/>
            <a:ext cx="2046287" cy="276225"/>
          </a:xfrm>
          <a:prstGeom prst="rect">
            <a:avLst/>
          </a:prstGeom>
          <a:noFill/>
          <a:ln w="9525">
            <a:noFill/>
            <a:miter lim="800000"/>
            <a:headEnd/>
            <a:tailEnd/>
          </a:ln>
        </p:spPr>
        <p:txBody>
          <a:bodyPr>
            <a:spAutoFit/>
          </a:bodyPr>
          <a:lstStyle/>
          <a:p>
            <a:pPr defTabSz="914400"/>
            <a:r>
              <a:rPr lang="en-AU" sz="1200" i="1" dirty="0">
                <a:ea typeface="ＭＳ Ｐゴシック" pitchFamily="34" charset="-128"/>
              </a:rPr>
              <a:t>GINA 2014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43560" y="1080295"/>
            <a:ext cx="11430000" cy="5522115"/>
          </a:xfrm>
        </p:spPr>
        <p:txBody>
          <a:bodyPr>
            <a:noAutofit/>
          </a:bodyPr>
          <a:lstStyle/>
          <a:p>
            <a:pPr marL="342900" indent="-342900" defTabSz="914400" eaLnBrk="1" hangingPunct="1">
              <a:buClr>
                <a:srgbClr val="F79646"/>
              </a:buClr>
              <a:buSzPct val="80000"/>
              <a:buFont typeface="Wingdings" pitchFamily="2" charset="2"/>
              <a:buChar char=""/>
            </a:pPr>
            <a:r>
              <a:rPr lang="en-AU" sz="2400" dirty="0" err="1">
                <a:cs typeface="Arial" pitchFamily="34" charset="0"/>
              </a:rPr>
              <a:t>Hướng</a:t>
            </a:r>
            <a:r>
              <a:rPr lang="en-AU" sz="2400" dirty="0">
                <a:cs typeface="Arial" pitchFamily="34" charset="0"/>
              </a:rPr>
              <a:t> </a:t>
            </a:r>
            <a:r>
              <a:rPr lang="en-AU" sz="2400" dirty="0" err="1">
                <a:cs typeface="Arial" pitchFamily="34" charset="0"/>
              </a:rPr>
              <a:t>dẫn</a:t>
            </a:r>
            <a:r>
              <a:rPr lang="en-AU" sz="2400" dirty="0">
                <a:cs typeface="Arial" pitchFamily="34" charset="0"/>
              </a:rPr>
              <a:t> </a:t>
            </a:r>
            <a:r>
              <a:rPr lang="en-AU" sz="2400" dirty="0" err="1">
                <a:cs typeface="Arial" pitchFamily="34" charset="0"/>
              </a:rPr>
              <a:t>các</a:t>
            </a:r>
            <a:r>
              <a:rPr lang="en-AU" sz="2400" dirty="0">
                <a:cs typeface="Arial" pitchFamily="34" charset="0"/>
              </a:rPr>
              <a:t> </a:t>
            </a:r>
            <a:r>
              <a:rPr lang="en-AU" sz="2400" dirty="0" err="1">
                <a:cs typeface="Arial" pitchFamily="34" charset="0"/>
              </a:rPr>
              <a:t>kỹ</a:t>
            </a:r>
            <a:r>
              <a:rPr lang="en-AU" sz="2400" dirty="0">
                <a:cs typeface="Arial" pitchFamily="34" charset="0"/>
              </a:rPr>
              <a:t> </a:t>
            </a:r>
            <a:r>
              <a:rPr lang="en-AU" sz="2400" dirty="0" err="1">
                <a:cs typeface="Arial" pitchFamily="34" charset="0"/>
              </a:rPr>
              <a:t>năng</a:t>
            </a:r>
            <a:r>
              <a:rPr lang="en-AU" sz="2400" dirty="0">
                <a:cs typeface="Arial" pitchFamily="34" charset="0"/>
              </a:rPr>
              <a:t> </a:t>
            </a:r>
            <a:r>
              <a:rPr lang="en-AU" sz="2400" dirty="0" err="1">
                <a:cs typeface="Arial" pitchFamily="34" charset="0"/>
              </a:rPr>
              <a:t>và</a:t>
            </a:r>
            <a:r>
              <a:rPr lang="en-AU" sz="2400" dirty="0">
                <a:cs typeface="Arial" pitchFamily="34" charset="0"/>
              </a:rPr>
              <a:t> </a:t>
            </a:r>
            <a:r>
              <a:rPr lang="en-AU" sz="2400" dirty="0" err="1">
                <a:cs typeface="Arial" pitchFamily="34" charset="0"/>
              </a:rPr>
              <a:t>hỗ</a:t>
            </a:r>
            <a:r>
              <a:rPr lang="en-AU" sz="2400" dirty="0">
                <a:cs typeface="Arial" pitchFamily="34" charset="0"/>
              </a:rPr>
              <a:t> </a:t>
            </a:r>
            <a:r>
              <a:rPr lang="en-AU" sz="2400" dirty="0" err="1">
                <a:cs typeface="Arial" pitchFamily="34" charset="0"/>
              </a:rPr>
              <a:t>trợ</a:t>
            </a:r>
            <a:r>
              <a:rPr lang="en-AU" sz="2400" dirty="0">
                <a:cs typeface="Arial" pitchFamily="34" charset="0"/>
              </a:rPr>
              <a:t> </a:t>
            </a:r>
            <a:r>
              <a:rPr lang="en-AU" sz="2400" dirty="0" err="1">
                <a:cs typeface="Arial" pitchFamily="34" charset="0"/>
              </a:rPr>
              <a:t>cho</a:t>
            </a:r>
            <a:r>
              <a:rPr lang="en-AU" sz="2400" dirty="0">
                <a:cs typeface="Arial" pitchFamily="34" charset="0"/>
              </a:rPr>
              <a:t> </a:t>
            </a:r>
            <a:r>
              <a:rPr lang="en-AU" sz="2400" dirty="0" err="1">
                <a:cs typeface="Arial" pitchFamily="34" charset="0"/>
              </a:rPr>
              <a:t>tự</a:t>
            </a:r>
            <a:r>
              <a:rPr lang="en-AU" sz="2400" dirty="0">
                <a:cs typeface="Arial" pitchFamily="34" charset="0"/>
              </a:rPr>
              <a:t> </a:t>
            </a:r>
            <a:r>
              <a:rPr lang="en-AU" sz="2400" dirty="0" err="1">
                <a:cs typeface="Arial" pitchFamily="34" charset="0"/>
              </a:rPr>
              <a:t>điều</a:t>
            </a:r>
            <a:r>
              <a:rPr lang="en-AU" sz="2400" dirty="0">
                <a:cs typeface="Arial" pitchFamily="34" charset="0"/>
              </a:rPr>
              <a:t> </a:t>
            </a:r>
            <a:r>
              <a:rPr lang="en-AU" sz="2400" dirty="0" err="1">
                <a:cs typeface="Arial" pitchFamily="34" charset="0"/>
              </a:rPr>
              <a:t>trị</a:t>
            </a:r>
            <a:r>
              <a:rPr lang="en-AU" sz="2400" dirty="0">
                <a:cs typeface="Arial" pitchFamily="34" charset="0"/>
              </a:rPr>
              <a:t> hen </a:t>
            </a:r>
            <a:r>
              <a:rPr lang="en-AU" sz="2400" dirty="0" err="1">
                <a:cs typeface="Arial" pitchFamily="34" charset="0"/>
              </a:rPr>
              <a:t>có</a:t>
            </a:r>
            <a:r>
              <a:rPr lang="en-AU" sz="2400" dirty="0">
                <a:cs typeface="Arial" pitchFamily="34" charset="0"/>
              </a:rPr>
              <a:t> </a:t>
            </a:r>
            <a:r>
              <a:rPr lang="en-AU" sz="2400" dirty="0" err="1">
                <a:cs typeface="Arial" pitchFamily="34" charset="0"/>
              </a:rPr>
              <a:t>định</a:t>
            </a:r>
            <a:r>
              <a:rPr lang="en-AU" sz="2400" dirty="0">
                <a:cs typeface="Arial" pitchFamily="34" charset="0"/>
              </a:rPr>
              <a:t> </a:t>
            </a:r>
            <a:r>
              <a:rPr lang="en-AU" sz="2400" dirty="0" err="1">
                <a:cs typeface="Arial" pitchFamily="34" charset="0"/>
              </a:rPr>
              <a:t>hướng</a:t>
            </a:r>
            <a:endParaRPr lang="en-AU" sz="2400"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Gồm</a:t>
            </a:r>
            <a:r>
              <a:rPr lang="en-AU" dirty="0">
                <a:cs typeface="Arial" pitchFamily="34" charset="0"/>
              </a:rPr>
              <a:t> </a:t>
            </a:r>
            <a:r>
              <a:rPr lang="en-AU" dirty="0" err="1">
                <a:cs typeface="Arial" pitchFamily="34" charset="0"/>
              </a:rPr>
              <a:t>tự</a:t>
            </a:r>
            <a:r>
              <a:rPr lang="en-AU" dirty="0">
                <a:cs typeface="Arial" pitchFamily="34" charset="0"/>
              </a:rPr>
              <a:t> </a:t>
            </a:r>
            <a:r>
              <a:rPr lang="en-AU" dirty="0" err="1">
                <a:cs typeface="Arial" pitchFamily="34" charset="0"/>
              </a:rPr>
              <a:t>theo</a:t>
            </a:r>
            <a:r>
              <a:rPr lang="en-AU" dirty="0">
                <a:cs typeface="Arial" pitchFamily="34" charset="0"/>
              </a:rPr>
              <a:t> </a:t>
            </a:r>
            <a:r>
              <a:rPr lang="en-AU" dirty="0" err="1">
                <a:cs typeface="Arial" pitchFamily="34" charset="0"/>
              </a:rPr>
              <a:t>dõi</a:t>
            </a:r>
            <a:r>
              <a:rPr lang="en-AU" dirty="0">
                <a:cs typeface="Arial" pitchFamily="34" charset="0"/>
              </a:rPr>
              <a:t> </a:t>
            </a:r>
            <a:r>
              <a:rPr lang="en-AU" dirty="0" err="1">
                <a:cs typeface="Arial" pitchFamily="34" charset="0"/>
              </a:rPr>
              <a:t>triệu</a:t>
            </a:r>
            <a:r>
              <a:rPr lang="en-AU" dirty="0">
                <a:cs typeface="Arial" pitchFamily="34" charset="0"/>
              </a:rPr>
              <a:t> </a:t>
            </a:r>
            <a:r>
              <a:rPr lang="en-AU" dirty="0" err="1">
                <a:cs typeface="Arial" pitchFamily="34" charset="0"/>
              </a:rPr>
              <a:t>chứng</a:t>
            </a:r>
            <a:r>
              <a:rPr lang="en-AU" dirty="0">
                <a:cs typeface="Arial" pitchFamily="34" charset="0"/>
              </a:rPr>
              <a:t> </a:t>
            </a:r>
            <a:r>
              <a:rPr lang="en-AU" dirty="0" err="1">
                <a:cs typeface="Arial" pitchFamily="34" charset="0"/>
              </a:rPr>
              <a:t>và</a:t>
            </a:r>
            <a:r>
              <a:rPr lang="en-AU" dirty="0">
                <a:cs typeface="Arial" pitchFamily="34" charset="0"/>
              </a:rPr>
              <a:t>/</a:t>
            </a:r>
            <a:r>
              <a:rPr lang="en-AU" dirty="0" err="1">
                <a:cs typeface="Arial" pitchFamily="34" charset="0"/>
              </a:rPr>
              <a:t>hoặc</a:t>
            </a:r>
            <a:r>
              <a:rPr lang="en-AU" dirty="0">
                <a:cs typeface="Arial" pitchFamily="34" charset="0"/>
              </a:rPr>
              <a:t> PEF,  </a:t>
            </a:r>
            <a:r>
              <a:rPr lang="en-AU" dirty="0" err="1">
                <a:cs typeface="Arial" pitchFamily="34" charset="0"/>
              </a:rPr>
              <a:t>kế</a:t>
            </a:r>
            <a:r>
              <a:rPr lang="en-AU" dirty="0">
                <a:cs typeface="Arial" pitchFamily="34" charset="0"/>
              </a:rPr>
              <a:t> </a:t>
            </a:r>
            <a:r>
              <a:rPr lang="en-AU" dirty="0" err="1">
                <a:cs typeface="Arial" pitchFamily="34" charset="0"/>
              </a:rPr>
              <a:t>hoạch</a:t>
            </a:r>
            <a:r>
              <a:rPr lang="en-AU" dirty="0">
                <a:cs typeface="Arial" pitchFamily="34" charset="0"/>
              </a:rPr>
              <a:t> </a:t>
            </a:r>
            <a:r>
              <a:rPr lang="en-AU" dirty="0" err="1">
                <a:cs typeface="Arial" pitchFamily="34" charset="0"/>
              </a:rPr>
              <a:t>hành</a:t>
            </a:r>
            <a:r>
              <a:rPr lang="en-AU" dirty="0">
                <a:cs typeface="Arial" pitchFamily="34" charset="0"/>
              </a:rPr>
              <a:t> </a:t>
            </a:r>
            <a:r>
              <a:rPr lang="en-AU" dirty="0" err="1">
                <a:cs typeface="Arial" pitchFamily="34" charset="0"/>
              </a:rPr>
              <a:t>động</a:t>
            </a:r>
            <a:r>
              <a:rPr lang="en-AU" dirty="0">
                <a:cs typeface="Arial" pitchFamily="34" charset="0"/>
              </a:rPr>
              <a:t> hen </a:t>
            </a:r>
            <a:r>
              <a:rPr lang="en-AU" dirty="0" err="1">
                <a:cs typeface="Arial" pitchFamily="34" charset="0"/>
              </a:rPr>
              <a:t>và</a:t>
            </a:r>
            <a:r>
              <a:rPr lang="en-AU" dirty="0">
                <a:cs typeface="Arial" pitchFamily="34" charset="0"/>
              </a:rPr>
              <a:t> </a:t>
            </a:r>
            <a:r>
              <a:rPr lang="en-AU" dirty="0" err="1">
                <a:cs typeface="Arial" pitchFamily="34" charset="0"/>
              </a:rPr>
              <a:t>tái</a:t>
            </a:r>
            <a:r>
              <a:rPr lang="en-AU" dirty="0">
                <a:cs typeface="Arial" pitchFamily="34" charset="0"/>
              </a:rPr>
              <a:t> </a:t>
            </a:r>
            <a:r>
              <a:rPr lang="en-AU" dirty="0" err="1">
                <a:cs typeface="Arial" pitchFamily="34" charset="0"/>
              </a:rPr>
              <a:t>khám</a:t>
            </a:r>
            <a:r>
              <a:rPr lang="en-AU" dirty="0">
                <a:cs typeface="Arial" pitchFamily="34" charset="0"/>
              </a:rPr>
              <a:t> BS </a:t>
            </a:r>
            <a:r>
              <a:rPr lang="en-AU" dirty="0" err="1">
                <a:cs typeface="Arial" pitchFamily="34" charset="0"/>
              </a:rPr>
              <a:t>thường</a:t>
            </a:r>
            <a:r>
              <a:rPr lang="en-AU" dirty="0">
                <a:cs typeface="Arial" pitchFamily="34" charset="0"/>
              </a:rPr>
              <a:t> </a:t>
            </a:r>
            <a:r>
              <a:rPr lang="en-AU" dirty="0" err="1">
                <a:cs typeface="Arial" pitchFamily="34" charset="0"/>
              </a:rPr>
              <a:t>xuyên</a:t>
            </a:r>
            <a:endParaRPr lang="en-AU" dirty="0">
              <a:cs typeface="Arial" pitchFamily="34" charset="0"/>
            </a:endParaRPr>
          </a:p>
          <a:p>
            <a:pPr marL="342900" indent="-342900" defTabSz="914400" eaLnBrk="1" hangingPunct="1">
              <a:buClr>
                <a:srgbClr val="F79646"/>
              </a:buClr>
              <a:buSzPct val="80000"/>
              <a:buFont typeface="Wingdings" pitchFamily="2" charset="2"/>
              <a:buChar char=""/>
            </a:pPr>
            <a:r>
              <a:rPr lang="en-AU" sz="2400" dirty="0" err="1">
                <a:cs typeface="Arial" pitchFamily="34" charset="0"/>
              </a:rPr>
              <a:t>Kê</a:t>
            </a:r>
            <a:r>
              <a:rPr lang="en-AU" sz="2400" dirty="0">
                <a:cs typeface="Arial" pitchFamily="34" charset="0"/>
              </a:rPr>
              <a:t> </a:t>
            </a:r>
            <a:r>
              <a:rPr lang="en-AU" sz="2400" dirty="0" err="1">
                <a:cs typeface="Arial" pitchFamily="34" charset="0"/>
              </a:rPr>
              <a:t>toa</a:t>
            </a:r>
            <a:r>
              <a:rPr lang="en-AU" sz="2400" dirty="0">
                <a:cs typeface="Arial" pitchFamily="34" charset="0"/>
              </a:rPr>
              <a:t> </a:t>
            </a:r>
            <a:r>
              <a:rPr lang="en-AU" sz="2400" dirty="0" err="1">
                <a:cs typeface="Arial" pitchFamily="34" charset="0"/>
              </a:rPr>
              <a:t>thuốc</a:t>
            </a:r>
            <a:r>
              <a:rPr lang="en-AU" sz="2400" dirty="0">
                <a:cs typeface="Arial" pitchFamily="34" charset="0"/>
              </a:rPr>
              <a:t> </a:t>
            </a:r>
            <a:r>
              <a:rPr lang="en-AU" sz="2400" dirty="0" err="1">
                <a:cs typeface="Arial" pitchFamily="34" charset="0"/>
              </a:rPr>
              <a:t>và</a:t>
            </a:r>
            <a:r>
              <a:rPr lang="en-AU" sz="2400" dirty="0">
                <a:cs typeface="Arial" pitchFamily="34" charset="0"/>
              </a:rPr>
              <a:t> </a:t>
            </a:r>
            <a:r>
              <a:rPr lang="en-AU" sz="2400" dirty="0" err="1">
                <a:cs typeface="Arial" pitchFamily="34" charset="0"/>
              </a:rPr>
              <a:t>các</a:t>
            </a:r>
            <a:r>
              <a:rPr lang="en-AU" sz="2400" dirty="0">
                <a:cs typeface="Arial" pitchFamily="34" charset="0"/>
              </a:rPr>
              <a:t> </a:t>
            </a:r>
            <a:r>
              <a:rPr lang="en-AU" sz="2400" dirty="0" err="1">
                <a:cs typeface="Arial" pitchFamily="34" charset="0"/>
              </a:rPr>
              <a:t>trị</a:t>
            </a:r>
            <a:r>
              <a:rPr lang="en-AU" sz="2400" dirty="0">
                <a:cs typeface="Arial" pitchFamily="34" charset="0"/>
              </a:rPr>
              <a:t> </a:t>
            </a:r>
            <a:r>
              <a:rPr lang="en-AU" sz="2400" dirty="0" err="1">
                <a:cs typeface="Arial" pitchFamily="34" charset="0"/>
              </a:rPr>
              <a:t>liệu</a:t>
            </a:r>
            <a:r>
              <a:rPr lang="en-AU" sz="2400" dirty="0">
                <a:cs typeface="Arial" pitchFamily="34" charset="0"/>
              </a:rPr>
              <a:t> </a:t>
            </a:r>
            <a:r>
              <a:rPr lang="en-AU" sz="2400" dirty="0" err="1">
                <a:cs typeface="Arial" pitchFamily="34" charset="0"/>
              </a:rPr>
              <a:t>làm</a:t>
            </a:r>
            <a:r>
              <a:rPr lang="en-AU" sz="2400" dirty="0">
                <a:cs typeface="Arial" pitchFamily="34" charset="0"/>
              </a:rPr>
              <a:t> </a:t>
            </a:r>
            <a:r>
              <a:rPr lang="en-AU" sz="2400" dirty="0" err="1">
                <a:cs typeface="Arial" pitchFamily="34" charset="0"/>
              </a:rPr>
              <a:t>giảm</a:t>
            </a:r>
            <a:r>
              <a:rPr lang="en-AU" sz="2400" dirty="0">
                <a:cs typeface="Arial" pitchFamily="34" charset="0"/>
              </a:rPr>
              <a:t> </a:t>
            </a:r>
            <a:r>
              <a:rPr lang="en-AU" sz="2400" dirty="0" err="1">
                <a:cs typeface="Arial" pitchFamily="34" charset="0"/>
              </a:rPr>
              <a:t>thiếu</a:t>
            </a:r>
            <a:r>
              <a:rPr lang="en-AU" sz="2400" dirty="0">
                <a:cs typeface="Arial" pitchFamily="34" charset="0"/>
              </a:rPr>
              <a:t> </a:t>
            </a:r>
            <a:r>
              <a:rPr lang="en-AU" sz="2400" dirty="0" err="1">
                <a:cs typeface="Arial" pitchFamily="34" charset="0"/>
              </a:rPr>
              <a:t>đợt</a:t>
            </a:r>
            <a:r>
              <a:rPr lang="en-AU" sz="2400" dirty="0">
                <a:cs typeface="Arial" pitchFamily="34" charset="0"/>
              </a:rPr>
              <a:t> </a:t>
            </a:r>
            <a:r>
              <a:rPr lang="en-AU" sz="2400" dirty="0" err="1">
                <a:cs typeface="Arial" pitchFamily="34" charset="0"/>
              </a:rPr>
              <a:t>cấp</a:t>
            </a:r>
            <a:endParaRPr lang="en-AU" sz="2400"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Thuốc</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a:t>
            </a:r>
            <a:r>
              <a:rPr lang="en-AU" dirty="0" err="1">
                <a:cs typeface="Arial" pitchFamily="34" charset="0"/>
              </a:rPr>
              <a:t>chứa</a:t>
            </a:r>
            <a:r>
              <a:rPr lang="en-AU" dirty="0">
                <a:cs typeface="Arial" pitchFamily="34" charset="0"/>
              </a:rPr>
              <a:t> ICS </a:t>
            </a:r>
            <a:r>
              <a:rPr lang="en-AU" dirty="0" err="1">
                <a:cs typeface="Arial" pitchFamily="34" charset="0"/>
              </a:rPr>
              <a:t>làm</a:t>
            </a:r>
            <a:r>
              <a:rPr lang="en-AU" dirty="0">
                <a:cs typeface="Arial" pitchFamily="34" charset="0"/>
              </a:rPr>
              <a:t> </a:t>
            </a:r>
            <a:r>
              <a:rPr lang="en-AU" dirty="0" err="1">
                <a:cs typeface="Arial" pitchFamily="34" charset="0"/>
              </a:rPr>
              <a:t>giảm</a:t>
            </a:r>
            <a:r>
              <a:rPr lang="en-AU" dirty="0">
                <a:cs typeface="Arial" pitchFamily="34" charset="0"/>
              </a:rPr>
              <a:t> </a:t>
            </a:r>
            <a:r>
              <a:rPr lang="en-AU" dirty="0" err="1">
                <a:cs typeface="Arial" pitchFamily="34" charset="0"/>
              </a:rPr>
              <a:t>đợt</a:t>
            </a:r>
            <a:r>
              <a:rPr lang="en-AU" dirty="0">
                <a:cs typeface="Arial" pitchFamily="34" charset="0"/>
              </a:rPr>
              <a:t> </a:t>
            </a:r>
            <a:r>
              <a:rPr lang="en-AU" dirty="0" err="1">
                <a:cs typeface="Arial" pitchFamily="34" charset="0"/>
              </a:rPr>
              <a:t>cấp</a:t>
            </a:r>
            <a:endParaRPr lang="en-AU"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Bn</a:t>
            </a:r>
            <a:r>
              <a:rPr lang="en-AU" dirty="0">
                <a:cs typeface="Arial" pitchFamily="34" charset="0"/>
              </a:rPr>
              <a:t> ≥1 </a:t>
            </a:r>
            <a:r>
              <a:rPr lang="en-AU" dirty="0" err="1">
                <a:cs typeface="Arial" pitchFamily="34" charset="0"/>
              </a:rPr>
              <a:t>đợt</a:t>
            </a:r>
            <a:r>
              <a:rPr lang="en-AU" dirty="0">
                <a:cs typeface="Arial" pitchFamily="34" charset="0"/>
              </a:rPr>
              <a:t> </a:t>
            </a:r>
            <a:r>
              <a:rPr lang="en-AU" dirty="0" err="1">
                <a:cs typeface="Arial" pitchFamily="34" charset="0"/>
              </a:rPr>
              <a:t>cấp</a:t>
            </a:r>
            <a:r>
              <a:rPr lang="en-AU" dirty="0">
                <a:cs typeface="Arial" pitchFamily="34" charset="0"/>
              </a:rPr>
              <a:t> </a:t>
            </a:r>
            <a:r>
              <a:rPr lang="en-AU" dirty="0" err="1">
                <a:cs typeface="Arial" pitchFamily="34" charset="0"/>
              </a:rPr>
              <a:t>năm</a:t>
            </a:r>
            <a:r>
              <a:rPr lang="en-AU" dirty="0">
                <a:cs typeface="Arial" pitchFamily="34" charset="0"/>
              </a:rPr>
              <a:t> </a:t>
            </a:r>
            <a:r>
              <a:rPr lang="en-AU" dirty="0" err="1">
                <a:cs typeface="Arial" pitchFamily="34" charset="0"/>
              </a:rPr>
              <a:t>vừa</a:t>
            </a:r>
            <a:r>
              <a:rPr lang="en-AU" dirty="0">
                <a:cs typeface="Arial" pitchFamily="34" charset="0"/>
              </a:rPr>
              <a:t> qua, </a:t>
            </a:r>
            <a:r>
              <a:rPr lang="en-AU" dirty="0" err="1">
                <a:cs typeface="Arial" pitchFamily="34" charset="0"/>
              </a:rPr>
              <a:t>xem</a:t>
            </a:r>
            <a:r>
              <a:rPr lang="en-AU" dirty="0">
                <a:cs typeface="Arial" pitchFamily="34" charset="0"/>
              </a:rPr>
              <a:t> </a:t>
            </a:r>
            <a:r>
              <a:rPr lang="en-AU" dirty="0" err="1">
                <a:cs typeface="Arial" pitchFamily="34" charset="0"/>
              </a:rPr>
              <a:t>xét</a:t>
            </a:r>
            <a:r>
              <a:rPr lang="en-AU" dirty="0">
                <a:cs typeface="Arial" pitchFamily="34" charset="0"/>
              </a:rPr>
              <a:t> ICS/</a:t>
            </a:r>
            <a:r>
              <a:rPr lang="en-AU" dirty="0" err="1">
                <a:cs typeface="Arial" pitchFamily="34" charset="0"/>
              </a:rPr>
              <a:t>formoterol</a:t>
            </a:r>
            <a:r>
              <a:rPr lang="en-AU" dirty="0">
                <a:cs typeface="Arial" pitchFamily="34" charset="0"/>
              </a:rPr>
              <a:t> </a:t>
            </a:r>
            <a:r>
              <a:rPr lang="en-AU" dirty="0" err="1">
                <a:cs typeface="Arial" pitchFamily="34" charset="0"/>
              </a:rPr>
              <a:t>duy</a:t>
            </a:r>
            <a:r>
              <a:rPr lang="en-AU" dirty="0">
                <a:cs typeface="Arial" pitchFamily="34" charset="0"/>
              </a:rPr>
              <a:t> </a:t>
            </a:r>
            <a:r>
              <a:rPr lang="en-AU" dirty="0" err="1">
                <a:cs typeface="Arial" pitchFamily="34" charset="0"/>
              </a:rPr>
              <a:t>trì</a:t>
            </a:r>
            <a:r>
              <a:rPr lang="en-AU" dirty="0">
                <a:cs typeface="Arial" pitchFamily="34" charset="0"/>
              </a:rPr>
              <a:t>/</a:t>
            </a:r>
            <a:r>
              <a:rPr lang="en-AU" dirty="0" err="1">
                <a:cs typeface="Arial" pitchFamily="34" charset="0"/>
              </a:rPr>
              <a:t>cắt</a:t>
            </a:r>
            <a:r>
              <a:rPr lang="en-AU" dirty="0">
                <a:cs typeface="Arial" pitchFamily="34" charset="0"/>
              </a:rPr>
              <a:t> </a:t>
            </a:r>
            <a:r>
              <a:rPr lang="en-AU" dirty="0" err="1">
                <a:cs typeface="Arial" pitchFamily="34" charset="0"/>
              </a:rPr>
              <a:t>cơn</a:t>
            </a:r>
            <a:endParaRPr lang="en-AU" dirty="0">
              <a:cs typeface="Arial" pitchFamily="34" charset="0"/>
            </a:endParaRPr>
          </a:p>
          <a:p>
            <a:pPr marL="342900" indent="-342900" defTabSz="914400" eaLnBrk="1" hangingPunct="1">
              <a:buClr>
                <a:srgbClr val="F79646"/>
              </a:buClr>
              <a:buSzPct val="80000"/>
              <a:buFont typeface="Wingdings" pitchFamily="2" charset="2"/>
              <a:buChar char=""/>
            </a:pPr>
            <a:r>
              <a:rPr lang="en-AU" sz="2400" dirty="0" err="1">
                <a:cs typeface="Arial" pitchFamily="34" charset="0"/>
              </a:rPr>
              <a:t>Tránh</a:t>
            </a:r>
            <a:r>
              <a:rPr lang="en-AU" sz="2400" dirty="0">
                <a:cs typeface="Arial" pitchFamily="34" charset="0"/>
              </a:rPr>
              <a:t> </a:t>
            </a:r>
            <a:r>
              <a:rPr lang="en-AU" sz="2400" dirty="0" err="1">
                <a:cs typeface="Arial" pitchFamily="34" charset="0"/>
              </a:rPr>
              <a:t>thuốc</a:t>
            </a:r>
            <a:r>
              <a:rPr lang="en-AU" sz="2400" dirty="0">
                <a:cs typeface="Arial" pitchFamily="34" charset="0"/>
              </a:rPr>
              <a:t> </a:t>
            </a:r>
            <a:r>
              <a:rPr lang="en-AU" sz="2400" dirty="0" err="1">
                <a:cs typeface="Arial" pitchFamily="34" charset="0"/>
              </a:rPr>
              <a:t>lá</a:t>
            </a:r>
            <a:r>
              <a:rPr lang="en-AU" sz="2400" dirty="0">
                <a:cs typeface="Arial" pitchFamily="34" charset="0"/>
              </a:rPr>
              <a:t> (</a:t>
            </a:r>
            <a:r>
              <a:rPr lang="en-AU" sz="2400" dirty="0" err="1">
                <a:cs typeface="Arial" pitchFamily="34" charset="0"/>
              </a:rPr>
              <a:t>đang</a:t>
            </a:r>
            <a:r>
              <a:rPr lang="en-AU" sz="2400" dirty="0">
                <a:cs typeface="Arial" pitchFamily="34" charset="0"/>
              </a:rPr>
              <a:t> </a:t>
            </a:r>
            <a:r>
              <a:rPr lang="en-AU" sz="2400" dirty="0" err="1">
                <a:cs typeface="Arial" pitchFamily="34" charset="0"/>
              </a:rPr>
              <a:t>hút</a:t>
            </a:r>
            <a:r>
              <a:rPr lang="en-AU" sz="2400" dirty="0">
                <a:cs typeface="Arial" pitchFamily="34" charset="0"/>
              </a:rPr>
              <a:t> </a:t>
            </a:r>
            <a:r>
              <a:rPr lang="en-AU" sz="2400" dirty="0" err="1">
                <a:cs typeface="Arial" pitchFamily="34" charset="0"/>
              </a:rPr>
              <a:t>hoặc</a:t>
            </a:r>
            <a:r>
              <a:rPr lang="en-AU" sz="2400" dirty="0">
                <a:cs typeface="Arial" pitchFamily="34" charset="0"/>
              </a:rPr>
              <a:t> </a:t>
            </a:r>
            <a:r>
              <a:rPr lang="en-AU" sz="2400" dirty="0" err="1">
                <a:cs typeface="Arial" pitchFamily="34" charset="0"/>
              </a:rPr>
              <a:t>thụ</a:t>
            </a:r>
            <a:r>
              <a:rPr lang="en-AU" sz="2400" dirty="0">
                <a:cs typeface="Arial" pitchFamily="34" charset="0"/>
              </a:rPr>
              <a:t> </a:t>
            </a:r>
            <a:r>
              <a:rPr lang="en-AU" sz="2400" dirty="0" err="1">
                <a:cs typeface="Arial" pitchFamily="34" charset="0"/>
              </a:rPr>
              <a:t>động</a:t>
            </a:r>
            <a:r>
              <a:rPr lang="en-AU" sz="2400" dirty="0">
                <a:cs typeface="Arial" pitchFamily="34" charset="0"/>
              </a:rPr>
              <a:t>)</a:t>
            </a:r>
          </a:p>
          <a:p>
            <a:pPr marL="742950" lvl="1" indent="-285750" defTabSz="914400" eaLnBrk="1" hangingPunct="1">
              <a:buClr>
                <a:srgbClr val="F79646"/>
              </a:buClr>
              <a:buFont typeface="Wingdings" pitchFamily="2" charset="2"/>
              <a:buChar char="§"/>
            </a:pPr>
            <a:r>
              <a:rPr lang="en-AU" dirty="0" err="1">
                <a:cs typeface="Arial" pitchFamily="34" charset="0"/>
              </a:rPr>
              <a:t>Cung</a:t>
            </a:r>
            <a:r>
              <a:rPr lang="en-AU" dirty="0">
                <a:cs typeface="Arial" pitchFamily="34" charset="0"/>
              </a:rPr>
              <a:t> </a:t>
            </a:r>
            <a:r>
              <a:rPr lang="en-AU" dirty="0" err="1">
                <a:cs typeface="Arial" pitchFamily="34" charset="0"/>
              </a:rPr>
              <a:t>cấp</a:t>
            </a:r>
            <a:r>
              <a:rPr lang="en-AU" dirty="0">
                <a:cs typeface="Arial" pitchFamily="34" charset="0"/>
              </a:rPr>
              <a:t> </a:t>
            </a:r>
            <a:r>
              <a:rPr lang="en-AU" dirty="0" err="1">
                <a:cs typeface="Arial" pitchFamily="34" charset="0"/>
              </a:rPr>
              <a:t>tư</a:t>
            </a:r>
            <a:r>
              <a:rPr lang="en-AU" dirty="0">
                <a:cs typeface="Arial" pitchFamily="34" charset="0"/>
              </a:rPr>
              <a:t> </a:t>
            </a:r>
            <a:r>
              <a:rPr lang="en-AU" dirty="0" err="1">
                <a:cs typeface="Arial" pitchFamily="34" charset="0"/>
              </a:rPr>
              <a:t>vấn</a:t>
            </a:r>
            <a:r>
              <a:rPr lang="en-AU" dirty="0">
                <a:cs typeface="Arial" pitchFamily="34" charset="0"/>
              </a:rPr>
              <a:t> </a:t>
            </a:r>
            <a:r>
              <a:rPr lang="en-AU" dirty="0" err="1">
                <a:cs typeface="Arial" pitchFamily="34" charset="0"/>
              </a:rPr>
              <a:t>cai</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lá</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các</a:t>
            </a:r>
            <a:r>
              <a:rPr lang="en-AU" dirty="0">
                <a:cs typeface="Arial" pitchFamily="34" charset="0"/>
              </a:rPr>
              <a:t> </a:t>
            </a:r>
            <a:r>
              <a:rPr lang="en-AU" dirty="0" err="1">
                <a:cs typeface="Arial" pitchFamily="34" charset="0"/>
              </a:rPr>
              <a:t>phương</a:t>
            </a:r>
            <a:r>
              <a:rPr lang="en-AU" dirty="0">
                <a:cs typeface="Arial" pitchFamily="34" charset="0"/>
              </a:rPr>
              <a:t> </a:t>
            </a:r>
            <a:r>
              <a:rPr lang="en-AU" dirty="0" err="1">
                <a:cs typeface="Arial" pitchFamily="34" charset="0"/>
              </a:rPr>
              <a:t>tiện</a:t>
            </a:r>
            <a:r>
              <a:rPr lang="en-AU" dirty="0">
                <a:cs typeface="Arial" pitchFamily="34" charset="0"/>
              </a:rPr>
              <a:t> </a:t>
            </a:r>
            <a:r>
              <a:rPr lang="en-AU" dirty="0" err="1">
                <a:cs typeface="Arial" pitchFamily="34" charset="0"/>
              </a:rPr>
              <a:t>hỗ</a:t>
            </a:r>
            <a:r>
              <a:rPr lang="en-AU" dirty="0">
                <a:cs typeface="Arial" pitchFamily="34" charset="0"/>
              </a:rPr>
              <a:t> </a:t>
            </a:r>
            <a:r>
              <a:rPr lang="en-AU" dirty="0" err="1">
                <a:cs typeface="Arial" pitchFamily="34" charset="0"/>
              </a:rPr>
              <a:t>trợ</a:t>
            </a:r>
            <a:r>
              <a:rPr lang="en-AU" dirty="0">
                <a:cs typeface="Arial" pitchFamily="34" charset="0"/>
              </a:rPr>
              <a:t> </a:t>
            </a:r>
            <a:r>
              <a:rPr lang="en-AU" dirty="0" err="1">
                <a:cs typeface="Arial" pitchFamily="34" charset="0"/>
              </a:rPr>
              <a:t>với</a:t>
            </a:r>
            <a:r>
              <a:rPr lang="en-AU" dirty="0">
                <a:cs typeface="Arial" pitchFamily="34" charset="0"/>
              </a:rPr>
              <a:t> </a:t>
            </a:r>
            <a:r>
              <a:rPr lang="en-AU" dirty="0" err="1">
                <a:cs typeface="Arial" pitchFamily="34" charset="0"/>
              </a:rPr>
              <a:t>mỗi</a:t>
            </a:r>
            <a:r>
              <a:rPr lang="en-AU" dirty="0">
                <a:cs typeface="Arial" pitchFamily="34" charset="0"/>
              </a:rPr>
              <a:t> </a:t>
            </a:r>
            <a:r>
              <a:rPr lang="en-AU" dirty="0" err="1">
                <a:cs typeface="Arial" pitchFamily="34" charset="0"/>
              </a:rPr>
              <a:t>lần</a:t>
            </a:r>
            <a:r>
              <a:rPr lang="en-AU" dirty="0">
                <a:cs typeface="Arial" pitchFamily="34" charset="0"/>
              </a:rPr>
              <a:t> </a:t>
            </a:r>
            <a:r>
              <a:rPr lang="en-AU" dirty="0" err="1">
                <a:cs typeface="Arial" pitchFamily="34" charset="0"/>
              </a:rPr>
              <a:t>khám</a:t>
            </a:r>
            <a:endParaRPr lang="en-AU" dirty="0">
              <a:cs typeface="Arial" pitchFamily="34" charset="0"/>
            </a:endParaRPr>
          </a:p>
          <a:p>
            <a:pPr marL="342900" indent="-342900" defTabSz="914400" eaLnBrk="1" hangingPunct="1">
              <a:buClr>
                <a:srgbClr val="F79646"/>
              </a:buClr>
              <a:buSzPct val="80000"/>
              <a:buFont typeface="Wingdings" pitchFamily="2" charset="2"/>
              <a:buChar char=""/>
            </a:pPr>
            <a:r>
              <a:rPr lang="en-AU" sz="2400" dirty="0" err="1">
                <a:cs typeface="Arial" pitchFamily="34" charset="0"/>
              </a:rPr>
              <a:t>Bn</a:t>
            </a:r>
            <a:r>
              <a:rPr lang="en-AU" sz="2400" dirty="0">
                <a:cs typeface="Arial" pitchFamily="34" charset="0"/>
              </a:rPr>
              <a:t> hen </a:t>
            </a:r>
            <a:r>
              <a:rPr lang="en-AU" sz="2400" dirty="0" err="1">
                <a:cs typeface="Arial" pitchFamily="34" charset="0"/>
              </a:rPr>
              <a:t>nặng</a:t>
            </a:r>
            <a:endParaRPr lang="en-AU" sz="2400"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Gởi</a:t>
            </a:r>
            <a:r>
              <a:rPr lang="en-AU" dirty="0">
                <a:cs typeface="Arial" pitchFamily="34" charset="0"/>
              </a:rPr>
              <a:t> </a:t>
            </a:r>
            <a:r>
              <a:rPr lang="en-AU" dirty="0" err="1">
                <a:cs typeface="Arial" pitchFamily="34" charset="0"/>
              </a:rPr>
              <a:t>đến</a:t>
            </a:r>
            <a:r>
              <a:rPr lang="en-AU" dirty="0">
                <a:cs typeface="Arial" pitchFamily="34" charset="0"/>
              </a:rPr>
              <a:t> BV </a:t>
            </a:r>
            <a:r>
              <a:rPr lang="en-AU" dirty="0" err="1">
                <a:cs typeface="Arial" pitchFamily="34" charset="0"/>
              </a:rPr>
              <a:t>chuyên</a:t>
            </a:r>
            <a:r>
              <a:rPr lang="en-AU" dirty="0">
                <a:cs typeface="Arial" pitchFamily="34" charset="0"/>
              </a:rPr>
              <a:t> </a:t>
            </a:r>
            <a:r>
              <a:rPr lang="en-AU" dirty="0" err="1">
                <a:cs typeface="Arial" pitchFamily="34" charset="0"/>
              </a:rPr>
              <a:t>khoa</a:t>
            </a:r>
            <a:r>
              <a:rPr lang="en-AU" dirty="0">
                <a:cs typeface="Arial" pitchFamily="34" charset="0"/>
              </a:rPr>
              <a:t>, </a:t>
            </a:r>
            <a:r>
              <a:rPr lang="en-AU" dirty="0" err="1">
                <a:cs typeface="Arial" pitchFamily="34" charset="0"/>
              </a:rPr>
              <a:t>nếu</a:t>
            </a:r>
            <a:r>
              <a:rPr lang="en-AU" dirty="0">
                <a:cs typeface="Arial" pitchFamily="34" charset="0"/>
              </a:rPr>
              <a:t> </a:t>
            </a:r>
            <a:r>
              <a:rPr lang="en-AU" dirty="0" err="1">
                <a:cs typeface="Arial" pitchFamily="34" charset="0"/>
              </a:rPr>
              <a:t>có</a:t>
            </a:r>
            <a:r>
              <a:rPr lang="en-AU" dirty="0">
                <a:cs typeface="Arial" pitchFamily="34" charset="0"/>
              </a:rPr>
              <a:t>, </a:t>
            </a:r>
            <a:r>
              <a:rPr lang="en-AU" dirty="0" err="1">
                <a:cs typeface="Arial" pitchFamily="34" charset="0"/>
              </a:rPr>
              <a:t>để</a:t>
            </a:r>
            <a:r>
              <a:rPr lang="en-AU" dirty="0">
                <a:cs typeface="Arial" pitchFamily="34" charset="0"/>
              </a:rPr>
              <a:t> </a:t>
            </a:r>
            <a:r>
              <a:rPr lang="en-AU" dirty="0" err="1">
                <a:cs typeface="Arial" pitchFamily="34" charset="0"/>
              </a:rPr>
              <a:t>xem</a:t>
            </a:r>
            <a:r>
              <a:rPr lang="en-AU" dirty="0">
                <a:cs typeface="Arial" pitchFamily="34" charset="0"/>
              </a:rPr>
              <a:t> </a:t>
            </a:r>
            <a:r>
              <a:rPr lang="en-AU" dirty="0" err="1">
                <a:cs typeface="Arial" pitchFamily="34" charset="0"/>
              </a:rPr>
              <a:t>xét</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cộng</a:t>
            </a:r>
            <a:r>
              <a:rPr lang="en-AU" dirty="0">
                <a:cs typeface="Arial" pitchFamily="34" charset="0"/>
              </a:rPr>
              <a:t> </a:t>
            </a:r>
            <a:r>
              <a:rPr lang="en-AU" dirty="0" err="1">
                <a:cs typeface="Arial" pitchFamily="34" charset="0"/>
              </a:rPr>
              <a:t>thêm</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điều</a:t>
            </a:r>
            <a:r>
              <a:rPr lang="en-AU" dirty="0">
                <a:cs typeface="Arial" pitchFamily="34" charset="0"/>
              </a:rPr>
              <a:t> </a:t>
            </a:r>
            <a:r>
              <a:rPr lang="en-AU" dirty="0" err="1">
                <a:cs typeface="Arial" pitchFamily="34" charset="0"/>
              </a:rPr>
              <a:t>trị</a:t>
            </a:r>
            <a:r>
              <a:rPr lang="en-AU" dirty="0">
                <a:cs typeface="Arial" pitchFamily="34" charset="0"/>
              </a:rPr>
              <a:t> </a:t>
            </a:r>
            <a:r>
              <a:rPr lang="en-AU" dirty="0" err="1">
                <a:cs typeface="Arial" pitchFamily="34" charset="0"/>
              </a:rPr>
              <a:t>theo</a:t>
            </a:r>
            <a:r>
              <a:rPr lang="en-AU" dirty="0">
                <a:cs typeface="Arial" pitchFamily="34" charset="0"/>
              </a:rPr>
              <a:t> </a:t>
            </a:r>
            <a:r>
              <a:rPr lang="en-AU" dirty="0" err="1">
                <a:cs typeface="Arial" pitchFamily="34" charset="0"/>
              </a:rPr>
              <a:t>hướng</a:t>
            </a:r>
            <a:r>
              <a:rPr lang="en-AU" dirty="0">
                <a:cs typeface="Arial" pitchFamily="34" charset="0"/>
              </a:rPr>
              <a:t> </a:t>
            </a:r>
            <a:r>
              <a:rPr lang="en-AU" dirty="0" err="1">
                <a:cs typeface="Arial" pitchFamily="34" charset="0"/>
              </a:rPr>
              <a:t>dẫn</a:t>
            </a:r>
            <a:r>
              <a:rPr lang="en-AU" dirty="0">
                <a:cs typeface="Arial" pitchFamily="34" charset="0"/>
              </a:rPr>
              <a:t> </a:t>
            </a:r>
            <a:r>
              <a:rPr lang="en-AU" dirty="0" err="1">
                <a:cs typeface="Arial" pitchFamily="34" charset="0"/>
              </a:rPr>
              <a:t>xn</a:t>
            </a:r>
            <a:r>
              <a:rPr lang="en-AU" dirty="0">
                <a:cs typeface="Arial" pitchFamily="34" charset="0"/>
              </a:rPr>
              <a:t> </a:t>
            </a:r>
            <a:r>
              <a:rPr lang="en-AU" dirty="0" err="1">
                <a:cs typeface="Arial" pitchFamily="34" charset="0"/>
              </a:rPr>
              <a:t>đàm</a:t>
            </a:r>
            <a:endParaRPr lang="en-AU" dirty="0">
              <a:cs typeface="Arial" pitchFamily="34" charset="0"/>
            </a:endParaRPr>
          </a:p>
          <a:p>
            <a:pPr marL="342900" indent="-342900" defTabSz="914400" eaLnBrk="1" hangingPunct="1">
              <a:buClr>
                <a:srgbClr val="F79646"/>
              </a:buClr>
              <a:buSzPct val="80000"/>
              <a:buFont typeface="Wingdings" pitchFamily="2" charset="2"/>
              <a:buChar char=""/>
            </a:pPr>
            <a:r>
              <a:rPr lang="en-AU" sz="2400" dirty="0" err="1">
                <a:cs typeface="Arial" pitchFamily="34" charset="0"/>
              </a:rPr>
              <a:t>Bn</a:t>
            </a:r>
            <a:r>
              <a:rPr lang="en-AU" sz="2400" dirty="0">
                <a:cs typeface="Arial" pitchFamily="34" charset="0"/>
              </a:rPr>
              <a:t> </a:t>
            </a:r>
            <a:r>
              <a:rPr lang="en-AU" sz="2400" dirty="0" err="1">
                <a:cs typeface="Arial" pitchFamily="34" charset="0"/>
              </a:rPr>
              <a:t>dị</a:t>
            </a:r>
            <a:r>
              <a:rPr lang="en-AU" sz="2400" dirty="0">
                <a:cs typeface="Arial" pitchFamily="34" charset="0"/>
              </a:rPr>
              <a:t> </a:t>
            </a:r>
            <a:r>
              <a:rPr lang="en-AU" sz="2400" dirty="0" err="1">
                <a:cs typeface="Arial" pitchFamily="34" charset="0"/>
              </a:rPr>
              <a:t>ứng</a:t>
            </a:r>
            <a:r>
              <a:rPr lang="en-AU" sz="2400" dirty="0">
                <a:cs typeface="Arial" pitchFamily="34" charset="0"/>
              </a:rPr>
              <a:t> </a:t>
            </a:r>
            <a:r>
              <a:rPr lang="en-AU" sz="2400" dirty="0" err="1">
                <a:cs typeface="Arial" pitchFamily="34" charset="0"/>
              </a:rPr>
              <a:t>thức</a:t>
            </a:r>
            <a:r>
              <a:rPr lang="en-AU" sz="2400" dirty="0">
                <a:cs typeface="Arial" pitchFamily="34" charset="0"/>
              </a:rPr>
              <a:t> </a:t>
            </a:r>
            <a:r>
              <a:rPr lang="en-AU" sz="2400" dirty="0" err="1">
                <a:cs typeface="Arial" pitchFamily="34" charset="0"/>
              </a:rPr>
              <a:t>ăn</a:t>
            </a:r>
            <a:endParaRPr lang="en-AU" sz="2400"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Tránh</a:t>
            </a:r>
            <a:r>
              <a:rPr lang="en-AU" dirty="0">
                <a:cs typeface="Arial" pitchFamily="34" charset="0"/>
              </a:rPr>
              <a:t> </a:t>
            </a:r>
            <a:r>
              <a:rPr lang="en-AU" dirty="0" err="1">
                <a:cs typeface="Arial" pitchFamily="34" charset="0"/>
              </a:rPr>
              <a:t>thức</a:t>
            </a:r>
            <a:r>
              <a:rPr lang="en-AU" dirty="0">
                <a:cs typeface="Arial" pitchFamily="34" charset="0"/>
              </a:rPr>
              <a:t> </a:t>
            </a:r>
            <a:r>
              <a:rPr lang="en-AU" dirty="0" err="1">
                <a:cs typeface="Arial" pitchFamily="34" charset="0"/>
              </a:rPr>
              <a:t>ăn</a:t>
            </a:r>
            <a:r>
              <a:rPr lang="en-AU" dirty="0">
                <a:cs typeface="Arial" pitchFamily="34" charset="0"/>
              </a:rPr>
              <a:t> </a:t>
            </a:r>
            <a:r>
              <a:rPr lang="en-AU" dirty="0" err="1">
                <a:cs typeface="Arial" pitchFamily="34" charset="0"/>
              </a:rPr>
              <a:t>gây</a:t>
            </a:r>
            <a:r>
              <a:rPr lang="en-AU" dirty="0">
                <a:cs typeface="Arial" pitchFamily="34" charset="0"/>
              </a:rPr>
              <a:t> </a:t>
            </a:r>
            <a:r>
              <a:rPr lang="en-AU" dirty="0" err="1">
                <a:cs typeface="Arial" pitchFamily="34" charset="0"/>
              </a:rPr>
              <a:t>dị</a:t>
            </a:r>
            <a:r>
              <a:rPr lang="en-AU" dirty="0">
                <a:cs typeface="Arial" pitchFamily="34" charset="0"/>
              </a:rPr>
              <a:t> </a:t>
            </a:r>
            <a:r>
              <a:rPr lang="en-AU" dirty="0" err="1">
                <a:cs typeface="Arial" pitchFamily="34" charset="0"/>
              </a:rPr>
              <a:t>ứng</a:t>
            </a:r>
            <a:endParaRPr lang="en-AU"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Đảm</a:t>
            </a:r>
            <a:r>
              <a:rPr lang="en-AU" dirty="0">
                <a:cs typeface="Arial" pitchFamily="34" charset="0"/>
              </a:rPr>
              <a:t> </a:t>
            </a:r>
            <a:r>
              <a:rPr lang="en-AU" dirty="0" err="1">
                <a:cs typeface="Arial" pitchFamily="34" charset="0"/>
              </a:rPr>
              <a:t>bảo</a:t>
            </a:r>
            <a:r>
              <a:rPr lang="en-AU" dirty="0">
                <a:cs typeface="Arial" pitchFamily="34" charset="0"/>
              </a:rPr>
              <a:t> </a:t>
            </a:r>
            <a:r>
              <a:rPr lang="en-AU" dirty="0" err="1">
                <a:cs typeface="Arial" pitchFamily="34" charset="0"/>
              </a:rPr>
              <a:t>có</a:t>
            </a:r>
            <a:r>
              <a:rPr lang="en-AU" dirty="0">
                <a:cs typeface="Arial" pitchFamily="34" charset="0"/>
              </a:rPr>
              <a:t> epinephrine </a:t>
            </a:r>
            <a:r>
              <a:rPr lang="en-AU" dirty="0" err="1">
                <a:cs typeface="Arial" pitchFamily="34" charset="0"/>
              </a:rPr>
              <a:t>tiêm</a:t>
            </a:r>
            <a:r>
              <a:rPr lang="en-AU" dirty="0">
                <a:cs typeface="Arial" pitchFamily="34" charset="0"/>
              </a:rPr>
              <a:t> </a:t>
            </a:r>
            <a:r>
              <a:rPr lang="en-AU" dirty="0" err="1">
                <a:cs typeface="Arial" pitchFamily="34" charset="0"/>
              </a:rPr>
              <a:t>cho</a:t>
            </a:r>
            <a:r>
              <a:rPr lang="en-AU" dirty="0">
                <a:cs typeface="Arial" pitchFamily="34" charset="0"/>
              </a:rPr>
              <a:t> </a:t>
            </a:r>
            <a:r>
              <a:rPr lang="en-AU" dirty="0" err="1">
                <a:cs typeface="Arial" pitchFamily="34" charset="0"/>
              </a:rPr>
              <a:t>phản</a:t>
            </a:r>
            <a:r>
              <a:rPr lang="en-AU" dirty="0">
                <a:cs typeface="Arial" pitchFamily="34" charset="0"/>
              </a:rPr>
              <a:t> </a:t>
            </a:r>
            <a:r>
              <a:rPr lang="en-AU" dirty="0" err="1">
                <a:cs typeface="Arial" pitchFamily="34" charset="0"/>
              </a:rPr>
              <a:t>vệ</a:t>
            </a:r>
            <a:endParaRPr lang="en-AU" dirty="0">
              <a:cs typeface="Arial" pitchFamily="34" charset="0"/>
            </a:endParaRPr>
          </a:p>
        </p:txBody>
      </p:sp>
      <p:sp>
        <p:nvSpPr>
          <p:cNvPr id="525315" name="Title 1"/>
          <p:cNvSpPr>
            <a:spLocks noGrp="1"/>
          </p:cNvSpPr>
          <p:nvPr>
            <p:ph type="title" idx="4294967295"/>
          </p:nvPr>
        </p:nvSpPr>
        <p:spPr>
          <a:xfrm>
            <a:off x="533400" y="143670"/>
            <a:ext cx="11125199" cy="936625"/>
          </a:xfrm>
        </p:spPr>
        <p:txBody>
          <a:bodyPr>
            <a:normAutofit fontScale="90000"/>
          </a:bodyPr>
          <a:lstStyle/>
          <a:p>
            <a:pPr marL="185738" defTabSz="914400" eaLnBrk="1" hangingPunct="1"/>
            <a:r>
              <a:rPr lang="en-AU" sz="3200" dirty="0" err="1">
                <a:latin typeface="Arial" pitchFamily="34" charset="0"/>
                <a:cs typeface="Arial" pitchFamily="34" charset="0"/>
              </a:rPr>
              <a:t>Điều</a:t>
            </a:r>
            <a:r>
              <a:rPr lang="en-AU" sz="3200" dirty="0">
                <a:latin typeface="Arial" pitchFamily="34" charset="0"/>
                <a:cs typeface="Arial" pitchFamily="34" charset="0"/>
              </a:rPr>
              <a:t> </a:t>
            </a:r>
            <a:r>
              <a:rPr lang="en-AU" sz="3200" dirty="0" err="1">
                <a:latin typeface="Arial" pitchFamily="34" charset="0"/>
                <a:cs typeface="Arial" pitchFamily="34" charset="0"/>
              </a:rPr>
              <a:t>trị</a:t>
            </a:r>
            <a:r>
              <a:rPr lang="en-AU" sz="3200" dirty="0">
                <a:latin typeface="Arial" pitchFamily="34" charset="0"/>
                <a:cs typeface="Arial" pitchFamily="34" charset="0"/>
              </a:rPr>
              <a:t> </a:t>
            </a:r>
            <a:r>
              <a:rPr lang="en-AU" sz="3200" dirty="0" err="1">
                <a:latin typeface="Arial" pitchFamily="34" charset="0"/>
                <a:cs typeface="Arial" pitchFamily="34" charset="0"/>
              </a:rPr>
              <a:t>các</a:t>
            </a:r>
            <a:r>
              <a:rPr lang="en-AU" sz="3200" dirty="0">
                <a:latin typeface="Arial" pitchFamily="34" charset="0"/>
                <a:cs typeface="Arial" pitchFamily="34" charset="0"/>
              </a:rPr>
              <a:t> </a:t>
            </a:r>
            <a:r>
              <a:rPr lang="en-AU" sz="3200" dirty="0" err="1">
                <a:latin typeface="Arial" pitchFamily="34" charset="0"/>
                <a:cs typeface="Arial" pitchFamily="34" charset="0"/>
              </a:rPr>
              <a:t>yếu</a:t>
            </a:r>
            <a:r>
              <a:rPr lang="en-AU" sz="3200" dirty="0">
                <a:latin typeface="Arial" pitchFamily="34" charset="0"/>
                <a:cs typeface="Arial" pitchFamily="34" charset="0"/>
              </a:rPr>
              <a:t> </a:t>
            </a:r>
            <a:r>
              <a:rPr lang="en-AU" sz="3200" dirty="0" err="1">
                <a:latin typeface="Arial" pitchFamily="34" charset="0"/>
                <a:cs typeface="Arial" pitchFamily="34" charset="0"/>
              </a:rPr>
              <a:t>tố</a:t>
            </a:r>
            <a:r>
              <a:rPr lang="en-AU" sz="3200" dirty="0">
                <a:latin typeface="Arial" pitchFamily="34" charset="0"/>
                <a:cs typeface="Arial" pitchFamily="34" charset="0"/>
              </a:rPr>
              <a:t> </a:t>
            </a:r>
            <a:r>
              <a:rPr lang="en-AU" sz="3200" dirty="0" err="1">
                <a:latin typeface="Arial" pitchFamily="34" charset="0"/>
                <a:cs typeface="Arial" pitchFamily="34" charset="0"/>
              </a:rPr>
              <a:t>nguy</a:t>
            </a:r>
            <a:r>
              <a:rPr lang="en-AU" sz="3200" dirty="0">
                <a:latin typeface="Arial" pitchFamily="34" charset="0"/>
                <a:cs typeface="Arial" pitchFamily="34" charset="0"/>
              </a:rPr>
              <a:t> </a:t>
            </a:r>
            <a:r>
              <a:rPr lang="en-AU" sz="3200" dirty="0" err="1">
                <a:latin typeface="Arial" pitchFamily="34" charset="0"/>
                <a:cs typeface="Arial" pitchFamily="34" charset="0"/>
              </a:rPr>
              <a:t>cơ</a:t>
            </a:r>
            <a:r>
              <a:rPr lang="en-AU" sz="3200" dirty="0">
                <a:latin typeface="Arial" pitchFamily="34" charset="0"/>
                <a:cs typeface="Arial" pitchFamily="34" charset="0"/>
              </a:rPr>
              <a:t> (</a:t>
            </a:r>
            <a:r>
              <a:rPr lang="en-AU" sz="3200" dirty="0" err="1">
                <a:latin typeface="Arial" pitchFamily="34" charset="0"/>
                <a:cs typeface="Arial" pitchFamily="34" charset="0"/>
              </a:rPr>
              <a:t>đợt</a:t>
            </a:r>
            <a:r>
              <a:rPr lang="en-AU" sz="3200" dirty="0">
                <a:latin typeface="Arial" pitchFamily="34" charset="0"/>
                <a:cs typeface="Arial" pitchFamily="34" charset="0"/>
              </a:rPr>
              <a:t> </a:t>
            </a:r>
            <a:r>
              <a:rPr lang="en-AU" sz="3200" dirty="0" err="1">
                <a:latin typeface="Arial" pitchFamily="34" charset="0"/>
                <a:cs typeface="Arial" pitchFamily="34" charset="0"/>
              </a:rPr>
              <a:t>cấp</a:t>
            </a:r>
            <a:r>
              <a:rPr lang="en-AU" sz="3200" dirty="0">
                <a:latin typeface="Arial" pitchFamily="34" charset="0"/>
                <a:cs typeface="Arial" pitchFamily="34" charset="0"/>
              </a:rPr>
              <a:t>, </a:t>
            </a:r>
            <a:r>
              <a:rPr lang="en-AU" sz="3200" dirty="0" err="1">
                <a:latin typeface="Arial" pitchFamily="34" charset="0"/>
                <a:cs typeface="Arial" pitchFamily="34" charset="0"/>
              </a:rPr>
              <a:t>tắc</a:t>
            </a:r>
            <a:r>
              <a:rPr lang="en-AU" sz="3200" dirty="0">
                <a:latin typeface="Arial" pitchFamily="34" charset="0"/>
                <a:cs typeface="Arial" pitchFamily="34" charset="0"/>
              </a:rPr>
              <a:t> </a:t>
            </a:r>
            <a:r>
              <a:rPr lang="en-AU" sz="3200" dirty="0" err="1">
                <a:latin typeface="Arial" pitchFamily="34" charset="0"/>
                <a:cs typeface="Arial" pitchFamily="34" charset="0"/>
              </a:rPr>
              <a:t>nghẽn</a:t>
            </a:r>
            <a:r>
              <a:rPr lang="en-AU" sz="3200" dirty="0">
                <a:latin typeface="Arial" pitchFamily="34" charset="0"/>
                <a:cs typeface="Arial" pitchFamily="34" charset="0"/>
              </a:rPr>
              <a:t> </a:t>
            </a:r>
            <a:r>
              <a:rPr lang="en-AU" sz="3200" dirty="0" err="1">
                <a:latin typeface="Arial" pitchFamily="34" charset="0"/>
                <a:cs typeface="Arial" pitchFamily="34" charset="0"/>
              </a:rPr>
              <a:t>và</a:t>
            </a:r>
            <a:r>
              <a:rPr lang="en-AU" sz="3200" dirty="0">
                <a:latin typeface="Arial" pitchFamily="34" charset="0"/>
                <a:cs typeface="Arial" pitchFamily="34" charset="0"/>
              </a:rPr>
              <a:t> </a:t>
            </a:r>
            <a:r>
              <a:rPr lang="en-AU" sz="3200" dirty="0" err="1">
                <a:latin typeface="Arial" pitchFamily="34" charset="0"/>
                <a:cs typeface="Arial" pitchFamily="34" charset="0"/>
              </a:rPr>
              <a:t>tác</a:t>
            </a:r>
            <a:r>
              <a:rPr lang="en-AU" sz="3200" dirty="0">
                <a:latin typeface="Arial" pitchFamily="34" charset="0"/>
                <a:cs typeface="Arial" pitchFamily="34" charset="0"/>
              </a:rPr>
              <a:t> </a:t>
            </a:r>
            <a:r>
              <a:rPr lang="en-AU" sz="3200" dirty="0" err="1">
                <a:latin typeface="Arial" pitchFamily="34" charset="0"/>
                <a:cs typeface="Arial" pitchFamily="34" charset="0"/>
              </a:rPr>
              <a:t>dụng</a:t>
            </a:r>
            <a:r>
              <a:rPr lang="en-AU" sz="3200" dirty="0">
                <a:latin typeface="Arial" pitchFamily="34" charset="0"/>
                <a:cs typeface="Arial" pitchFamily="34" charset="0"/>
              </a:rPr>
              <a:t> </a:t>
            </a:r>
            <a:r>
              <a:rPr lang="en-AU" sz="3200" dirty="0" err="1">
                <a:latin typeface="Arial" pitchFamily="34" charset="0"/>
                <a:cs typeface="Arial" pitchFamily="34" charset="0"/>
              </a:rPr>
              <a:t>phụ</a:t>
            </a:r>
            <a:r>
              <a:rPr lang="en-AU" sz="3200" dirty="0">
                <a:latin typeface="Arial" pitchFamily="34" charset="0"/>
                <a:cs typeface="Arial" pitchFamily="34" charset="0"/>
              </a:rPr>
              <a:t>) </a:t>
            </a:r>
            <a:r>
              <a:rPr lang="en-AU" sz="3200" dirty="0" err="1">
                <a:latin typeface="Arial" pitchFamily="34" charset="0"/>
                <a:cs typeface="Arial" pitchFamily="34" charset="0"/>
              </a:rPr>
              <a:t>thay</a:t>
            </a:r>
            <a:r>
              <a:rPr lang="en-AU" sz="3200" dirty="0">
                <a:latin typeface="Arial" pitchFamily="34" charset="0"/>
                <a:cs typeface="Arial" pitchFamily="34" charset="0"/>
              </a:rPr>
              <a:t> </a:t>
            </a:r>
            <a:r>
              <a:rPr lang="en-AU" sz="3200" dirty="0" err="1">
                <a:latin typeface="Arial" pitchFamily="34" charset="0"/>
                <a:cs typeface="Arial" pitchFamily="34" charset="0"/>
              </a:rPr>
              <a:t>đổi</a:t>
            </a:r>
            <a:r>
              <a:rPr lang="en-AU" sz="3200" dirty="0">
                <a:latin typeface="Arial" pitchFamily="34" charset="0"/>
                <a:cs typeface="Arial" pitchFamily="34" charset="0"/>
              </a:rPr>
              <a:t> </a:t>
            </a:r>
            <a:r>
              <a:rPr lang="en-AU" sz="3200" dirty="0" err="1">
                <a:latin typeface="Arial" pitchFamily="34" charset="0"/>
                <a:cs typeface="Arial" pitchFamily="34" charset="0"/>
              </a:rPr>
              <a:t>được</a:t>
            </a:r>
            <a:endParaRPr lang="en-AU" sz="3200" dirty="0">
              <a:latin typeface="Arial" pitchFamily="34" charset="0"/>
              <a:cs typeface="Arial" pitchFamily="34" charset="0"/>
            </a:endParaRPr>
          </a:p>
        </p:txBody>
      </p:sp>
      <p:sp>
        <p:nvSpPr>
          <p:cNvPr id="525316" name="TextBox 6"/>
          <p:cNvSpPr txBox="1">
            <a:spLocks noChangeArrowheads="1"/>
          </p:cNvSpPr>
          <p:nvPr/>
        </p:nvSpPr>
        <p:spPr bwMode="auto">
          <a:xfrm>
            <a:off x="1684339" y="6624639"/>
            <a:ext cx="2046287" cy="276225"/>
          </a:xfrm>
          <a:prstGeom prst="rect">
            <a:avLst/>
          </a:prstGeom>
          <a:noFill/>
          <a:ln w="9525">
            <a:noFill/>
            <a:miter lim="800000"/>
            <a:headEnd/>
            <a:tailEnd/>
          </a:ln>
        </p:spPr>
        <p:txBody>
          <a:bodyPr>
            <a:spAutoFit/>
          </a:bodyPr>
          <a:lstStyle/>
          <a:p>
            <a:pPr defTabSz="914400"/>
            <a:r>
              <a:rPr lang="en-AU" sz="1200" i="1">
                <a:solidFill>
                  <a:srgbClr val="FFFFFF"/>
                </a:solidFill>
                <a:ea typeface="ＭＳ Ｐゴシック" pitchFamily="34" charset="-128"/>
              </a:rPr>
              <a:t>GINA 2014, Box 3-8</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B648B2-E3FA-42A7-8C1E-0FD3DE52CACB}"/>
              </a:ext>
            </a:extLst>
          </p:cNvPr>
          <p:cNvSpPr>
            <a:spLocks noGrp="1"/>
          </p:cNvSpPr>
          <p:nvPr>
            <p:ph type="title"/>
          </p:nvPr>
        </p:nvSpPr>
        <p:spPr>
          <a:xfrm>
            <a:off x="838200" y="51368"/>
            <a:ext cx="10515600" cy="1325563"/>
          </a:xfrm>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bn </a:t>
            </a:r>
            <a:r>
              <a:rPr lang="en-US" dirty="0" err="1">
                <a:latin typeface="Arial" panose="020B0604020202020204" pitchFamily="34" charset="0"/>
                <a:cs typeface="Arial" panose="020B0604020202020204" pitchFamily="34" charset="0"/>
              </a:rPr>
              <a:t>nhầm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lẫn</a:t>
            </a:r>
            <a:endParaRPr lang="en-US"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87661535-20E7-4110-B6C2-C36A5D192F17}"/>
              </a:ext>
            </a:extLst>
          </p:cNvPr>
          <p:cNvSpPr>
            <a:spLocks noGrp="1"/>
          </p:cNvSpPr>
          <p:nvPr>
            <p:ph idx="1"/>
          </p:nvPr>
        </p:nvSpPr>
        <p:spPr>
          <a:xfrm>
            <a:off x="652994" y="1143000"/>
            <a:ext cx="11387667" cy="5013325"/>
          </a:xfrm>
        </p:spPr>
        <p:txBody>
          <a:bodyPr/>
          <a:lstStyle/>
          <a:p>
            <a:r>
              <a:rPr lang="en-US" sz="2800" dirty="0">
                <a:solidFill>
                  <a:srgbClr val="FF0000"/>
                </a:solidFill>
                <a:latin typeface="Arial" panose="020B0604020202020204" pitchFamily="34" charset="0"/>
                <a:cs typeface="Arial" panose="020B0604020202020204" pitchFamily="34" charset="0"/>
              </a:rPr>
              <a:t>GINA 2018: 80% </a:t>
            </a:r>
            <a:r>
              <a:rPr lang="en-US" sz="2800" dirty="0" err="1">
                <a:solidFill>
                  <a:srgbClr val="FF0000"/>
                </a:solidFill>
                <a:latin typeface="Arial" panose="020B0604020202020204" pitchFamily="34" charset="0"/>
                <a:cs typeface="Arial" panose="020B0604020202020204" pitchFamily="34" charset="0"/>
              </a:rPr>
              <a:t>kỹ</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thuật</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hít</a:t>
            </a:r>
            <a:endParaRPr lang="en-US" sz="2800" dirty="0">
              <a:solidFill>
                <a:srgbClr val="FF0000"/>
              </a:solidFill>
              <a:latin typeface="Arial" panose="020B0604020202020204" pitchFamily="34" charset="0"/>
              <a:cs typeface="Arial" panose="020B0604020202020204" pitchFamily="34" charset="0"/>
            </a:endParaRPr>
          </a:p>
          <a:p>
            <a:endParaRPr lang="en-US" sz="2800" dirty="0">
              <a:solidFill>
                <a:schemeClr val="bg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D7CB6FB-D77F-4122-AF48-1A5551E97C79}"/>
              </a:ext>
            </a:extLst>
          </p:cNvPr>
          <p:cNvPicPr>
            <a:picLocks noChangeAspect="1"/>
          </p:cNvPicPr>
          <p:nvPr/>
        </p:nvPicPr>
        <p:blipFill>
          <a:blip r:embed="rId2"/>
          <a:stretch>
            <a:fillRect/>
          </a:stretch>
        </p:blipFill>
        <p:spPr>
          <a:xfrm>
            <a:off x="6346828" y="1905000"/>
            <a:ext cx="5862106" cy="4680175"/>
          </a:xfrm>
          <a:prstGeom prst="rect">
            <a:avLst/>
          </a:prstGeom>
        </p:spPr>
      </p:pic>
      <p:pic>
        <p:nvPicPr>
          <p:cNvPr id="5" name="Picture 4">
            <a:extLst>
              <a:ext uri="{FF2B5EF4-FFF2-40B4-BE49-F238E27FC236}">
                <a16:creationId xmlns:a16="http://schemas.microsoft.com/office/drawing/2014/main" id="{7EBF9F68-0E4F-4B03-A08C-6EC2D4A6ADA5}"/>
              </a:ext>
            </a:extLst>
          </p:cNvPr>
          <p:cNvPicPr>
            <a:picLocks noChangeAspect="1"/>
          </p:cNvPicPr>
          <p:nvPr/>
        </p:nvPicPr>
        <p:blipFill>
          <a:blip r:embed="rId3"/>
          <a:stretch>
            <a:fillRect/>
          </a:stretch>
        </p:blipFill>
        <p:spPr>
          <a:xfrm>
            <a:off x="0" y="1905000"/>
            <a:ext cx="6442926" cy="4680175"/>
          </a:xfrm>
          <a:prstGeom prst="rect">
            <a:avLst/>
          </a:prstGeom>
        </p:spPr>
      </p:pic>
    </p:spTree>
    <p:extLst>
      <p:ext uri="{BB962C8B-B14F-4D97-AF65-F5344CB8AC3E}">
        <p14:creationId xmlns:p14="http://schemas.microsoft.com/office/powerpoint/2010/main" val="817520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ontent Placeholder 3"/>
          <p:cNvGraphicFramePr>
            <a:graphicFrameLocks noGrp="1"/>
          </p:cNvGraphicFramePr>
          <p:nvPr/>
        </p:nvGraphicFramePr>
        <p:xfrm>
          <a:off x="2330451" y="1320800"/>
          <a:ext cx="7542213" cy="1248900"/>
        </p:xfrm>
        <a:graphic>
          <a:graphicData uri="http://schemas.openxmlformats.org/drawingml/2006/table">
            <a:tbl>
              <a:tblPr/>
              <a:tblGrid>
                <a:gridCol w="7542213">
                  <a:extLst>
                    <a:ext uri="{9D8B030D-6E8A-4147-A177-3AD203B41FA5}">
                      <a16:colId xmlns:a16="http://schemas.microsoft.com/office/drawing/2014/main" val="20000"/>
                    </a:ext>
                  </a:extLst>
                </a:gridCol>
              </a:tblGrid>
              <a:tr h="422275">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a:ln>
                            <a:noFill/>
                          </a:ln>
                          <a:solidFill>
                            <a:srgbClr val="134679"/>
                          </a:solidFill>
                          <a:effectLst/>
                          <a:latin typeface="Times New Roman" pitchFamily="18" charset="0"/>
                          <a:cs typeface="Arial" pitchFamily="34" charset="0"/>
                        </a:rPr>
                        <a:t>Choose</a:t>
                      </a:r>
                      <a:endParaRPr kumimoji="0" lang="en-AU" sz="1700" b="1" i="0" u="none" strike="noStrike" cap="none" normalizeH="0" baseline="0">
                        <a:ln>
                          <a:noFill/>
                        </a:ln>
                        <a:solidFill>
                          <a:srgbClr val="134679"/>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a:noFill/>
                    </a:lnB>
                    <a:lnTlToBr>
                      <a:noFill/>
                    </a:lnTlToBr>
                    <a:lnBlToTr>
                      <a:noFill/>
                    </a:lnBlToTr>
                    <a:solidFill>
                      <a:srgbClr val="F9B47B"/>
                    </a:solidFill>
                  </a:tcPr>
                </a:tc>
                <a:extLst>
                  <a:ext uri="{0D108BD9-81ED-4DB2-BD59-A6C34878D82A}">
                    <a16:rowId xmlns:a16="http://schemas.microsoft.com/office/drawing/2014/main" val="10000"/>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Choose an appropriate device before prescribing. Consider medication options, arthritis, patient skills and cost. For ICS by pMDI, prescribe a spacer</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Avoid multiple different inhaler types if possible</a:t>
                      </a:r>
                      <a:endParaRPr kumimoji="0" lang="en-AU" sz="1500" b="0" i="0" u="none" strike="noStrike" cap="none" normalizeH="0" baseline="0">
                        <a:ln>
                          <a:noFill/>
                        </a:ln>
                        <a:solidFill>
                          <a:srgbClr val="134679"/>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w="6350" cap="flat" cmpd="sng" algn="ctr">
                      <a:solidFill>
                        <a:srgbClr val="F7964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8" name="Content Placeholder 3"/>
          <p:cNvGraphicFramePr>
            <a:graphicFrameLocks noGrp="1"/>
          </p:cNvGraphicFramePr>
          <p:nvPr/>
        </p:nvGraphicFramePr>
        <p:xfrm>
          <a:off x="2330451" y="1320800"/>
          <a:ext cx="7542213" cy="3771928"/>
        </p:xfrm>
        <a:graphic>
          <a:graphicData uri="http://schemas.openxmlformats.org/drawingml/2006/table">
            <a:tbl>
              <a:tblPr/>
              <a:tblGrid>
                <a:gridCol w="7542213">
                  <a:extLst>
                    <a:ext uri="{9D8B030D-6E8A-4147-A177-3AD203B41FA5}">
                      <a16:colId xmlns:a16="http://schemas.microsoft.com/office/drawing/2014/main" val="20000"/>
                    </a:ext>
                  </a:extLst>
                </a:gridCol>
              </a:tblGrid>
              <a:tr h="422275">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a:ln>
                            <a:noFill/>
                          </a:ln>
                          <a:solidFill>
                            <a:srgbClr val="134679"/>
                          </a:solidFill>
                          <a:effectLst/>
                          <a:latin typeface="Times New Roman" pitchFamily="18" charset="0"/>
                          <a:cs typeface="Arial" pitchFamily="34" charset="0"/>
                        </a:rPr>
                        <a:t>Choose</a:t>
                      </a:r>
                      <a:endParaRPr kumimoji="0" lang="en-AU" sz="1700" b="1" i="0" u="none" strike="noStrike" cap="none" normalizeH="0" baseline="0">
                        <a:ln>
                          <a:noFill/>
                        </a:ln>
                        <a:solidFill>
                          <a:srgbClr val="134679"/>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a:noFill/>
                    </a:lnB>
                    <a:lnTlToBr>
                      <a:noFill/>
                    </a:lnTlToBr>
                    <a:lnBlToTr>
                      <a:noFill/>
                    </a:lnBlToTr>
                    <a:solidFill>
                      <a:srgbClr val="F9B47B"/>
                    </a:solidFill>
                  </a:tcPr>
                </a:tc>
                <a:extLst>
                  <a:ext uri="{0D108BD9-81ED-4DB2-BD59-A6C34878D82A}">
                    <a16:rowId xmlns:a16="http://schemas.microsoft.com/office/drawing/2014/main" val="10000"/>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Choose an appropriate device before prescribing. Consider medication options, arthritis, patient skills and cost. For ICS by pMDI, prescribe a spacer</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Avoid multiple different inhaler types if possible</a:t>
                      </a:r>
                      <a:endParaRPr kumimoji="0" lang="en-AU" sz="1500" b="0" i="0" u="none" strike="noStrike" cap="none" normalizeH="0" baseline="0">
                        <a:ln>
                          <a:noFill/>
                        </a:ln>
                        <a:solidFill>
                          <a:srgbClr val="134679"/>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420688">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a:ln>
                            <a:noFill/>
                          </a:ln>
                          <a:solidFill>
                            <a:srgbClr val="134679"/>
                          </a:solidFill>
                          <a:effectLst/>
                          <a:latin typeface="Times New Roman" pitchFamily="18" charset="0"/>
                          <a:cs typeface="Arial" pitchFamily="34" charset="0"/>
                        </a:rPr>
                        <a:t>Check</a:t>
                      </a:r>
                      <a:endParaRPr kumimoji="0" lang="en-AU" sz="1700" b="1" i="0" u="none" strike="noStrike" cap="none" normalizeH="0" baseline="0">
                        <a:ln>
                          <a:noFill/>
                        </a:ln>
                        <a:solidFill>
                          <a:srgbClr val="134679"/>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2"/>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Check technique at every opportunity – “</a:t>
                      </a:r>
                      <a:r>
                        <a:rPr kumimoji="0" lang="en-US" sz="1500" b="0" i="1" u="none" strike="noStrike" cap="none" normalizeH="0" baseline="0">
                          <a:ln>
                            <a:noFill/>
                          </a:ln>
                          <a:solidFill>
                            <a:srgbClr val="134679"/>
                          </a:solidFill>
                          <a:effectLst/>
                          <a:latin typeface="Times New Roman" pitchFamily="18" charset="0"/>
                          <a:cs typeface="Arial" pitchFamily="34" charset="0"/>
                        </a:rPr>
                        <a:t>Can you show me how you use your inhaler at present?</a:t>
                      </a:r>
                      <a:r>
                        <a:rPr kumimoji="0" lang="en-US" sz="1500" b="0" i="0" u="none" strike="noStrike" cap="none" normalizeH="0" baseline="0">
                          <a:ln>
                            <a:noFill/>
                          </a:ln>
                          <a:solidFill>
                            <a:srgbClr val="134679"/>
                          </a:solidFill>
                          <a:effectLst/>
                          <a:latin typeface="Times New Roman" pitchFamily="18" charset="0"/>
                          <a:cs typeface="Arial" pitchFamily="34" charset="0"/>
                        </a:rPr>
                        <a:t>”</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rgbClr val="134679"/>
                          </a:solidFill>
                          <a:effectLst/>
                          <a:latin typeface="Times New Roman" pitchFamily="18" charset="0"/>
                          <a:cs typeface="Arial" pitchFamily="34" charset="0"/>
                        </a:rPr>
                        <a:t>Identify errors with a device-specific checklist</a:t>
                      </a:r>
                      <a:endParaRPr kumimoji="0" lang="en-AU" sz="1500" b="0" i="0" u="none" strike="noStrike" cap="none" normalizeH="0" baseline="0">
                        <a:ln>
                          <a:noFill/>
                        </a:ln>
                        <a:solidFill>
                          <a:srgbClr val="134679"/>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420688">
                <a:tc>
                  <a:txBody>
                    <a:bodyPr/>
                    <a:lstStyle/>
                    <a:p>
                      <a:pPr marL="0" marR="0" lvl="0" indent="0" algn="l" defTabSz="914400" rtl="0" eaLnBrk="1" fontAlgn="base" latinLnBrk="0" hangingPunct="1">
                        <a:lnSpc>
                          <a:spcPct val="100000"/>
                        </a:lnSpc>
                        <a:spcBef>
                          <a:spcPts val="600"/>
                        </a:spcBef>
                        <a:spcAft>
                          <a:spcPct val="0"/>
                        </a:spcAft>
                        <a:buClr>
                          <a:srgbClr val="FF00FF"/>
                        </a:buClr>
                        <a:buSzPct val="125000"/>
                        <a:buFont typeface="Symbol" pitchFamily="18" charset="2"/>
                        <a:buNone/>
                        <a:tabLst/>
                      </a:pPr>
                      <a:r>
                        <a:rPr kumimoji="0" lang="en-AU" sz="1900" b="1" i="0" u="none" strike="noStrike" cap="none" normalizeH="0" baseline="0">
                          <a:ln>
                            <a:noFill/>
                          </a:ln>
                          <a:solidFill>
                            <a:srgbClr val="134679"/>
                          </a:solidFill>
                          <a:effectLst/>
                          <a:latin typeface="Times New Roman" pitchFamily="18" charset="0"/>
                          <a:cs typeface="Arial" pitchFamily="34" charset="0"/>
                        </a:rPr>
                        <a:t>Correct</a:t>
                      </a:r>
                      <a:endParaRPr kumimoji="0" lang="en-AU" sz="1700" b="1" i="0" u="none" strike="noStrike" cap="none" normalizeH="0" baseline="0">
                        <a:ln>
                          <a:noFill/>
                        </a:ln>
                        <a:solidFill>
                          <a:srgbClr val="134679"/>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4"/>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rgbClr val="134679"/>
                          </a:solidFill>
                          <a:effectLst/>
                          <a:latin typeface="Times New Roman" pitchFamily="18" charset="0"/>
                          <a:cs typeface="Arial" pitchFamily="34" charset="0"/>
                        </a:rPr>
                        <a:t>Give a physical demonstration to show how to use the inhaler correctly</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rgbClr val="134679"/>
                          </a:solidFill>
                          <a:effectLst/>
                          <a:latin typeface="Times New Roman" pitchFamily="18" charset="0"/>
                          <a:cs typeface="Arial" pitchFamily="34" charset="0"/>
                        </a:rPr>
                        <a:t>Check again (up to 2-3 times)</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rgbClr val="134679"/>
                          </a:solidFill>
                          <a:effectLst/>
                          <a:latin typeface="Times New Roman" pitchFamily="18" charset="0"/>
                          <a:cs typeface="Arial" pitchFamily="34" charset="0"/>
                        </a:rPr>
                        <a:t>Re-check inhaler technique frequently, as errors often recur within 4-6 weeks</a:t>
                      </a: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w="6350" cap="flat" cmpd="sng" algn="ctr">
                      <a:solidFill>
                        <a:srgbClr val="F7964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530452" name="Title 1"/>
          <p:cNvSpPr>
            <a:spLocks noGrp="1"/>
          </p:cNvSpPr>
          <p:nvPr>
            <p:ph type="title" idx="4294967295"/>
          </p:nvPr>
        </p:nvSpPr>
        <p:spPr>
          <a:xfrm>
            <a:off x="2133601" y="228601"/>
            <a:ext cx="7597775" cy="936625"/>
          </a:xfrm>
        </p:spPr>
        <p:txBody>
          <a:bodyPr vert="horz" wrap="square" lIns="91440" tIns="45720" rIns="91440" bIns="45720" numCol="1" anchor="t" anchorCtr="0" compatLnSpc="1">
            <a:prstTxWarp prst="textNoShape">
              <a:avLst/>
            </a:prstTxWarp>
            <a:normAutofit/>
          </a:bodyPr>
          <a:lstStyle/>
          <a:p>
            <a:pPr marL="185738" algn="l" defTabSz="914400" eaLnBrk="1" hangingPunct="1"/>
            <a:r>
              <a:rPr lang="en-AU" sz="3600" dirty="0" err="1">
                <a:latin typeface="Arial" pitchFamily="34" charset="0"/>
                <a:cs typeface="Arial" pitchFamily="34" charset="0"/>
              </a:rPr>
              <a:t>Chỉ</a:t>
            </a:r>
            <a:r>
              <a:rPr lang="en-AU" sz="3600" dirty="0">
                <a:latin typeface="Arial" pitchFamily="34" charset="0"/>
                <a:cs typeface="Arial" pitchFamily="34" charset="0"/>
              </a:rPr>
              <a:t> </a:t>
            </a:r>
            <a:r>
              <a:rPr lang="en-AU" sz="3600" dirty="0" err="1">
                <a:latin typeface="Arial" pitchFamily="34" charset="0"/>
                <a:cs typeface="Arial" pitchFamily="34" charset="0"/>
              </a:rPr>
              <a:t>dẫn</a:t>
            </a:r>
            <a:r>
              <a:rPr lang="en-AU" sz="3600" dirty="0">
                <a:latin typeface="Arial" pitchFamily="34" charset="0"/>
                <a:cs typeface="Arial" pitchFamily="34" charset="0"/>
              </a:rPr>
              <a:t> </a:t>
            </a:r>
            <a:r>
              <a:rPr lang="en-AU" sz="3600" dirty="0" err="1">
                <a:latin typeface="Arial" pitchFamily="34" charset="0"/>
                <a:cs typeface="Arial" pitchFamily="34" charset="0"/>
              </a:rPr>
              <a:t>bn</a:t>
            </a:r>
            <a:r>
              <a:rPr lang="en-AU" sz="3600" dirty="0">
                <a:latin typeface="Arial" pitchFamily="34" charset="0"/>
                <a:cs typeface="Arial" pitchFamily="34" charset="0"/>
              </a:rPr>
              <a:t> </a:t>
            </a:r>
            <a:r>
              <a:rPr lang="en-AU" sz="3600" dirty="0" err="1">
                <a:latin typeface="Arial" pitchFamily="34" charset="0"/>
                <a:cs typeface="Arial" pitchFamily="34" charset="0"/>
              </a:rPr>
              <a:t>sử</a:t>
            </a:r>
            <a:r>
              <a:rPr lang="en-AU" sz="3600" dirty="0">
                <a:latin typeface="Arial" pitchFamily="34" charset="0"/>
                <a:cs typeface="Arial" pitchFamily="34" charset="0"/>
              </a:rPr>
              <a:t> </a:t>
            </a:r>
            <a:r>
              <a:rPr lang="en-AU" sz="3600" dirty="0" err="1">
                <a:latin typeface="Arial" pitchFamily="34" charset="0"/>
                <a:cs typeface="Arial" pitchFamily="34" charset="0"/>
              </a:rPr>
              <a:t>dụng</a:t>
            </a:r>
            <a:r>
              <a:rPr lang="en-AU" sz="3600" dirty="0">
                <a:latin typeface="Arial" pitchFamily="34" charset="0"/>
                <a:cs typeface="Arial" pitchFamily="34" charset="0"/>
              </a:rPr>
              <a:t> </a:t>
            </a:r>
            <a:r>
              <a:rPr lang="en-AU" sz="3600" dirty="0" err="1">
                <a:latin typeface="Arial" pitchFamily="34" charset="0"/>
                <a:cs typeface="Arial" pitchFamily="34" charset="0"/>
              </a:rPr>
              <a:t>bình</a:t>
            </a:r>
            <a:r>
              <a:rPr lang="en-AU" sz="3600" dirty="0">
                <a:latin typeface="Arial" pitchFamily="34" charset="0"/>
                <a:cs typeface="Arial" pitchFamily="34" charset="0"/>
              </a:rPr>
              <a:t> </a:t>
            </a:r>
            <a:r>
              <a:rPr lang="en-AU" sz="3600" dirty="0" err="1">
                <a:latin typeface="Arial" pitchFamily="34" charset="0"/>
                <a:cs typeface="Arial" pitchFamily="34" charset="0"/>
              </a:rPr>
              <a:t>hít</a:t>
            </a:r>
            <a:endParaRPr lang="en-AU" sz="3600" dirty="0">
              <a:latin typeface="Arial" pitchFamily="34" charset="0"/>
              <a:cs typeface="Arial" pitchFamily="34" charset="0"/>
            </a:endParaRPr>
          </a:p>
        </p:txBody>
      </p:sp>
      <p:sp>
        <p:nvSpPr>
          <p:cNvPr id="530453" name="TextBox 9"/>
          <p:cNvSpPr txBox="1">
            <a:spLocks noChangeArrowheads="1"/>
          </p:cNvSpPr>
          <p:nvPr/>
        </p:nvSpPr>
        <p:spPr bwMode="auto">
          <a:xfrm>
            <a:off x="1684339" y="6624639"/>
            <a:ext cx="2046287" cy="276225"/>
          </a:xfrm>
          <a:prstGeom prst="rect">
            <a:avLst/>
          </a:prstGeom>
          <a:noFill/>
          <a:ln w="9525">
            <a:noFill/>
            <a:miter lim="800000"/>
            <a:headEnd/>
            <a:tailEnd/>
          </a:ln>
        </p:spPr>
        <p:txBody>
          <a:bodyPr>
            <a:spAutoFit/>
          </a:bodyPr>
          <a:lstStyle/>
          <a:p>
            <a:pPr defTabSz="914400"/>
            <a:r>
              <a:rPr lang="en-AU" sz="1200" i="1">
                <a:solidFill>
                  <a:srgbClr val="FFFFFF"/>
                </a:solidFill>
                <a:ea typeface="ＭＳ Ｐゴシック" pitchFamily="34" charset="-128"/>
              </a:rPr>
              <a:t>GINA 2014, Box 3-11</a:t>
            </a:r>
          </a:p>
        </p:txBody>
      </p:sp>
      <p:graphicFrame>
        <p:nvGraphicFramePr>
          <p:cNvPr id="530477" name="Group 45"/>
          <p:cNvGraphicFramePr>
            <a:graphicFrameLocks noGrp="1"/>
          </p:cNvGraphicFramePr>
          <p:nvPr/>
        </p:nvGraphicFramePr>
        <p:xfrm>
          <a:off x="2330451" y="1320801"/>
          <a:ext cx="7542213" cy="4851429"/>
        </p:xfrm>
        <a:graphic>
          <a:graphicData uri="http://schemas.openxmlformats.org/drawingml/2006/table">
            <a:tbl>
              <a:tblPr/>
              <a:tblGrid>
                <a:gridCol w="7542213">
                  <a:extLst>
                    <a:ext uri="{9D8B030D-6E8A-4147-A177-3AD203B41FA5}">
                      <a16:colId xmlns:a16="http://schemas.microsoft.com/office/drawing/2014/main" val="20000"/>
                    </a:ext>
                  </a:extLst>
                </a:gridCol>
              </a:tblGrid>
              <a:tr h="422275">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dirty="0">
                          <a:ln>
                            <a:noFill/>
                          </a:ln>
                          <a:solidFill>
                            <a:schemeClr val="tx1"/>
                          </a:solidFill>
                          <a:effectLst/>
                          <a:latin typeface="Times New Roman" pitchFamily="18" charset="0"/>
                          <a:cs typeface="Arial" pitchFamily="34" charset="0"/>
                        </a:rPr>
                        <a:t>Choose</a:t>
                      </a:r>
                      <a:endParaRPr kumimoji="0" lang="en-AU" sz="1700" b="1" i="0" u="none" strike="noStrike" cap="none" normalizeH="0" baseline="0" dirty="0">
                        <a:ln>
                          <a:noFill/>
                        </a:ln>
                        <a:solidFill>
                          <a:schemeClr val="tx1"/>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a:noFill/>
                    </a:lnB>
                    <a:lnTlToBr>
                      <a:noFill/>
                    </a:lnTlToBr>
                    <a:lnBlToTr>
                      <a:noFill/>
                    </a:lnBlToTr>
                    <a:solidFill>
                      <a:srgbClr val="F9B47B"/>
                    </a:solidFill>
                  </a:tcPr>
                </a:tc>
                <a:extLst>
                  <a:ext uri="{0D108BD9-81ED-4DB2-BD59-A6C34878D82A}">
                    <a16:rowId xmlns:a16="http://schemas.microsoft.com/office/drawing/2014/main" val="10000"/>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Choose an appropriate device before prescribing. Consider medication options, arthritis, patient skills and cost. For ICS by pMDI, prescribe a spacer</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Avoid multiple different inhaler types if possible</a:t>
                      </a:r>
                      <a:endParaRPr kumimoji="0" lang="en-AU" sz="1500" b="0" i="0" u="none" strike="noStrike" cap="none" normalizeH="0" baseline="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420688">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a:ln>
                            <a:noFill/>
                          </a:ln>
                          <a:solidFill>
                            <a:schemeClr val="tx1"/>
                          </a:solidFill>
                          <a:effectLst/>
                          <a:latin typeface="Times New Roman" pitchFamily="18" charset="0"/>
                          <a:cs typeface="Arial" pitchFamily="34" charset="0"/>
                        </a:rPr>
                        <a:t>Check</a:t>
                      </a:r>
                      <a:endParaRPr kumimoji="0" lang="en-AU" sz="1700" b="1" i="0" u="none" strike="noStrike" cap="none" normalizeH="0" baseline="0">
                        <a:ln>
                          <a:noFill/>
                        </a:ln>
                        <a:solidFill>
                          <a:schemeClr val="tx1"/>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2"/>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Check technique at every opportunity – “</a:t>
                      </a:r>
                      <a:r>
                        <a:rPr kumimoji="0" lang="en-US" sz="1500" b="0" i="1" u="none" strike="noStrike" cap="none" normalizeH="0" baseline="0">
                          <a:ln>
                            <a:noFill/>
                          </a:ln>
                          <a:solidFill>
                            <a:schemeClr val="tx1"/>
                          </a:solidFill>
                          <a:effectLst/>
                          <a:latin typeface="Times New Roman" pitchFamily="18" charset="0"/>
                          <a:cs typeface="Arial" pitchFamily="34" charset="0"/>
                        </a:rPr>
                        <a:t>Can you show me how you use your inhaler at present?</a:t>
                      </a:r>
                      <a:r>
                        <a:rPr kumimoji="0" lang="en-US" sz="1500" b="0" i="0" u="none" strike="noStrike" cap="none" normalizeH="0" baseline="0">
                          <a:ln>
                            <a:noFill/>
                          </a:ln>
                          <a:solidFill>
                            <a:schemeClr val="tx1"/>
                          </a:solidFill>
                          <a:effectLst/>
                          <a:latin typeface="Times New Roman" pitchFamily="18" charset="0"/>
                          <a:cs typeface="Arial" pitchFamily="34" charset="0"/>
                        </a:rPr>
                        <a:t>”</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Identify errors with a device-specific checklist</a:t>
                      </a:r>
                      <a:endParaRPr kumimoji="0" lang="en-AU" sz="1500" b="0" i="0" u="none" strike="noStrike" cap="none" normalizeH="0" baseline="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420688">
                <a:tc>
                  <a:txBody>
                    <a:bodyPr/>
                    <a:lstStyle/>
                    <a:p>
                      <a:pPr marL="0" marR="0" lvl="0" indent="0" algn="l" defTabSz="914400" rtl="0" eaLnBrk="1" fontAlgn="base" latinLnBrk="0" hangingPunct="1">
                        <a:lnSpc>
                          <a:spcPct val="100000"/>
                        </a:lnSpc>
                        <a:spcBef>
                          <a:spcPts val="600"/>
                        </a:spcBef>
                        <a:spcAft>
                          <a:spcPct val="0"/>
                        </a:spcAft>
                        <a:buClr>
                          <a:srgbClr val="FF00FF"/>
                        </a:buClr>
                        <a:buSzPct val="125000"/>
                        <a:buFont typeface="Symbol" pitchFamily="18" charset="2"/>
                        <a:buNone/>
                        <a:tabLst/>
                      </a:pPr>
                      <a:r>
                        <a:rPr kumimoji="0" lang="en-AU" sz="1900" b="1" i="0" u="none" strike="noStrike" cap="none" normalizeH="0" baseline="0" dirty="0">
                          <a:ln>
                            <a:noFill/>
                          </a:ln>
                          <a:solidFill>
                            <a:schemeClr val="tx1"/>
                          </a:solidFill>
                          <a:effectLst/>
                          <a:latin typeface="Times New Roman" pitchFamily="18" charset="0"/>
                          <a:cs typeface="Arial" pitchFamily="34" charset="0"/>
                        </a:rPr>
                        <a:t>CHỈNH SỬA (Correct)</a:t>
                      </a:r>
                      <a:endParaRPr kumimoji="0" lang="en-AU" sz="1700" b="1" i="0" u="none" strike="noStrike" cap="none" normalizeH="0" baseline="0" dirty="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4"/>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chemeClr val="tx1"/>
                          </a:solidFill>
                          <a:effectLst/>
                          <a:latin typeface="Times New Roman" pitchFamily="18" charset="0"/>
                          <a:cs typeface="Arial" pitchFamily="34" charset="0"/>
                        </a:rPr>
                        <a:t>Give a physical demonstration to show how to use the inhaler correctly</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chemeClr val="tx1"/>
                          </a:solidFill>
                          <a:effectLst/>
                          <a:latin typeface="Times New Roman" pitchFamily="18" charset="0"/>
                          <a:cs typeface="Arial" pitchFamily="34" charset="0"/>
                        </a:rPr>
                        <a:t>Check again (up to 2-3 times)</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chemeClr val="tx1"/>
                          </a:solidFill>
                          <a:effectLst/>
                          <a:latin typeface="Times New Roman" pitchFamily="18" charset="0"/>
                          <a:cs typeface="Arial" pitchFamily="34" charset="0"/>
                        </a:rPr>
                        <a:t>Re-check inhaler technique frequently, as errors often recur within 4-6 weeks</a:t>
                      </a: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5"/>
                  </a:ext>
                </a:extLst>
              </a:tr>
              <a:tr h="420688">
                <a:tc>
                  <a:txBody>
                    <a:bodyPr/>
                    <a:lstStyle/>
                    <a:p>
                      <a:pPr marL="0" marR="0" lvl="0" indent="0" algn="l" defTabSz="914400" rtl="0" eaLnBrk="1" fontAlgn="base" latinLnBrk="0" hangingPunct="1">
                        <a:lnSpc>
                          <a:spcPct val="100000"/>
                        </a:lnSpc>
                        <a:spcBef>
                          <a:spcPts val="600"/>
                        </a:spcBef>
                        <a:spcAft>
                          <a:spcPct val="0"/>
                        </a:spcAft>
                        <a:buClr>
                          <a:srgbClr val="FF00FF"/>
                        </a:buClr>
                        <a:buSzPct val="125000"/>
                        <a:buFont typeface="Symbol" pitchFamily="18" charset="2"/>
                        <a:buNone/>
                        <a:tabLst/>
                      </a:pPr>
                      <a:r>
                        <a:rPr kumimoji="0" lang="en-AU" sz="1900" b="1" i="0" u="none" strike="noStrike" cap="none" normalizeH="0" baseline="0" dirty="0" err="1">
                          <a:ln>
                            <a:noFill/>
                          </a:ln>
                          <a:solidFill>
                            <a:schemeClr val="tx1"/>
                          </a:solidFill>
                          <a:effectLst/>
                          <a:latin typeface="Times New Roman" pitchFamily="18" charset="0"/>
                          <a:cs typeface="Arial" pitchFamily="34" charset="0"/>
                        </a:rPr>
                        <a:t>KiỂM</a:t>
                      </a:r>
                      <a:r>
                        <a:rPr kumimoji="0" lang="en-AU" sz="1900" b="1" i="0" u="none" strike="noStrike" cap="none" normalizeH="0" baseline="0" dirty="0">
                          <a:ln>
                            <a:noFill/>
                          </a:ln>
                          <a:solidFill>
                            <a:schemeClr val="tx1"/>
                          </a:solidFill>
                          <a:effectLst/>
                          <a:latin typeface="Times New Roman" pitchFamily="18" charset="0"/>
                          <a:cs typeface="Arial" pitchFamily="34" charset="0"/>
                        </a:rPr>
                        <a:t> CHỨNG (Confirm)</a:t>
                      </a:r>
                      <a:endParaRPr kumimoji="0" lang="en-AU" sz="1700" b="1" i="0" u="none" strike="noStrike" cap="none" normalizeH="0" baseline="0" dirty="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6"/>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chemeClr val="tx1"/>
                          </a:solidFill>
                          <a:effectLst/>
                          <a:latin typeface="Times New Roman" pitchFamily="18" charset="0"/>
                          <a:cs typeface="Arial" pitchFamily="34" charset="0"/>
                        </a:rPr>
                        <a:t>Can you demonstrate correct technique for the inhalers you prescribe?</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AU" sz="1500" b="0" i="0" u="none" strike="noStrike" cap="none" normalizeH="0" baseline="0">
                          <a:ln>
                            <a:noFill/>
                          </a:ln>
                          <a:solidFill>
                            <a:schemeClr val="tx1"/>
                          </a:solidFill>
                          <a:effectLst/>
                          <a:latin typeface="Times New Roman" pitchFamily="18" charset="0"/>
                          <a:cs typeface="Arial" pitchFamily="34" charset="0"/>
                        </a:rPr>
                        <a:t>Brief inhaler technique training improves asthma control</a:t>
                      </a: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w="6350" cap="flat" cmpd="sng" algn="ctr">
                      <a:solidFill>
                        <a:srgbClr val="F7964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530476" name="Group 44"/>
          <p:cNvGraphicFramePr>
            <a:graphicFrameLocks noGrp="1"/>
          </p:cNvGraphicFramePr>
          <p:nvPr/>
        </p:nvGraphicFramePr>
        <p:xfrm>
          <a:off x="2330451" y="1320800"/>
          <a:ext cx="7542213" cy="2497800"/>
        </p:xfrm>
        <a:graphic>
          <a:graphicData uri="http://schemas.openxmlformats.org/drawingml/2006/table">
            <a:tbl>
              <a:tblPr/>
              <a:tblGrid>
                <a:gridCol w="7542213">
                  <a:extLst>
                    <a:ext uri="{9D8B030D-6E8A-4147-A177-3AD203B41FA5}">
                      <a16:colId xmlns:a16="http://schemas.microsoft.com/office/drawing/2014/main" val="20000"/>
                    </a:ext>
                  </a:extLst>
                </a:gridCol>
              </a:tblGrid>
              <a:tr h="422275">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dirty="0">
                          <a:ln>
                            <a:noFill/>
                          </a:ln>
                          <a:solidFill>
                            <a:schemeClr val="tx1"/>
                          </a:solidFill>
                          <a:effectLst/>
                          <a:latin typeface="Times New Roman" pitchFamily="18" charset="0"/>
                          <a:cs typeface="Arial" pitchFamily="34" charset="0"/>
                        </a:rPr>
                        <a:t>CHỌN LỰA(Choose)</a:t>
                      </a:r>
                      <a:endParaRPr kumimoji="0" lang="en-AU" sz="1700" b="1" i="0" u="none" strike="noStrike" cap="none" normalizeH="0" baseline="0" dirty="0">
                        <a:ln>
                          <a:noFill/>
                        </a:ln>
                        <a:solidFill>
                          <a:schemeClr val="tx1"/>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a:noFill/>
                    </a:lnB>
                    <a:lnTlToBr>
                      <a:noFill/>
                    </a:lnTlToBr>
                    <a:lnBlToTr>
                      <a:noFill/>
                    </a:lnBlToTr>
                    <a:solidFill>
                      <a:srgbClr val="F9B47B"/>
                    </a:solidFill>
                  </a:tcPr>
                </a:tc>
                <a:extLst>
                  <a:ext uri="{0D108BD9-81ED-4DB2-BD59-A6C34878D82A}">
                    <a16:rowId xmlns:a16="http://schemas.microsoft.com/office/drawing/2014/main" val="10000"/>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Choose an appropriate device before prescribing. Consider medication options, arthritis, patient skills and cost. For ICS by pMDI, prescribe a spacer</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a:ln>
                            <a:noFill/>
                          </a:ln>
                          <a:solidFill>
                            <a:schemeClr val="tx1"/>
                          </a:solidFill>
                          <a:effectLst/>
                          <a:latin typeface="Times New Roman" pitchFamily="18" charset="0"/>
                          <a:cs typeface="Arial" pitchFamily="34" charset="0"/>
                        </a:rPr>
                        <a:t>Avoid multiple different inhaler types if possible</a:t>
                      </a:r>
                      <a:endParaRPr kumimoji="0" lang="en-AU" sz="1500" b="0" i="0" u="none" strike="noStrike" cap="none" normalizeH="0" baseline="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420688">
                <a:tc>
                  <a:txBody>
                    <a:bodyPr/>
                    <a:lstStyle/>
                    <a:p>
                      <a:pPr marL="0" marR="0" lvl="0" indent="0" algn="l" defTabSz="914400" rtl="0" eaLnBrk="1" fontAlgn="base" latinLnBrk="0" hangingPunct="1">
                        <a:lnSpc>
                          <a:spcPct val="100000"/>
                        </a:lnSpc>
                        <a:spcBef>
                          <a:spcPct val="0"/>
                        </a:spcBef>
                        <a:spcAft>
                          <a:spcPct val="0"/>
                        </a:spcAft>
                        <a:buClr>
                          <a:srgbClr val="FF00FF"/>
                        </a:buClr>
                        <a:buSzPct val="125000"/>
                        <a:buFontTx/>
                        <a:buNone/>
                        <a:tabLst/>
                      </a:pPr>
                      <a:r>
                        <a:rPr kumimoji="0" lang="en-AU" sz="1900" b="1" i="0" u="none" strike="noStrike" cap="none" normalizeH="0" baseline="0" dirty="0">
                          <a:ln>
                            <a:noFill/>
                          </a:ln>
                          <a:solidFill>
                            <a:schemeClr val="tx1"/>
                          </a:solidFill>
                          <a:effectLst/>
                          <a:latin typeface="Times New Roman" pitchFamily="18" charset="0"/>
                          <a:cs typeface="Arial" pitchFamily="34" charset="0"/>
                        </a:rPr>
                        <a:t>KIỂM TRA(Check)</a:t>
                      </a:r>
                      <a:endParaRPr kumimoji="0" lang="en-AU" sz="1700" b="1" i="0" u="none" strike="noStrike" cap="none" normalizeH="0" baseline="0" dirty="0">
                        <a:ln>
                          <a:noFill/>
                        </a:ln>
                        <a:solidFill>
                          <a:schemeClr val="tx1"/>
                        </a:solidFill>
                        <a:effectLst/>
                        <a:latin typeface="Times New Roman" pitchFamily="18" charset="0"/>
                        <a:cs typeface="Arial" pitchFamily="34" charset="0"/>
                      </a:endParaRPr>
                    </a:p>
                  </a:txBody>
                  <a:tcPr marL="90000" marR="90000" marT="72000" marB="72000"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9B47B"/>
                    </a:solidFill>
                  </a:tcPr>
                </a:tc>
                <a:extLst>
                  <a:ext uri="{0D108BD9-81ED-4DB2-BD59-A6C34878D82A}">
                    <a16:rowId xmlns:a16="http://schemas.microsoft.com/office/drawing/2014/main" val="10002"/>
                  </a:ext>
                </a:extLst>
              </a:tr>
              <a:tr h="658813">
                <a:tc>
                  <a:txBody>
                    <a:bodyPr/>
                    <a:lstStyle/>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dirty="0">
                          <a:ln>
                            <a:noFill/>
                          </a:ln>
                          <a:solidFill>
                            <a:schemeClr val="tx1"/>
                          </a:solidFill>
                          <a:effectLst/>
                          <a:latin typeface="Times New Roman" pitchFamily="18" charset="0"/>
                          <a:cs typeface="Arial" pitchFamily="34" charset="0"/>
                        </a:rPr>
                        <a:t>Check technique at every opportunity – “</a:t>
                      </a:r>
                      <a:r>
                        <a:rPr kumimoji="0" lang="en-US" sz="1500" b="0" i="1" u="none" strike="noStrike" cap="none" normalizeH="0" baseline="0" dirty="0">
                          <a:ln>
                            <a:noFill/>
                          </a:ln>
                          <a:solidFill>
                            <a:schemeClr val="tx1"/>
                          </a:solidFill>
                          <a:effectLst/>
                          <a:latin typeface="Times New Roman" pitchFamily="18" charset="0"/>
                          <a:cs typeface="Arial" pitchFamily="34" charset="0"/>
                        </a:rPr>
                        <a:t>Can you show me how you use your inhaler at present?</a:t>
                      </a:r>
                      <a:r>
                        <a:rPr kumimoji="0" lang="en-US" sz="1500" b="0" i="0" u="none" strike="noStrike" cap="none" normalizeH="0" baseline="0" dirty="0">
                          <a:ln>
                            <a:noFill/>
                          </a:ln>
                          <a:solidFill>
                            <a:schemeClr val="tx1"/>
                          </a:solidFill>
                          <a:effectLst/>
                          <a:latin typeface="Times New Roman" pitchFamily="18" charset="0"/>
                          <a:cs typeface="Arial" pitchFamily="34" charset="0"/>
                        </a:rPr>
                        <a:t>”</a:t>
                      </a:r>
                    </a:p>
                    <a:p>
                      <a:pPr marL="174625" marR="0" lvl="0" indent="-174625" algn="l" defTabSz="914400" rtl="0" eaLnBrk="1" fontAlgn="base" latinLnBrk="0" hangingPunct="1">
                        <a:lnSpc>
                          <a:spcPct val="100000"/>
                        </a:lnSpc>
                        <a:spcBef>
                          <a:spcPts val="300"/>
                        </a:spcBef>
                        <a:spcAft>
                          <a:spcPct val="0"/>
                        </a:spcAft>
                        <a:buClr>
                          <a:srgbClr val="FF00FF"/>
                        </a:buClr>
                        <a:buSzPct val="125000"/>
                        <a:buFont typeface="Symbol" pitchFamily="18" charset="2"/>
                        <a:buChar char="·"/>
                        <a:tabLst/>
                      </a:pPr>
                      <a:r>
                        <a:rPr kumimoji="0" lang="en-US" sz="1500" b="0" i="0" u="none" strike="noStrike" cap="none" normalizeH="0" baseline="0" dirty="0">
                          <a:ln>
                            <a:noFill/>
                          </a:ln>
                          <a:solidFill>
                            <a:schemeClr val="tx1"/>
                          </a:solidFill>
                          <a:effectLst/>
                          <a:latin typeface="Times New Roman" pitchFamily="18" charset="0"/>
                          <a:cs typeface="Arial" pitchFamily="34" charset="0"/>
                        </a:rPr>
                        <a:t>Identify errors with a device-specific checklist</a:t>
                      </a:r>
                      <a:endParaRPr kumimoji="0" lang="en-AU" sz="1500" b="0" i="0" u="none" strike="noStrike" cap="none" normalizeH="0" baseline="0" dirty="0">
                        <a:ln>
                          <a:noFill/>
                        </a:ln>
                        <a:solidFill>
                          <a:schemeClr val="tx1"/>
                        </a:solidFill>
                        <a:effectLst/>
                        <a:latin typeface="Times New Roman" pitchFamily="18" charset="0"/>
                        <a:cs typeface="Arial" pitchFamily="34" charset="0"/>
                      </a:endParaRPr>
                    </a:p>
                  </a:txBody>
                  <a:tcP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w="6350" cap="flat" cmpd="sng" algn="ctr">
                      <a:solidFill>
                        <a:srgbClr val="F7964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30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0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D8259-3B42-47C3-9E5E-360A622EAB5B}"/>
              </a:ext>
            </a:extLst>
          </p:cNvPr>
          <p:cNvSpPr>
            <a:spLocks noGrp="1"/>
          </p:cNvSpPr>
          <p:nvPr>
            <p:ph type="title"/>
          </p:nvPr>
        </p:nvSpPr>
        <p:spPr/>
        <p:txBody>
          <a:bodyPr>
            <a:normAutofit/>
          </a:bodyPr>
          <a:lstStyle/>
          <a:p>
            <a:r>
              <a:rPr lang="en-US" sz="3600" dirty="0" err="1">
                <a:latin typeface="Arial" panose="020B0604020202020204" pitchFamily="34" charset="0"/>
                <a:cs typeface="Arial" panose="020B0604020202020204" pitchFamily="34" charset="0"/>
              </a:rPr>
              <a:t>Sử</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dụng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bình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hít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ngừa</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cơn</a:t>
            </a:r>
            <a:endParaRPr lang="en-US" sz="36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E24AF202-D115-4CB9-A7BE-3519A6A1AB84}"/>
              </a:ext>
            </a:extLst>
          </p:cNvPr>
          <p:cNvSpPr>
            <a:spLocks noGrp="1"/>
          </p:cNvSpPr>
          <p:nvPr>
            <p:ph idx="1"/>
          </p:nvPr>
        </p:nvSpPr>
        <p:spPr>
          <a:xfrm>
            <a:off x="601133" y="1948543"/>
            <a:ext cx="6028267" cy="4452258"/>
          </a:xfrm>
        </p:spPr>
        <p:txBody>
          <a:bodyPr/>
          <a:lstStyle/>
          <a:p>
            <a:r>
              <a:rPr lang="en-US" dirty="0">
                <a:latin typeface="Arial" panose="020B0604020202020204" pitchFamily="34" charset="0"/>
                <a:cs typeface="Arial" panose="020B0604020202020204" pitchFamily="34" charset="0"/>
              </a:rPr>
              <a:t>8000 bn Hen </a:t>
            </a:r>
            <a:r>
              <a:rPr lang="en-US" dirty="0" err="1">
                <a:latin typeface="Arial" panose="020B0604020202020204" pitchFamily="34" charset="0"/>
                <a:cs typeface="Arial" panose="020B0604020202020204" pitchFamily="34" charset="0"/>
              </a:rPr>
              <a:t>châu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Âu</a:t>
            </a:r>
            <a:endParaRPr lang="en-US" dirty="0">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accent6">
                    <a:lumMod val="75000"/>
                  </a:schemeClr>
                </a:solidFill>
                <a:latin typeface="Arial" panose="020B0604020202020204" pitchFamily="34" charset="0"/>
                <a:cs typeface="Arial" panose="020B0604020202020204" pitchFamily="34" charset="0"/>
              </a:rPr>
              <a:t>½ bn </a:t>
            </a:r>
            <a:r>
              <a:rPr lang="en-US" dirty="0" err="1">
                <a:solidFill>
                  <a:schemeClr val="accent6">
                    <a:lumMod val="75000"/>
                  </a:schemeClr>
                </a:solidFill>
                <a:latin typeface="Arial" panose="020B0604020202020204" pitchFamily="34" charset="0"/>
                <a:cs typeface="Arial" panose="020B0604020202020204" pitchFamily="34" charset="0"/>
              </a:rPr>
              <a:t>dùng</a:t>
            </a:r>
            <a:r>
              <a:rPr lang="en-US" dirty="0">
                <a:solidFill>
                  <a:schemeClr val="accent6">
                    <a:lumMod val="75000"/>
                  </a:schemeClr>
                </a:solidFill>
                <a:latin typeface="Arial" panose="020B0604020202020204" pitchFamily="34" charset="0"/>
                <a:cs typeface="Arial" panose="020B0604020202020204" pitchFamily="34" charset="0"/>
              </a:rPr>
              <a:t> </a:t>
            </a:r>
            <a:r>
              <a:rPr lang="en-US" dirty="0" err="1">
                <a:solidFill>
                  <a:schemeClr val="accent6">
                    <a:lumMod val="75000"/>
                  </a:schemeClr>
                </a:solidFill>
                <a:latin typeface="Arial" panose="020B0604020202020204" pitchFamily="34" charset="0"/>
                <a:cs typeface="Arial" panose="020B0604020202020204" pitchFamily="34" charset="0"/>
              </a:rPr>
              <a:t>th</a:t>
            </a:r>
            <a:r>
              <a:rPr lang="vi-VN" dirty="0">
                <a:solidFill>
                  <a:schemeClr val="accent6">
                    <a:lumMod val="75000"/>
                  </a:schemeClr>
                </a:solidFill>
                <a:latin typeface="Arial" panose="020B0604020202020204" pitchFamily="34" charset="0"/>
                <a:cs typeface="Arial" panose="020B0604020202020204" pitchFamily="34" charset="0"/>
              </a:rPr>
              <a:t>ư</a:t>
            </a:r>
            <a:r>
              <a:rPr lang="en-US" dirty="0" err="1">
                <a:solidFill>
                  <a:schemeClr val="accent6">
                    <a:lumMod val="75000"/>
                  </a:schemeClr>
                </a:solidFill>
                <a:latin typeface="Arial" panose="020B0604020202020204" pitchFamily="34" charset="0"/>
                <a:cs typeface="Arial" panose="020B0604020202020204" pitchFamily="34" charset="0"/>
              </a:rPr>
              <a:t>ờng</a:t>
            </a:r>
            <a:r>
              <a:rPr lang="en-US" dirty="0">
                <a:solidFill>
                  <a:schemeClr val="accent6">
                    <a:lumMod val="75000"/>
                  </a:schemeClr>
                </a:solidFill>
                <a:latin typeface="Arial" panose="020B0604020202020204" pitchFamily="34" charset="0"/>
                <a:cs typeface="Arial" panose="020B0604020202020204" pitchFamily="34" charset="0"/>
              </a:rPr>
              <a:t> </a:t>
            </a:r>
            <a:r>
              <a:rPr lang="en-US" dirty="0" err="1">
                <a:solidFill>
                  <a:schemeClr val="accent6">
                    <a:lumMod val="75000"/>
                  </a:schemeClr>
                </a:solidFill>
                <a:latin typeface="Arial" panose="020B0604020202020204" pitchFamily="34" charset="0"/>
                <a:cs typeface="Arial" panose="020B0604020202020204" pitchFamily="34" charset="0"/>
              </a:rPr>
              <a:t>ngày</a:t>
            </a:r>
            <a:endParaRPr lang="en-US" dirty="0">
              <a:solidFill>
                <a:schemeClr val="accent6">
                  <a:lumMod val="75000"/>
                </a:schemeClr>
              </a:solidFill>
              <a:latin typeface="Arial" panose="020B0604020202020204" pitchFamily="34" charset="0"/>
              <a:cs typeface="Arial" panose="020B0604020202020204" pitchFamily="34" charset="0"/>
            </a:endParaRPr>
          </a:p>
          <a:p>
            <a:r>
              <a:rPr lang="en-US" dirty="0" err="1">
                <a:solidFill>
                  <a:srgbClr val="FFC000"/>
                </a:solidFill>
                <a:latin typeface="Arial" panose="020B0604020202020204" pitchFamily="34" charset="0"/>
                <a:cs typeface="Arial" panose="020B0604020202020204" pitchFamily="34" charset="0"/>
              </a:rPr>
              <a:t>đa</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số</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còn</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lại</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dùng</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khi</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cần</a:t>
            </a:r>
            <a:r>
              <a:rPr lang="en-US" dirty="0">
                <a:solidFill>
                  <a:srgbClr val="FFC000"/>
                </a:solidFill>
                <a:latin typeface="Arial" panose="020B0604020202020204" pitchFamily="34" charset="0"/>
                <a:cs typeface="Arial" panose="020B0604020202020204" pitchFamily="34" charset="0"/>
              </a:rPr>
              <a:t>/</a:t>
            </a:r>
            <a:r>
              <a:rPr lang="en-US" dirty="0" err="1">
                <a:solidFill>
                  <a:srgbClr val="FFC000"/>
                </a:solidFill>
                <a:latin typeface="Arial" panose="020B0604020202020204" pitchFamily="34" charset="0"/>
                <a:cs typeface="Arial" panose="020B0604020202020204" pitchFamily="34" charset="0"/>
              </a:rPr>
              <a:t>vài</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ngày</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trong</a:t>
            </a:r>
            <a:r>
              <a:rPr lang="en-US" dirty="0">
                <a:solidFill>
                  <a:srgbClr val="FFC000"/>
                </a:solidFill>
                <a:latin typeface="Arial" panose="020B0604020202020204" pitchFamily="34" charset="0"/>
                <a:cs typeface="Arial" panose="020B0604020202020204" pitchFamily="34" charset="0"/>
              </a:rPr>
              <a:t> </a:t>
            </a:r>
            <a:r>
              <a:rPr lang="en-US" dirty="0" err="1">
                <a:solidFill>
                  <a:srgbClr val="FFC000"/>
                </a:solidFill>
                <a:latin typeface="Arial" panose="020B0604020202020204" pitchFamily="34" charset="0"/>
                <a:cs typeface="Arial" panose="020B0604020202020204" pitchFamily="34" charset="0"/>
              </a:rPr>
              <a:t>tuần</a:t>
            </a:r>
            <a:endParaRPr lang="en-US" dirty="0">
              <a:solidFill>
                <a:srgbClr val="FFC000"/>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Bn </a:t>
            </a:r>
            <a:r>
              <a:rPr lang="en-US" dirty="0" err="1">
                <a:solidFill>
                  <a:srgbClr val="FF0000"/>
                </a:solidFill>
                <a:latin typeface="Arial" panose="020B0604020202020204" pitchFamily="34" charset="0"/>
                <a:cs typeface="Arial" panose="020B0604020202020204" pitchFamily="34" charset="0"/>
              </a:rPr>
              <a:t>cảm</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thấy</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phiền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toái</a:t>
            </a:r>
            <a:r>
              <a:rPr lang="en-US" dirty="0">
                <a:solidFill>
                  <a:srgbClr val="FF0000"/>
                </a:solidFill>
                <a:latin typeface="Arial" panose="020B0604020202020204" pitchFamily="34" charset="0"/>
                <a:cs typeface="Arial" panose="020B0604020202020204" pitchFamily="34" charset="0"/>
              </a:rPr>
              <a:t>/ng</a:t>
            </a:r>
            <a:r>
              <a:rPr lang="vi-VN" dirty="0">
                <a:solidFill>
                  <a:srgbClr val="FF0000"/>
                </a:solidFill>
                <a:latin typeface="Arial" panose="020B0604020202020204" pitchFamily="34" charset="0"/>
                <a:cs typeface="Arial" panose="020B0604020202020204" pitchFamily="34" charset="0"/>
              </a:rPr>
              <a:t>ư</a:t>
            </a:r>
            <a:r>
              <a:rPr lang="en-US" dirty="0" err="1">
                <a:solidFill>
                  <a:srgbClr val="FF0000"/>
                </a:solidFill>
                <a:latin typeface="Arial" panose="020B0604020202020204" pitchFamily="34" charset="0"/>
                <a:cs typeface="Arial" panose="020B0604020202020204" pitchFamily="34" charset="0"/>
              </a:rPr>
              <a:t>ợng</a:t>
            </a:r>
            <a:endParaRPr lang="en-US" dirty="0">
              <a:solidFill>
                <a:srgbClr val="FF0000"/>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875BA85-B104-4614-8FB2-F4D48424FFF8}"/>
              </a:ext>
            </a:extLst>
          </p:cNvPr>
          <p:cNvSpPr>
            <a:spLocks noGrp="1"/>
          </p:cNvSpPr>
          <p:nvPr>
            <p:ph type="sldNum" sz="quarter" idx="4294967295"/>
          </p:nvPr>
        </p:nvSpPr>
        <p:spPr>
          <a:xfrm>
            <a:off x="9347200" y="6438900"/>
            <a:ext cx="2844800" cy="282575"/>
          </a:xfrm>
        </p:spPr>
        <p:txBody>
          <a:bodyPr/>
          <a:lstStyle/>
          <a:p>
            <a:r>
              <a:rPr lang="en-US" altLang="en-US"/>
              <a:t> Slide </a:t>
            </a:r>
            <a:fld id="{34C7FEB6-964D-403B-88AB-D36AA9C0BE04}" type="slidenum">
              <a:rPr lang="en-US" altLang="en-US" smtClean="0"/>
              <a:pPr/>
              <a:t>35</a:t>
            </a:fld>
            <a:endParaRPr lang="en-US" altLang="en-US"/>
          </a:p>
        </p:txBody>
      </p:sp>
      <p:pic>
        <p:nvPicPr>
          <p:cNvPr id="4" name="Picture 3">
            <a:extLst>
              <a:ext uri="{FF2B5EF4-FFF2-40B4-BE49-F238E27FC236}">
                <a16:creationId xmlns:a16="http://schemas.microsoft.com/office/drawing/2014/main" id="{987DE129-6888-4A77-AEF1-CE4B44A05968}"/>
              </a:ext>
            </a:extLst>
          </p:cNvPr>
          <p:cNvPicPr>
            <a:picLocks noChangeAspect="1"/>
          </p:cNvPicPr>
          <p:nvPr/>
        </p:nvPicPr>
        <p:blipFill>
          <a:blip r:embed="rId2"/>
          <a:stretch>
            <a:fillRect/>
          </a:stretch>
        </p:blipFill>
        <p:spPr>
          <a:xfrm>
            <a:off x="7086600" y="299617"/>
            <a:ext cx="5008053" cy="6421858"/>
          </a:xfrm>
          <a:prstGeom prst="rect">
            <a:avLst/>
          </a:prstGeom>
        </p:spPr>
      </p:pic>
      <p:sp>
        <p:nvSpPr>
          <p:cNvPr id="7" name="TextBox 6">
            <a:extLst>
              <a:ext uri="{FF2B5EF4-FFF2-40B4-BE49-F238E27FC236}">
                <a16:creationId xmlns:a16="http://schemas.microsoft.com/office/drawing/2014/main" id="{CADF5702-3C9C-47AE-942C-E4324F03F2BF}"/>
              </a:ext>
            </a:extLst>
          </p:cNvPr>
          <p:cNvSpPr txBox="1"/>
          <p:nvPr/>
        </p:nvSpPr>
        <p:spPr>
          <a:xfrm>
            <a:off x="1792206" y="6422533"/>
            <a:ext cx="3301417" cy="369332"/>
          </a:xfrm>
          <a:prstGeom prst="rect">
            <a:avLst/>
          </a:prstGeom>
          <a:noFill/>
        </p:spPr>
        <p:txBody>
          <a:bodyPr wrap="none" rtlCol="0">
            <a:spAutoFit/>
          </a:bodyPr>
          <a:lstStyle/>
          <a:p>
            <a:r>
              <a:rPr lang="en-US" dirty="0"/>
              <a:t>Price Primary Care Res Med 2014</a:t>
            </a:r>
          </a:p>
        </p:txBody>
      </p:sp>
      <p:pic>
        <p:nvPicPr>
          <p:cNvPr id="8" name="Picture 7">
            <a:extLst>
              <a:ext uri="{FF2B5EF4-FFF2-40B4-BE49-F238E27FC236}">
                <a16:creationId xmlns:a16="http://schemas.microsoft.com/office/drawing/2014/main" id="{1D80D613-C80B-40DB-85D7-11CF9067531A}"/>
              </a:ext>
            </a:extLst>
          </p:cNvPr>
          <p:cNvPicPr>
            <a:picLocks noChangeAspect="1"/>
          </p:cNvPicPr>
          <p:nvPr/>
        </p:nvPicPr>
        <p:blipFill>
          <a:blip r:embed="rId3"/>
          <a:stretch>
            <a:fillRect/>
          </a:stretch>
        </p:blipFill>
        <p:spPr>
          <a:xfrm>
            <a:off x="6553200" y="965671"/>
            <a:ext cx="5550083" cy="5648840"/>
          </a:xfrm>
          <a:prstGeom prst="rect">
            <a:avLst/>
          </a:prstGeom>
        </p:spPr>
      </p:pic>
    </p:spTree>
    <p:extLst>
      <p:ext uri="{BB962C8B-B14F-4D97-AF65-F5344CB8AC3E}">
        <p14:creationId xmlns:p14="http://schemas.microsoft.com/office/powerpoint/2010/main" val="18347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1000" y="1206502"/>
            <a:ext cx="11125200" cy="5208587"/>
          </a:xfrm>
        </p:spPr>
        <p:txBody>
          <a:bodyPr>
            <a:noAutofit/>
          </a:bodyPr>
          <a:lstStyle/>
          <a:p>
            <a:pPr marL="342900" indent="-342900" defTabSz="914400" eaLnBrk="1" hangingPunct="1">
              <a:buClr>
                <a:srgbClr val="F79646"/>
              </a:buClr>
              <a:buSzPct val="80000"/>
              <a:buFont typeface="Wingdings" pitchFamily="2" charset="2"/>
              <a:buChar char=""/>
            </a:pPr>
            <a:r>
              <a:rPr lang="en-AU" sz="2400" dirty="0" err="1">
                <a:cs typeface="Arial" pitchFamily="34" charset="0"/>
              </a:rPr>
              <a:t>Tuân</a:t>
            </a:r>
            <a:r>
              <a:rPr lang="en-AU" sz="2400" dirty="0">
                <a:cs typeface="Arial" pitchFamily="34" charset="0"/>
              </a:rPr>
              <a:t> </a:t>
            </a:r>
            <a:r>
              <a:rPr lang="en-AU" sz="2400" dirty="0" err="1">
                <a:cs typeface="Arial" pitchFamily="34" charset="0"/>
              </a:rPr>
              <a:t>thủ</a:t>
            </a:r>
            <a:r>
              <a:rPr lang="en-AU" sz="2400" dirty="0">
                <a:cs typeface="Arial" pitchFamily="34" charset="0"/>
              </a:rPr>
              <a:t> </a:t>
            </a:r>
            <a:r>
              <a:rPr lang="en-AU" sz="2400" dirty="0" err="1">
                <a:cs typeface="Arial" pitchFamily="34" charset="0"/>
              </a:rPr>
              <a:t>kém</a:t>
            </a:r>
            <a:r>
              <a:rPr lang="en-AU" sz="2400" dirty="0">
                <a:cs typeface="Arial" pitchFamily="34" charset="0"/>
              </a:rPr>
              <a:t>:</a:t>
            </a:r>
          </a:p>
          <a:p>
            <a:pPr marL="742950" lvl="1" indent="-285750" defTabSz="914400" eaLnBrk="1" hangingPunct="1">
              <a:buClr>
                <a:srgbClr val="F79646"/>
              </a:buClr>
              <a:buFont typeface="Wingdings" pitchFamily="2" charset="2"/>
              <a:buChar char="§"/>
            </a:pPr>
            <a:r>
              <a:rPr lang="en-AU" dirty="0" err="1">
                <a:cs typeface="Arial" pitchFamily="34" charset="0"/>
              </a:rPr>
              <a:t>Thường</a:t>
            </a:r>
            <a:r>
              <a:rPr lang="en-AU" dirty="0">
                <a:cs typeface="Arial" pitchFamily="34" charset="0"/>
              </a:rPr>
              <a:t> </a:t>
            </a:r>
            <a:r>
              <a:rPr lang="en-AU" dirty="0" err="1">
                <a:cs typeface="Arial" pitchFamily="34" charset="0"/>
              </a:rPr>
              <a:t>gặp</a:t>
            </a:r>
            <a:r>
              <a:rPr lang="en-AU" dirty="0">
                <a:cs typeface="Arial" pitchFamily="34" charset="0"/>
              </a:rPr>
              <a:t>: 50% </a:t>
            </a:r>
            <a:r>
              <a:rPr lang="en-AU" dirty="0" err="1">
                <a:cs typeface="Arial" pitchFamily="34" charset="0"/>
              </a:rPr>
              <a:t>không</a:t>
            </a:r>
            <a:r>
              <a:rPr lang="en-AU" dirty="0">
                <a:cs typeface="Arial" pitchFamily="34" charset="0"/>
              </a:rPr>
              <a:t> </a:t>
            </a:r>
            <a:r>
              <a:rPr lang="en-AU" dirty="0" err="1">
                <a:cs typeface="Arial" pitchFamily="34" charset="0"/>
              </a:rPr>
              <a:t>dùng</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hen </a:t>
            </a:r>
            <a:r>
              <a:rPr lang="en-AU" dirty="0" err="1">
                <a:cs typeface="Arial" pitchFamily="34" charset="0"/>
              </a:rPr>
              <a:t>như</a:t>
            </a:r>
            <a:r>
              <a:rPr lang="en-AU" dirty="0">
                <a:cs typeface="Arial" pitchFamily="34" charset="0"/>
              </a:rPr>
              <a:t> </a:t>
            </a:r>
            <a:r>
              <a:rPr lang="en-AU" dirty="0" err="1">
                <a:cs typeface="Arial" pitchFamily="34" charset="0"/>
              </a:rPr>
              <a:t>đã</a:t>
            </a:r>
            <a:r>
              <a:rPr lang="en-AU" dirty="0">
                <a:cs typeface="Arial" pitchFamily="34" charset="0"/>
              </a:rPr>
              <a:t> </a:t>
            </a:r>
            <a:r>
              <a:rPr lang="en-AU" dirty="0" err="1">
                <a:cs typeface="Arial" pitchFamily="34" charset="0"/>
              </a:rPr>
              <a:t>được</a:t>
            </a:r>
            <a:r>
              <a:rPr lang="en-AU" dirty="0">
                <a:cs typeface="Arial" pitchFamily="34" charset="0"/>
              </a:rPr>
              <a:t> </a:t>
            </a:r>
            <a:r>
              <a:rPr lang="en-AU" dirty="0" err="1">
                <a:cs typeface="Arial" pitchFamily="34" charset="0"/>
              </a:rPr>
              <a:t>kê</a:t>
            </a:r>
            <a:r>
              <a:rPr lang="en-AU" dirty="0">
                <a:cs typeface="Arial" pitchFamily="34" charset="0"/>
              </a:rPr>
              <a:t> </a:t>
            </a:r>
            <a:r>
              <a:rPr lang="en-AU" dirty="0" err="1">
                <a:cs typeface="Arial" pitchFamily="34" charset="0"/>
              </a:rPr>
              <a:t>toa</a:t>
            </a:r>
            <a:endParaRPr lang="en-AU"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Góp</a:t>
            </a:r>
            <a:r>
              <a:rPr lang="en-AU" dirty="0">
                <a:cs typeface="Arial" pitchFamily="34" charset="0"/>
              </a:rPr>
              <a:t> </a:t>
            </a:r>
            <a:r>
              <a:rPr lang="en-AU" dirty="0" err="1">
                <a:cs typeface="Arial" pitchFamily="34" charset="0"/>
              </a:rPr>
              <a:t>phần</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không</a:t>
            </a:r>
            <a:r>
              <a:rPr lang="en-AU" dirty="0">
                <a:cs typeface="Arial" pitchFamily="34" charset="0"/>
              </a:rPr>
              <a:t> </a:t>
            </a:r>
            <a:r>
              <a:rPr lang="en-AU" dirty="0" err="1">
                <a:cs typeface="Arial" pitchFamily="34" charset="0"/>
              </a:rPr>
              <a:t>kiểm</a:t>
            </a:r>
            <a:r>
              <a:rPr lang="en-AU" dirty="0">
                <a:cs typeface="Arial" pitchFamily="34" charset="0"/>
              </a:rPr>
              <a:t> </a:t>
            </a:r>
            <a:r>
              <a:rPr lang="en-AU" dirty="0" err="1">
                <a:cs typeface="Arial" pitchFamily="34" charset="0"/>
              </a:rPr>
              <a:t>soát</a:t>
            </a:r>
            <a:r>
              <a:rPr lang="en-AU" dirty="0">
                <a:cs typeface="Arial" pitchFamily="34" charset="0"/>
              </a:rPr>
              <a:t> </a:t>
            </a:r>
            <a:r>
              <a:rPr lang="en-AU" dirty="0" err="1">
                <a:cs typeface="Arial" pitchFamily="34" charset="0"/>
              </a:rPr>
              <a:t>triệu</a:t>
            </a:r>
            <a:r>
              <a:rPr lang="en-AU" dirty="0">
                <a:cs typeface="Arial" pitchFamily="34" charset="0"/>
              </a:rPr>
              <a:t> </a:t>
            </a:r>
            <a:r>
              <a:rPr lang="en-AU" dirty="0" err="1">
                <a:cs typeface="Arial" pitchFamily="34" charset="0"/>
              </a:rPr>
              <a:t>chứng</a:t>
            </a:r>
            <a:r>
              <a:rPr lang="en-AU" dirty="0">
                <a:cs typeface="Arial" pitchFamily="34" charset="0"/>
              </a:rPr>
              <a:t>, </a:t>
            </a:r>
            <a:r>
              <a:rPr lang="en-AU" dirty="0" err="1">
                <a:cs typeface="Arial" pitchFamily="34" charset="0"/>
              </a:rPr>
              <a:t>nguy</a:t>
            </a:r>
            <a:r>
              <a:rPr lang="en-AU" dirty="0">
                <a:cs typeface="Arial" pitchFamily="34" charset="0"/>
              </a:rPr>
              <a:t> </a:t>
            </a:r>
            <a:r>
              <a:rPr lang="en-AU" dirty="0" err="1">
                <a:cs typeface="Arial" pitchFamily="34" charset="0"/>
              </a:rPr>
              <a:t>cơ</a:t>
            </a:r>
            <a:r>
              <a:rPr lang="en-AU" dirty="0">
                <a:cs typeface="Arial" pitchFamily="34" charset="0"/>
              </a:rPr>
              <a:t> </a:t>
            </a:r>
            <a:r>
              <a:rPr lang="en-AU" dirty="0" err="1">
                <a:cs typeface="Arial" pitchFamily="34" charset="0"/>
              </a:rPr>
              <a:t>đợt</a:t>
            </a:r>
            <a:r>
              <a:rPr lang="en-AU" dirty="0">
                <a:cs typeface="Arial" pitchFamily="34" charset="0"/>
              </a:rPr>
              <a:t> </a:t>
            </a:r>
            <a:r>
              <a:rPr lang="en-AU" dirty="0" err="1">
                <a:cs typeface="Arial" pitchFamily="34" charset="0"/>
              </a:rPr>
              <a:t>cấp</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tử</a:t>
            </a:r>
            <a:r>
              <a:rPr lang="en-AU" dirty="0">
                <a:cs typeface="Arial" pitchFamily="34" charset="0"/>
              </a:rPr>
              <a:t> </a:t>
            </a:r>
            <a:r>
              <a:rPr lang="en-AU" dirty="0" err="1">
                <a:cs typeface="Arial" pitchFamily="34" charset="0"/>
              </a:rPr>
              <a:t>vong</a:t>
            </a:r>
            <a:r>
              <a:rPr lang="en-AU" dirty="0">
                <a:cs typeface="Arial" pitchFamily="34" charset="0"/>
              </a:rPr>
              <a:t> do hen</a:t>
            </a:r>
          </a:p>
          <a:p>
            <a:pPr marL="342900" indent="-342900" defTabSz="914400" eaLnBrk="1" hangingPunct="1">
              <a:buClr>
                <a:srgbClr val="F79646"/>
              </a:buClr>
              <a:buSzPct val="80000"/>
              <a:buFont typeface="Wingdings" pitchFamily="2" charset="2"/>
              <a:buChar char=""/>
            </a:pPr>
            <a:r>
              <a:rPr lang="en-AU" sz="2400" dirty="0" err="1">
                <a:cs typeface="Arial" pitchFamily="34" charset="0"/>
              </a:rPr>
              <a:t>Các</a:t>
            </a:r>
            <a:r>
              <a:rPr lang="en-AU" sz="2400" dirty="0">
                <a:cs typeface="Arial" pitchFamily="34" charset="0"/>
              </a:rPr>
              <a:t> </a:t>
            </a:r>
            <a:r>
              <a:rPr lang="en-AU" sz="2400" dirty="0" err="1">
                <a:cs typeface="Arial" pitchFamily="34" charset="0"/>
              </a:rPr>
              <a:t>yếu</a:t>
            </a:r>
            <a:r>
              <a:rPr lang="en-AU" sz="2400" dirty="0">
                <a:cs typeface="Arial" pitchFamily="34" charset="0"/>
              </a:rPr>
              <a:t> </a:t>
            </a:r>
            <a:r>
              <a:rPr lang="en-AU" sz="2400" dirty="0" err="1">
                <a:cs typeface="Arial" pitchFamily="34" charset="0"/>
              </a:rPr>
              <a:t>tố</a:t>
            </a:r>
            <a:r>
              <a:rPr lang="en-AU" sz="2400" dirty="0">
                <a:cs typeface="Arial" pitchFamily="34" charset="0"/>
              </a:rPr>
              <a:t> </a:t>
            </a:r>
            <a:r>
              <a:rPr lang="en-AU" sz="2400" dirty="0" err="1">
                <a:cs typeface="Arial" pitchFamily="34" charset="0"/>
              </a:rPr>
              <a:t>góp</a:t>
            </a:r>
            <a:r>
              <a:rPr lang="en-AU" sz="2400" dirty="0">
                <a:cs typeface="Arial" pitchFamily="34" charset="0"/>
              </a:rPr>
              <a:t> </a:t>
            </a:r>
            <a:r>
              <a:rPr lang="en-AU" sz="2400" dirty="0" err="1">
                <a:cs typeface="Arial" pitchFamily="34" charset="0"/>
              </a:rPr>
              <a:t>phần</a:t>
            </a:r>
            <a:endParaRPr lang="en-AU" sz="2400"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Vô</a:t>
            </a:r>
            <a:r>
              <a:rPr lang="en-AU" dirty="0">
                <a:cs typeface="Arial" pitchFamily="34" charset="0"/>
              </a:rPr>
              <a:t> ý (e.g. forgetfulness, cost, confusion) and/or </a:t>
            </a:r>
          </a:p>
          <a:p>
            <a:pPr marL="742950" lvl="1" indent="-285750" defTabSz="914400" eaLnBrk="1" hangingPunct="1">
              <a:buClr>
                <a:srgbClr val="F79646"/>
              </a:buClr>
              <a:buFont typeface="Wingdings" pitchFamily="2" charset="2"/>
              <a:buChar char="§"/>
            </a:pPr>
            <a:r>
              <a:rPr lang="en-AU" dirty="0" err="1">
                <a:cs typeface="Arial" pitchFamily="34" charset="0"/>
              </a:rPr>
              <a:t>Cố</a:t>
            </a:r>
            <a:r>
              <a:rPr lang="en-AU" dirty="0">
                <a:cs typeface="Arial" pitchFamily="34" charset="0"/>
              </a:rPr>
              <a:t> ý (e.g. </a:t>
            </a:r>
            <a:r>
              <a:rPr lang="en-AU" dirty="0" err="1">
                <a:cs typeface="Arial" pitchFamily="34" charset="0"/>
              </a:rPr>
              <a:t>không</a:t>
            </a:r>
            <a:r>
              <a:rPr lang="en-AU" dirty="0">
                <a:cs typeface="Arial" pitchFamily="34" charset="0"/>
              </a:rPr>
              <a:t> </a:t>
            </a:r>
            <a:r>
              <a:rPr lang="en-AU" dirty="0" err="1">
                <a:cs typeface="Arial" pitchFamily="34" charset="0"/>
              </a:rPr>
              <a:t>cảm</a:t>
            </a:r>
            <a:r>
              <a:rPr lang="en-AU" dirty="0">
                <a:cs typeface="Arial" pitchFamily="34" charset="0"/>
              </a:rPr>
              <a:t> </a:t>
            </a:r>
            <a:r>
              <a:rPr lang="en-AU" dirty="0" err="1">
                <a:cs typeface="Arial" pitchFamily="34" charset="0"/>
              </a:rPr>
              <a:t>thấy</a:t>
            </a:r>
            <a:r>
              <a:rPr lang="en-AU" dirty="0">
                <a:cs typeface="Arial" pitchFamily="34" charset="0"/>
              </a:rPr>
              <a:t> </a:t>
            </a:r>
            <a:r>
              <a:rPr lang="en-AU" dirty="0" err="1">
                <a:cs typeface="Arial" pitchFamily="34" charset="0"/>
              </a:rPr>
              <a:t>nhu</a:t>
            </a:r>
            <a:r>
              <a:rPr lang="en-AU" dirty="0">
                <a:cs typeface="Arial" pitchFamily="34" charset="0"/>
              </a:rPr>
              <a:t> </a:t>
            </a:r>
            <a:r>
              <a:rPr lang="en-AU" dirty="0" err="1">
                <a:cs typeface="Arial" pitchFamily="34" charset="0"/>
              </a:rPr>
              <a:t>cầu</a:t>
            </a:r>
            <a:r>
              <a:rPr lang="en-AU" dirty="0">
                <a:cs typeface="Arial" pitchFamily="34" charset="0"/>
              </a:rPr>
              <a:t>, </a:t>
            </a:r>
            <a:r>
              <a:rPr lang="en-AU" dirty="0" err="1">
                <a:cs typeface="Arial" pitchFamily="34" charset="0"/>
              </a:rPr>
              <a:t>sợ</a:t>
            </a:r>
            <a:r>
              <a:rPr lang="en-AU" dirty="0">
                <a:cs typeface="Arial" pitchFamily="34" charset="0"/>
              </a:rPr>
              <a:t> </a:t>
            </a:r>
            <a:r>
              <a:rPr lang="en-AU" dirty="0" err="1">
                <a:cs typeface="Arial" pitchFamily="34" charset="0"/>
              </a:rPr>
              <a:t>tác</a:t>
            </a:r>
            <a:r>
              <a:rPr lang="en-AU" dirty="0">
                <a:cs typeface="Arial" pitchFamily="34" charset="0"/>
              </a:rPr>
              <a:t> </a:t>
            </a:r>
            <a:r>
              <a:rPr lang="en-AU" dirty="0" err="1">
                <a:cs typeface="Arial" pitchFamily="34" charset="0"/>
              </a:rPr>
              <a:t>dụng</a:t>
            </a:r>
            <a:r>
              <a:rPr lang="en-AU" dirty="0">
                <a:cs typeface="Arial" pitchFamily="34" charset="0"/>
              </a:rPr>
              <a:t> </a:t>
            </a:r>
            <a:r>
              <a:rPr lang="en-AU" dirty="0" err="1">
                <a:cs typeface="Arial" pitchFamily="34" charset="0"/>
              </a:rPr>
              <a:t>phụ</a:t>
            </a:r>
            <a:r>
              <a:rPr lang="en-AU" dirty="0">
                <a:cs typeface="Arial" pitchFamily="34" charset="0"/>
              </a:rPr>
              <a:t>, </a:t>
            </a:r>
            <a:r>
              <a:rPr lang="en-AU" dirty="0" err="1">
                <a:cs typeface="Arial" pitchFamily="34" charset="0"/>
              </a:rPr>
              <a:t>các</a:t>
            </a:r>
            <a:r>
              <a:rPr lang="en-AU" dirty="0">
                <a:cs typeface="Arial" pitchFamily="34" charset="0"/>
              </a:rPr>
              <a:t> </a:t>
            </a:r>
            <a:r>
              <a:rPr lang="en-AU" dirty="0" err="1">
                <a:cs typeface="Arial" pitchFamily="34" charset="0"/>
              </a:rPr>
              <a:t>vấn</a:t>
            </a:r>
            <a:r>
              <a:rPr lang="en-AU" dirty="0">
                <a:cs typeface="Arial" pitchFamily="34" charset="0"/>
              </a:rPr>
              <a:t> </a:t>
            </a:r>
            <a:r>
              <a:rPr lang="en-AU" dirty="0" err="1">
                <a:cs typeface="Arial" pitchFamily="34" charset="0"/>
              </a:rPr>
              <a:t>đề</a:t>
            </a:r>
            <a:r>
              <a:rPr lang="en-AU" dirty="0">
                <a:cs typeface="Arial" pitchFamily="34" charset="0"/>
              </a:rPr>
              <a:t> </a:t>
            </a:r>
            <a:r>
              <a:rPr lang="en-AU" dirty="0" err="1">
                <a:cs typeface="Arial" pitchFamily="34" charset="0"/>
              </a:rPr>
              <a:t>văn</a:t>
            </a:r>
            <a:r>
              <a:rPr lang="en-AU" dirty="0">
                <a:cs typeface="Arial" pitchFamily="34" charset="0"/>
              </a:rPr>
              <a:t> </a:t>
            </a:r>
            <a:r>
              <a:rPr lang="en-AU" dirty="0" err="1">
                <a:cs typeface="Arial" pitchFamily="34" charset="0"/>
              </a:rPr>
              <a:t>hóa</a:t>
            </a:r>
            <a:r>
              <a:rPr lang="en-AU" dirty="0">
                <a:cs typeface="Arial" pitchFamily="34" charset="0"/>
              </a:rPr>
              <a:t>, </a:t>
            </a:r>
            <a:r>
              <a:rPr lang="en-AU" dirty="0" err="1">
                <a:cs typeface="Arial" pitchFamily="34" charset="0"/>
              </a:rPr>
              <a:t>giá</a:t>
            </a:r>
            <a:r>
              <a:rPr lang="en-AU" dirty="0">
                <a:cs typeface="Arial" pitchFamily="34" charset="0"/>
              </a:rPr>
              <a:t> </a:t>
            </a:r>
            <a:r>
              <a:rPr lang="en-AU" dirty="0" err="1">
                <a:cs typeface="Arial" pitchFamily="34" charset="0"/>
              </a:rPr>
              <a:t>thành</a:t>
            </a:r>
            <a:r>
              <a:rPr lang="en-AU" dirty="0">
                <a:cs typeface="Arial" pitchFamily="34" charset="0"/>
              </a:rPr>
              <a:t>)</a:t>
            </a:r>
          </a:p>
          <a:p>
            <a:pPr marL="342900" indent="-342900" defTabSz="914400" eaLnBrk="1" hangingPunct="1">
              <a:buClr>
                <a:srgbClr val="F79646"/>
              </a:buClr>
              <a:buSzPct val="80000"/>
              <a:buFont typeface="Wingdings" pitchFamily="2" charset="2"/>
              <a:buChar char=""/>
            </a:pPr>
            <a:r>
              <a:rPr lang="en-AU" sz="2400" dirty="0" err="1">
                <a:cs typeface="Arial" pitchFamily="34" charset="0"/>
              </a:rPr>
              <a:t>Làm</a:t>
            </a:r>
            <a:r>
              <a:rPr lang="en-AU" sz="2400" dirty="0">
                <a:cs typeface="Arial" pitchFamily="34" charset="0"/>
              </a:rPr>
              <a:t> </a:t>
            </a:r>
            <a:r>
              <a:rPr lang="en-AU" sz="2400" dirty="0" err="1">
                <a:cs typeface="Arial" pitchFamily="34" charset="0"/>
              </a:rPr>
              <a:t>sao</a:t>
            </a:r>
            <a:r>
              <a:rPr lang="en-AU" sz="2400" dirty="0">
                <a:cs typeface="Arial" pitchFamily="34" charset="0"/>
              </a:rPr>
              <a:t> </a:t>
            </a:r>
            <a:r>
              <a:rPr lang="en-AU" sz="2400" dirty="0" err="1">
                <a:cs typeface="Arial" pitchFamily="34" charset="0"/>
              </a:rPr>
              <a:t>nhận</a:t>
            </a:r>
            <a:r>
              <a:rPr lang="en-AU" sz="2400" dirty="0">
                <a:cs typeface="Arial" pitchFamily="34" charset="0"/>
              </a:rPr>
              <a:t> </a:t>
            </a:r>
            <a:r>
              <a:rPr lang="en-AU" sz="2400" dirty="0" err="1">
                <a:cs typeface="Arial" pitchFamily="34" charset="0"/>
              </a:rPr>
              <a:t>diện</a:t>
            </a:r>
            <a:r>
              <a:rPr lang="en-AU" sz="2400" dirty="0">
                <a:cs typeface="Arial" pitchFamily="34" charset="0"/>
              </a:rPr>
              <a:t> </a:t>
            </a:r>
            <a:r>
              <a:rPr lang="en-AU" sz="2400" dirty="0" err="1">
                <a:cs typeface="Arial" pitchFamily="34" charset="0"/>
              </a:rPr>
              <a:t>bn</a:t>
            </a:r>
            <a:r>
              <a:rPr lang="en-AU" sz="2400" dirty="0">
                <a:cs typeface="Arial" pitchFamily="34" charset="0"/>
              </a:rPr>
              <a:t> </a:t>
            </a:r>
            <a:r>
              <a:rPr lang="en-AU" sz="2400" dirty="0" err="1">
                <a:cs typeface="Arial" pitchFamily="34" charset="0"/>
              </a:rPr>
              <a:t>không</a:t>
            </a:r>
            <a:r>
              <a:rPr lang="en-AU" sz="2400" dirty="0">
                <a:cs typeface="Arial" pitchFamily="34" charset="0"/>
              </a:rPr>
              <a:t> </a:t>
            </a:r>
            <a:r>
              <a:rPr lang="en-AU" sz="2400" dirty="0" err="1">
                <a:cs typeface="Arial" pitchFamily="34" charset="0"/>
              </a:rPr>
              <a:t>tuân</a:t>
            </a:r>
            <a:r>
              <a:rPr lang="en-AU" sz="2400" dirty="0">
                <a:cs typeface="Arial" pitchFamily="34" charset="0"/>
              </a:rPr>
              <a:t> </a:t>
            </a:r>
            <a:r>
              <a:rPr lang="en-AU" sz="2400" dirty="0" err="1">
                <a:cs typeface="Arial" pitchFamily="34" charset="0"/>
              </a:rPr>
              <a:t>thủ</a:t>
            </a:r>
            <a:r>
              <a:rPr lang="en-AU" sz="2400" dirty="0">
                <a:cs typeface="Arial" pitchFamily="34" charset="0"/>
              </a:rPr>
              <a:t>:</a:t>
            </a:r>
          </a:p>
          <a:p>
            <a:pPr marL="742950" lvl="1" indent="-285750" defTabSz="914400" eaLnBrk="1" hangingPunct="1">
              <a:buClr>
                <a:srgbClr val="F79646"/>
              </a:buClr>
              <a:buFont typeface="Wingdings" pitchFamily="2" charset="2"/>
              <a:buChar char="§"/>
            </a:pPr>
            <a:r>
              <a:rPr lang="en-AU" dirty="0" err="1">
                <a:cs typeface="Arial" pitchFamily="34" charset="0"/>
              </a:rPr>
              <a:t>Hỏi</a:t>
            </a:r>
            <a:r>
              <a:rPr lang="en-AU" dirty="0">
                <a:cs typeface="Arial" pitchFamily="34" charset="0"/>
              </a:rPr>
              <a:t> </a:t>
            </a:r>
            <a:r>
              <a:rPr lang="en-AU" dirty="0" err="1">
                <a:cs typeface="Arial" pitchFamily="34" charset="0"/>
              </a:rPr>
              <a:t>các</a:t>
            </a:r>
            <a:r>
              <a:rPr lang="en-AU" dirty="0">
                <a:cs typeface="Arial" pitchFamily="34" charset="0"/>
              </a:rPr>
              <a:t> </a:t>
            </a:r>
            <a:r>
              <a:rPr lang="en-AU" dirty="0" err="1">
                <a:cs typeface="Arial" pitchFamily="34" charset="0"/>
              </a:rPr>
              <a:t>câu</a:t>
            </a:r>
            <a:r>
              <a:rPr lang="en-AU" dirty="0">
                <a:cs typeface="Arial" pitchFamily="34" charset="0"/>
              </a:rPr>
              <a:t> </a:t>
            </a:r>
            <a:r>
              <a:rPr lang="en-AU" dirty="0" err="1">
                <a:cs typeface="Arial" pitchFamily="34" charset="0"/>
              </a:rPr>
              <a:t>hỏi</a:t>
            </a:r>
            <a:r>
              <a:rPr lang="en-AU" dirty="0">
                <a:cs typeface="Arial" pitchFamily="34" charset="0"/>
              </a:rPr>
              <a:t> </a:t>
            </a:r>
            <a:r>
              <a:rPr lang="en-AU" dirty="0" err="1">
                <a:cs typeface="Arial" pitchFamily="34" charset="0"/>
              </a:rPr>
              <a:t>cảm</a:t>
            </a:r>
            <a:r>
              <a:rPr lang="en-AU" dirty="0">
                <a:cs typeface="Arial" pitchFamily="34" charset="0"/>
              </a:rPr>
              <a:t> </a:t>
            </a:r>
            <a:r>
              <a:rPr lang="en-AU" dirty="0" err="1">
                <a:cs typeface="Arial" pitchFamily="34" charset="0"/>
              </a:rPr>
              <a:t>thông</a:t>
            </a:r>
            <a:r>
              <a:rPr lang="en-AU" dirty="0">
                <a:cs typeface="Arial" pitchFamily="34" charset="0"/>
              </a:rPr>
              <a:t> “</a:t>
            </a:r>
            <a:r>
              <a:rPr lang="en-AU" dirty="0" err="1">
                <a:cs typeface="Arial" pitchFamily="34" charset="0"/>
              </a:rPr>
              <a:t>Bạn</a:t>
            </a:r>
            <a:r>
              <a:rPr lang="en-AU" dirty="0">
                <a:cs typeface="Arial" pitchFamily="34" charset="0"/>
              </a:rPr>
              <a:t> </a:t>
            </a:r>
            <a:r>
              <a:rPr lang="en-AU" dirty="0" err="1">
                <a:cs typeface="Arial" pitchFamily="34" charset="0"/>
              </a:rPr>
              <a:t>thấy</a:t>
            </a:r>
            <a:r>
              <a:rPr lang="en-AU" dirty="0">
                <a:cs typeface="Arial" pitchFamily="34" charset="0"/>
              </a:rPr>
              <a:t> </a:t>
            </a:r>
            <a:r>
              <a:rPr lang="en-AU" dirty="0" err="1">
                <a:cs typeface="Arial" pitchFamily="34" charset="0"/>
              </a:rPr>
              <a:t>dễ</a:t>
            </a:r>
            <a:r>
              <a:rPr lang="en-AU" dirty="0">
                <a:cs typeface="Arial" pitchFamily="34" charset="0"/>
              </a:rPr>
              <a:t> </a:t>
            </a:r>
            <a:r>
              <a:rPr lang="en-AU" dirty="0" err="1">
                <a:cs typeface="Arial" pitchFamily="34" charset="0"/>
              </a:rPr>
              <a:t>nhớ</a:t>
            </a:r>
            <a:r>
              <a:rPr lang="en-AU" dirty="0">
                <a:cs typeface="Arial" pitchFamily="34" charset="0"/>
              </a:rPr>
              <a:t> </a:t>
            </a:r>
            <a:r>
              <a:rPr lang="en-AU" dirty="0" err="1">
                <a:cs typeface="Arial" pitchFamily="34" charset="0"/>
              </a:rPr>
              <a:t>hít</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buổi</a:t>
            </a:r>
            <a:r>
              <a:rPr lang="en-AU" dirty="0">
                <a:cs typeface="Arial" pitchFamily="34" charset="0"/>
              </a:rPr>
              <a:t> </a:t>
            </a:r>
            <a:r>
              <a:rPr lang="en-AU" dirty="0" err="1">
                <a:cs typeface="Arial" pitchFamily="34" charset="0"/>
              </a:rPr>
              <a:t>sáng</a:t>
            </a:r>
            <a:r>
              <a:rPr lang="en-AU" dirty="0">
                <a:cs typeface="Arial" pitchFamily="34" charset="0"/>
              </a:rPr>
              <a:t> </a:t>
            </a:r>
            <a:r>
              <a:rPr lang="en-AU" dirty="0" err="1">
                <a:cs typeface="Arial" pitchFamily="34" charset="0"/>
              </a:rPr>
              <a:t>hơn</a:t>
            </a:r>
            <a:r>
              <a:rPr lang="en-AU" dirty="0">
                <a:cs typeface="Arial" pitchFamily="34" charset="0"/>
              </a:rPr>
              <a:t> hay </a:t>
            </a:r>
            <a:r>
              <a:rPr lang="en-AU" dirty="0" err="1">
                <a:cs typeface="Arial" pitchFamily="34" charset="0"/>
              </a:rPr>
              <a:t>buổi</a:t>
            </a:r>
            <a:r>
              <a:rPr lang="en-AU" dirty="0">
                <a:cs typeface="Arial" pitchFamily="34" charset="0"/>
              </a:rPr>
              <a:t> </a:t>
            </a:r>
            <a:r>
              <a:rPr lang="en-AU" dirty="0" err="1">
                <a:cs typeface="Arial" pitchFamily="34" charset="0"/>
              </a:rPr>
              <a:t>chiều</a:t>
            </a:r>
            <a:r>
              <a:rPr lang="en-AU" dirty="0">
                <a:cs typeface="Arial" pitchFamily="34" charset="0"/>
              </a:rPr>
              <a:t> </a:t>
            </a:r>
            <a:r>
              <a:rPr lang="en-AU" dirty="0" err="1">
                <a:cs typeface="Arial" pitchFamily="34" charset="0"/>
              </a:rPr>
              <a:t>hơn</a:t>
            </a:r>
            <a:r>
              <a:rPr lang="en-AU" i="1" dirty="0">
                <a:cs typeface="Arial" pitchFamily="34" charset="0"/>
              </a:rPr>
              <a:t>?</a:t>
            </a:r>
            <a:r>
              <a:rPr lang="en-AU" dirty="0">
                <a:cs typeface="Arial" pitchFamily="34" charset="0"/>
              </a:rPr>
              <a:t>”, “</a:t>
            </a:r>
            <a:r>
              <a:rPr lang="en-AU" dirty="0" err="1">
                <a:cs typeface="Arial" pitchFamily="34" charset="0"/>
              </a:rPr>
              <a:t>Bạn</a:t>
            </a:r>
            <a:r>
              <a:rPr lang="en-AU" dirty="0">
                <a:cs typeface="Arial" pitchFamily="34" charset="0"/>
              </a:rPr>
              <a:t> </a:t>
            </a:r>
            <a:r>
              <a:rPr lang="en-AU" dirty="0" err="1">
                <a:cs typeface="Arial" pitchFamily="34" charset="0"/>
              </a:rPr>
              <a:t>dùng</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được</a:t>
            </a:r>
            <a:r>
              <a:rPr lang="en-AU" dirty="0">
                <a:cs typeface="Arial" pitchFamily="34" charset="0"/>
              </a:rPr>
              <a:t> 3 </a:t>
            </a:r>
            <a:r>
              <a:rPr lang="en-AU" dirty="0" err="1">
                <a:cs typeface="Arial" pitchFamily="34" charset="0"/>
              </a:rPr>
              <a:t>ngày</a:t>
            </a:r>
            <a:r>
              <a:rPr lang="en-AU" dirty="0">
                <a:cs typeface="Arial" pitchFamily="34" charset="0"/>
              </a:rPr>
              <a:t> 1 </a:t>
            </a:r>
            <a:r>
              <a:rPr lang="en-AU" dirty="0" err="1">
                <a:cs typeface="Arial" pitchFamily="34" charset="0"/>
              </a:rPr>
              <a:t>tuần</a:t>
            </a:r>
            <a:r>
              <a:rPr lang="en-AU" dirty="0">
                <a:cs typeface="Arial" pitchFamily="34" charset="0"/>
              </a:rPr>
              <a:t> </a:t>
            </a:r>
            <a:r>
              <a:rPr lang="en-AU" dirty="0" err="1">
                <a:cs typeface="Arial" pitchFamily="34" charset="0"/>
              </a:rPr>
              <a:t>không</a:t>
            </a:r>
            <a:r>
              <a:rPr lang="en-AU" dirty="0">
                <a:cs typeface="Arial" pitchFamily="34" charset="0"/>
              </a:rPr>
              <a:t> hay </a:t>
            </a:r>
            <a:r>
              <a:rPr lang="en-AU" dirty="0" err="1">
                <a:cs typeface="Arial" pitchFamily="34" charset="0"/>
              </a:rPr>
              <a:t>ít</a:t>
            </a:r>
            <a:r>
              <a:rPr lang="en-AU" dirty="0">
                <a:cs typeface="Arial" pitchFamily="34" charset="0"/>
              </a:rPr>
              <a:t> </a:t>
            </a:r>
            <a:r>
              <a:rPr lang="en-AU" dirty="0" err="1">
                <a:cs typeface="Arial" pitchFamily="34" charset="0"/>
              </a:rPr>
              <a:t>hơn</a:t>
            </a:r>
            <a:r>
              <a:rPr lang="en-AU" dirty="0">
                <a:cs typeface="Arial" pitchFamily="34" charset="0"/>
              </a:rPr>
              <a:t> hay </a:t>
            </a:r>
            <a:r>
              <a:rPr lang="en-AU" dirty="0" err="1">
                <a:cs typeface="Arial" pitchFamily="34" charset="0"/>
              </a:rPr>
              <a:t>nhiều</a:t>
            </a:r>
            <a:r>
              <a:rPr lang="en-AU" dirty="0">
                <a:cs typeface="Arial" pitchFamily="34" charset="0"/>
              </a:rPr>
              <a:t> </a:t>
            </a:r>
            <a:r>
              <a:rPr lang="en-AU" dirty="0" err="1">
                <a:cs typeface="Arial" pitchFamily="34" charset="0"/>
              </a:rPr>
              <a:t>hơn</a:t>
            </a:r>
            <a:r>
              <a:rPr lang="en-AU" dirty="0">
                <a:cs typeface="Arial" pitchFamily="34" charset="0"/>
              </a:rPr>
              <a:t>?”</a:t>
            </a:r>
          </a:p>
          <a:p>
            <a:pPr marL="742950" lvl="1" indent="-285750" defTabSz="914400" eaLnBrk="1" hangingPunct="1">
              <a:buClr>
                <a:srgbClr val="F79646"/>
              </a:buClr>
              <a:buFont typeface="Wingdings" pitchFamily="2" charset="2"/>
              <a:buChar char="§"/>
            </a:pPr>
            <a:r>
              <a:rPr lang="en-AU" dirty="0" err="1">
                <a:cs typeface="Arial" pitchFamily="34" charset="0"/>
              </a:rPr>
              <a:t>Kiểm</a:t>
            </a:r>
            <a:r>
              <a:rPr lang="en-AU" dirty="0">
                <a:cs typeface="Arial" pitchFamily="34" charset="0"/>
              </a:rPr>
              <a:t> </a:t>
            </a:r>
            <a:r>
              <a:rPr lang="en-AU" dirty="0" err="1">
                <a:cs typeface="Arial" pitchFamily="34" charset="0"/>
              </a:rPr>
              <a:t>tra</a:t>
            </a:r>
            <a:r>
              <a:rPr lang="en-AU" dirty="0">
                <a:cs typeface="Arial" pitchFamily="34" charset="0"/>
              </a:rPr>
              <a:t> </a:t>
            </a:r>
            <a:r>
              <a:rPr lang="en-AU" dirty="0" err="1">
                <a:cs typeface="Arial" pitchFamily="34" charset="0"/>
              </a:rPr>
              <a:t>ngày</a:t>
            </a:r>
            <a:r>
              <a:rPr lang="en-AU" dirty="0">
                <a:cs typeface="Arial" pitchFamily="34" charset="0"/>
              </a:rPr>
              <a:t> </a:t>
            </a:r>
            <a:r>
              <a:rPr lang="en-AU" dirty="0" err="1">
                <a:cs typeface="Arial" pitchFamily="34" charset="0"/>
              </a:rPr>
              <a:t>kê</a:t>
            </a:r>
            <a:r>
              <a:rPr lang="en-AU" dirty="0">
                <a:cs typeface="Arial" pitchFamily="34" charset="0"/>
              </a:rPr>
              <a:t> </a:t>
            </a:r>
            <a:r>
              <a:rPr lang="en-AU" dirty="0" err="1">
                <a:cs typeface="Arial" pitchFamily="34" charset="0"/>
              </a:rPr>
              <a:t>toa</a:t>
            </a:r>
            <a:r>
              <a:rPr lang="en-AU" dirty="0">
                <a:cs typeface="Arial" pitchFamily="34" charset="0"/>
              </a:rPr>
              <a:t>, </a:t>
            </a:r>
            <a:r>
              <a:rPr lang="en-AU" dirty="0" err="1">
                <a:cs typeface="Arial" pitchFamily="34" charset="0"/>
              </a:rPr>
              <a:t>ngày</a:t>
            </a:r>
            <a:r>
              <a:rPr lang="en-AU" dirty="0">
                <a:cs typeface="Arial" pitchFamily="34" charset="0"/>
              </a:rPr>
              <a:t> </a:t>
            </a:r>
            <a:r>
              <a:rPr lang="en-AU" dirty="0" err="1">
                <a:cs typeface="Arial" pitchFamily="34" charset="0"/>
              </a:rPr>
              <a:t>lấy</a:t>
            </a:r>
            <a:r>
              <a:rPr lang="en-AU" dirty="0">
                <a:cs typeface="Arial" pitchFamily="34" charset="0"/>
              </a:rPr>
              <a:t> </a:t>
            </a:r>
            <a:r>
              <a:rPr lang="en-AU" dirty="0" err="1">
                <a:cs typeface="Arial" pitchFamily="34" charset="0"/>
              </a:rPr>
              <a:t>thuốc</a:t>
            </a:r>
            <a:r>
              <a:rPr lang="en-AU" dirty="0">
                <a:cs typeface="Arial" pitchFamily="34" charset="0"/>
              </a:rPr>
              <a:t> </a:t>
            </a:r>
            <a:r>
              <a:rPr lang="en-AU" dirty="0" err="1">
                <a:cs typeface="Arial" pitchFamily="34" charset="0"/>
              </a:rPr>
              <a:t>và</a:t>
            </a:r>
            <a:r>
              <a:rPr lang="en-AU" dirty="0">
                <a:cs typeface="Arial" pitchFamily="34" charset="0"/>
              </a:rPr>
              <a:t> </a:t>
            </a:r>
            <a:r>
              <a:rPr lang="en-AU" dirty="0" err="1">
                <a:cs typeface="Arial" pitchFamily="34" charset="0"/>
              </a:rPr>
              <a:t>số</a:t>
            </a:r>
            <a:r>
              <a:rPr lang="en-AU" dirty="0">
                <a:cs typeface="Arial" pitchFamily="34" charset="0"/>
              </a:rPr>
              <a:t> </a:t>
            </a:r>
            <a:r>
              <a:rPr lang="en-AU" dirty="0" err="1">
                <a:cs typeface="Arial" pitchFamily="34" charset="0"/>
              </a:rPr>
              <a:t>đếm</a:t>
            </a:r>
            <a:r>
              <a:rPr lang="en-AU" dirty="0">
                <a:cs typeface="Arial" pitchFamily="34" charset="0"/>
              </a:rPr>
              <a:t> </a:t>
            </a:r>
            <a:r>
              <a:rPr lang="en-AU" dirty="0" err="1">
                <a:cs typeface="Arial" pitchFamily="34" charset="0"/>
              </a:rPr>
              <a:t>liều</a:t>
            </a:r>
            <a:endParaRPr lang="en-AU" dirty="0">
              <a:cs typeface="Arial" pitchFamily="34" charset="0"/>
            </a:endParaRPr>
          </a:p>
          <a:p>
            <a:pPr marL="742950" lvl="1" indent="-285750" defTabSz="914400" eaLnBrk="1" hangingPunct="1">
              <a:buClr>
                <a:srgbClr val="F79646"/>
              </a:buClr>
              <a:buFont typeface="Wingdings" pitchFamily="2" charset="2"/>
              <a:buChar char="§"/>
            </a:pPr>
            <a:r>
              <a:rPr lang="en-AU" dirty="0" err="1">
                <a:cs typeface="Arial" pitchFamily="34" charset="0"/>
              </a:rPr>
              <a:t>Hỏi</a:t>
            </a:r>
            <a:r>
              <a:rPr lang="en-AU" dirty="0">
                <a:cs typeface="Arial" pitchFamily="34" charset="0"/>
              </a:rPr>
              <a:t> </a:t>
            </a:r>
            <a:r>
              <a:rPr lang="en-AU" dirty="0" err="1">
                <a:cs typeface="Arial" pitchFamily="34" charset="0"/>
              </a:rPr>
              <a:t>bệnh</a:t>
            </a:r>
            <a:r>
              <a:rPr lang="en-AU" dirty="0">
                <a:cs typeface="Arial" pitchFamily="34" charset="0"/>
              </a:rPr>
              <a:t> </a:t>
            </a:r>
            <a:r>
              <a:rPr lang="en-AU" dirty="0" err="1">
                <a:cs typeface="Arial" pitchFamily="34" charset="0"/>
              </a:rPr>
              <a:t>nhân</a:t>
            </a:r>
            <a:r>
              <a:rPr lang="en-AU" dirty="0">
                <a:cs typeface="Arial" pitchFamily="34" charset="0"/>
              </a:rPr>
              <a:t> </a:t>
            </a:r>
            <a:r>
              <a:rPr lang="en-AU" dirty="0" err="1">
                <a:cs typeface="Arial" pitchFamily="34" charset="0"/>
              </a:rPr>
              <a:t>về</a:t>
            </a:r>
            <a:r>
              <a:rPr lang="en-AU" dirty="0">
                <a:cs typeface="Arial" pitchFamily="34" charset="0"/>
              </a:rPr>
              <a:t> </a:t>
            </a:r>
            <a:r>
              <a:rPr lang="en-AU" dirty="0" err="1">
                <a:cs typeface="Arial" pitchFamily="34" charset="0"/>
              </a:rPr>
              <a:t>niềm</a:t>
            </a:r>
            <a:r>
              <a:rPr lang="en-AU" dirty="0">
                <a:cs typeface="Arial" pitchFamily="34" charset="0"/>
              </a:rPr>
              <a:t> tin </a:t>
            </a:r>
            <a:r>
              <a:rPr lang="en-AU" dirty="0" err="1">
                <a:cs typeface="Arial" pitchFamily="34" charset="0"/>
              </a:rPr>
              <a:t>và</a:t>
            </a:r>
            <a:r>
              <a:rPr lang="en-AU" dirty="0">
                <a:cs typeface="Arial" pitchFamily="34" charset="0"/>
              </a:rPr>
              <a:t> </a:t>
            </a:r>
            <a:r>
              <a:rPr lang="en-AU" dirty="0" err="1">
                <a:cs typeface="Arial" pitchFamily="34" charset="0"/>
              </a:rPr>
              <a:t>quan</a:t>
            </a:r>
            <a:r>
              <a:rPr lang="en-AU" dirty="0">
                <a:cs typeface="Arial" pitchFamily="34" charset="0"/>
              </a:rPr>
              <a:t> </a:t>
            </a:r>
            <a:r>
              <a:rPr lang="en-AU" dirty="0" err="1">
                <a:cs typeface="Arial" pitchFamily="34" charset="0"/>
              </a:rPr>
              <a:t>ngại</a:t>
            </a:r>
            <a:r>
              <a:rPr lang="en-AU" dirty="0">
                <a:cs typeface="Arial" pitchFamily="34" charset="0"/>
              </a:rPr>
              <a:t> </a:t>
            </a:r>
            <a:r>
              <a:rPr lang="en-AU" dirty="0" err="1">
                <a:cs typeface="Arial" pitchFamily="34" charset="0"/>
              </a:rPr>
              <a:t>về</a:t>
            </a:r>
            <a:r>
              <a:rPr lang="en-AU" dirty="0">
                <a:cs typeface="Arial" pitchFamily="34" charset="0"/>
              </a:rPr>
              <a:t> </a:t>
            </a:r>
            <a:r>
              <a:rPr lang="en-AU" dirty="0" err="1">
                <a:cs typeface="Arial" pitchFamily="34" charset="0"/>
              </a:rPr>
              <a:t>thuốc</a:t>
            </a:r>
            <a:endParaRPr lang="en-AU" dirty="0">
              <a:cs typeface="Arial" pitchFamily="34" charset="0"/>
            </a:endParaRPr>
          </a:p>
        </p:txBody>
      </p:sp>
      <p:sp>
        <p:nvSpPr>
          <p:cNvPr id="531459" name="Title 1"/>
          <p:cNvSpPr>
            <a:spLocks noGrp="1"/>
          </p:cNvSpPr>
          <p:nvPr>
            <p:ph type="title" idx="4294967295"/>
          </p:nvPr>
        </p:nvSpPr>
        <p:spPr>
          <a:xfrm>
            <a:off x="1697039" y="250826"/>
            <a:ext cx="7578725" cy="936625"/>
          </a:xfrm>
        </p:spPr>
        <p:txBody>
          <a:bodyPr>
            <a:normAutofit/>
          </a:bodyPr>
          <a:lstStyle/>
          <a:p>
            <a:pPr marL="185738" defTabSz="914400" eaLnBrk="1" hangingPunct="1"/>
            <a:r>
              <a:rPr lang="en-AU" sz="3200" dirty="0" err="1">
                <a:latin typeface="Arial" pitchFamily="34" charset="0"/>
                <a:cs typeface="Arial" pitchFamily="34" charset="0"/>
              </a:rPr>
              <a:t>Kiểm</a:t>
            </a:r>
            <a:r>
              <a:rPr lang="en-AU" sz="3200" dirty="0">
                <a:latin typeface="Arial" pitchFamily="34" charset="0"/>
                <a:cs typeface="Arial" pitchFamily="34" charset="0"/>
              </a:rPr>
              <a:t> </a:t>
            </a:r>
            <a:r>
              <a:rPr lang="en-AU" sz="3200" dirty="0" err="1">
                <a:latin typeface="Arial" pitchFamily="34" charset="0"/>
                <a:cs typeface="Arial" pitchFamily="34" charset="0"/>
              </a:rPr>
              <a:t>tra</a:t>
            </a:r>
            <a:r>
              <a:rPr lang="en-AU" sz="3200" dirty="0">
                <a:latin typeface="Arial" pitchFamily="34" charset="0"/>
                <a:cs typeface="Arial" pitchFamily="34" charset="0"/>
              </a:rPr>
              <a:t> </a:t>
            </a:r>
            <a:r>
              <a:rPr lang="en-AU" sz="3200" dirty="0" err="1">
                <a:latin typeface="Arial" pitchFamily="34" charset="0"/>
                <a:cs typeface="Arial" pitchFamily="34" charset="0"/>
              </a:rPr>
              <a:t>tuân</a:t>
            </a:r>
            <a:r>
              <a:rPr lang="en-AU" sz="3200" dirty="0">
                <a:latin typeface="Arial" pitchFamily="34" charset="0"/>
                <a:cs typeface="Arial" pitchFamily="34" charset="0"/>
              </a:rPr>
              <a:t> </a:t>
            </a:r>
            <a:r>
              <a:rPr lang="en-AU" sz="3200" dirty="0" err="1">
                <a:latin typeface="Arial" pitchFamily="34" charset="0"/>
                <a:cs typeface="Arial" pitchFamily="34" charset="0"/>
              </a:rPr>
              <a:t>thủ</a:t>
            </a:r>
            <a:r>
              <a:rPr lang="en-AU" sz="3200" dirty="0">
                <a:latin typeface="Arial" pitchFamily="34" charset="0"/>
                <a:cs typeface="Arial" pitchFamily="34" charset="0"/>
              </a:rPr>
              <a:t> </a:t>
            </a:r>
            <a:r>
              <a:rPr lang="en-AU" sz="3200" dirty="0" err="1">
                <a:latin typeface="Arial" pitchFamily="34" charset="0"/>
                <a:cs typeface="Arial" pitchFamily="34" charset="0"/>
              </a:rPr>
              <a:t>thuốc</a:t>
            </a:r>
            <a:r>
              <a:rPr lang="en-AU" sz="3200" dirty="0">
                <a:latin typeface="Arial" pitchFamily="34" charset="0"/>
                <a:cs typeface="Arial" pitchFamily="34" charset="0"/>
              </a:rPr>
              <a:t> hen</a:t>
            </a:r>
          </a:p>
        </p:txBody>
      </p:sp>
      <p:sp>
        <p:nvSpPr>
          <p:cNvPr id="531460" name="TextBox 3"/>
          <p:cNvSpPr txBox="1">
            <a:spLocks noChangeArrowheads="1"/>
          </p:cNvSpPr>
          <p:nvPr/>
        </p:nvSpPr>
        <p:spPr bwMode="auto">
          <a:xfrm>
            <a:off x="1684339" y="6624639"/>
            <a:ext cx="2046287" cy="276225"/>
          </a:xfrm>
          <a:prstGeom prst="rect">
            <a:avLst/>
          </a:prstGeom>
          <a:noFill/>
          <a:ln w="9525">
            <a:noFill/>
            <a:miter lim="800000"/>
            <a:headEnd/>
            <a:tailEnd/>
          </a:ln>
        </p:spPr>
        <p:txBody>
          <a:bodyPr>
            <a:spAutoFit/>
          </a:bodyPr>
          <a:lstStyle/>
          <a:p>
            <a:pPr defTabSz="914400"/>
            <a:r>
              <a:rPr lang="en-AU" sz="1200" i="1">
                <a:solidFill>
                  <a:schemeClr val="bg1"/>
                </a:solidFill>
                <a:ea typeface="ＭＳ Ｐゴシック" pitchFamily="34" charset="-128"/>
              </a:rPr>
              <a:t>GINA 2014, Box 3-12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62100" y="1323659"/>
            <a:ext cx="9067800" cy="5208587"/>
          </a:xfrm>
        </p:spPr>
        <p:txBody>
          <a:bodyPr>
            <a:normAutofit/>
          </a:bodyPr>
          <a:lstStyle/>
          <a:p>
            <a:pPr marL="342900" indent="-342900" defTabSz="914400" eaLnBrk="1" hangingPunct="1">
              <a:buClr>
                <a:srgbClr val="F79646"/>
              </a:buClr>
              <a:buSzPct val="80000"/>
              <a:buFont typeface="Wingdings" pitchFamily="2" charset="2"/>
              <a:buChar char=""/>
            </a:pPr>
            <a:r>
              <a:rPr lang="en-AU" sz="2800" dirty="0" err="1">
                <a:cs typeface="Arial" pitchFamily="34" charset="0"/>
              </a:rPr>
              <a:t>Tránh</a:t>
            </a:r>
            <a:r>
              <a:rPr lang="en-AU" sz="2800" dirty="0">
                <a:cs typeface="Arial" pitchFamily="34" charset="0"/>
              </a:rPr>
              <a:t> </a:t>
            </a:r>
            <a:r>
              <a:rPr lang="en-AU" sz="2800" dirty="0" err="1">
                <a:cs typeface="Arial" pitchFamily="34" charset="0"/>
              </a:rPr>
              <a:t>tiếp</a:t>
            </a:r>
            <a:r>
              <a:rPr lang="en-AU" sz="2800" dirty="0">
                <a:cs typeface="Arial" pitchFamily="34" charset="0"/>
              </a:rPr>
              <a:t> </a:t>
            </a:r>
            <a:r>
              <a:rPr lang="en-AU" sz="2800" dirty="0" err="1">
                <a:cs typeface="Arial" pitchFamily="34" charset="0"/>
              </a:rPr>
              <a:t>xúc</a:t>
            </a:r>
            <a:r>
              <a:rPr lang="en-AU" sz="2800" dirty="0">
                <a:cs typeface="Arial" pitchFamily="34" charset="0"/>
              </a:rPr>
              <a:t> </a:t>
            </a:r>
            <a:r>
              <a:rPr lang="en-AU" sz="2800" dirty="0" err="1">
                <a:cs typeface="Arial" pitchFamily="34" charset="0"/>
              </a:rPr>
              <a:t>với</a:t>
            </a:r>
            <a:r>
              <a:rPr lang="en-AU" sz="2800" dirty="0">
                <a:cs typeface="Arial" pitchFamily="34" charset="0"/>
              </a:rPr>
              <a:t> </a:t>
            </a:r>
            <a:r>
              <a:rPr lang="en-AU" sz="2800" dirty="0" err="1">
                <a:cs typeface="Arial" pitchFamily="34" charset="0"/>
              </a:rPr>
              <a:t>khói</a:t>
            </a:r>
            <a:r>
              <a:rPr lang="en-AU" sz="2800" dirty="0">
                <a:cs typeface="Arial" pitchFamily="34" charset="0"/>
              </a:rPr>
              <a:t> </a:t>
            </a:r>
            <a:r>
              <a:rPr lang="en-AU" sz="2800" dirty="0" err="1">
                <a:cs typeface="Arial" pitchFamily="34" charset="0"/>
              </a:rPr>
              <a:t>thuốc</a:t>
            </a:r>
            <a:r>
              <a:rPr lang="en-AU" sz="2800" dirty="0">
                <a:cs typeface="Arial" pitchFamily="34" charset="0"/>
              </a:rPr>
              <a:t> </a:t>
            </a:r>
            <a:r>
              <a:rPr lang="en-AU" sz="2800" dirty="0" err="1">
                <a:cs typeface="Arial" pitchFamily="34" charset="0"/>
              </a:rPr>
              <a:t>lá</a:t>
            </a:r>
            <a:endParaRPr lang="en-AU" sz="2800" dirty="0">
              <a:cs typeface="Arial" pitchFamily="34" charset="0"/>
            </a:endParaRPr>
          </a:p>
          <a:p>
            <a:pPr marL="342900" indent="-342900" defTabSz="914400" eaLnBrk="1" hangingPunct="1">
              <a:buClr>
                <a:srgbClr val="F79646"/>
              </a:buClr>
              <a:buSzPct val="80000"/>
              <a:buFont typeface="Wingdings" pitchFamily="2" charset="2"/>
              <a:buChar char=""/>
            </a:pPr>
            <a:r>
              <a:rPr lang="en-AU" sz="2800" dirty="0" err="1">
                <a:cs typeface="Arial" pitchFamily="34" charset="0"/>
              </a:rPr>
              <a:t>Vận</a:t>
            </a:r>
            <a:r>
              <a:rPr lang="en-AU" sz="2800" dirty="0">
                <a:cs typeface="Arial" pitchFamily="34" charset="0"/>
              </a:rPr>
              <a:t> </a:t>
            </a:r>
            <a:r>
              <a:rPr lang="en-AU" sz="2800" dirty="0" err="1">
                <a:cs typeface="Arial" pitchFamily="34" charset="0"/>
              </a:rPr>
              <a:t>động</a:t>
            </a:r>
            <a:r>
              <a:rPr lang="en-AU" sz="2800" dirty="0">
                <a:cs typeface="Arial" pitchFamily="34" charset="0"/>
              </a:rPr>
              <a:t> </a:t>
            </a:r>
            <a:r>
              <a:rPr lang="en-AU" sz="2800" dirty="0" err="1">
                <a:cs typeface="Arial" pitchFamily="34" charset="0"/>
              </a:rPr>
              <a:t>thể</a:t>
            </a:r>
            <a:r>
              <a:rPr lang="en-AU" sz="2800" dirty="0">
                <a:cs typeface="Arial" pitchFamily="34" charset="0"/>
              </a:rPr>
              <a:t> </a:t>
            </a:r>
            <a:r>
              <a:rPr lang="en-AU" sz="2800" dirty="0" err="1">
                <a:cs typeface="Arial" pitchFamily="34" charset="0"/>
              </a:rPr>
              <a:t>lực</a:t>
            </a:r>
            <a:endParaRPr lang="en-AU" sz="2800" dirty="0">
              <a:cs typeface="Arial" pitchFamily="34" charset="0"/>
            </a:endParaRPr>
          </a:p>
          <a:p>
            <a:pPr marL="342900" indent="-342900" defTabSz="914400" eaLnBrk="1" hangingPunct="1">
              <a:buClr>
                <a:srgbClr val="F79646"/>
              </a:buClr>
              <a:buSzPct val="80000"/>
              <a:buFont typeface="Wingdings" pitchFamily="2" charset="2"/>
              <a:buChar char=""/>
            </a:pPr>
            <a:r>
              <a:rPr lang="en-AU" sz="2800" dirty="0">
                <a:cs typeface="Arial" pitchFamily="34" charset="0"/>
              </a:rPr>
              <a:t>Hen </a:t>
            </a:r>
            <a:r>
              <a:rPr lang="en-AU" sz="2800" dirty="0" err="1">
                <a:cs typeface="Arial" pitchFamily="34" charset="0"/>
              </a:rPr>
              <a:t>nghề</a:t>
            </a:r>
            <a:r>
              <a:rPr lang="en-AU" sz="2800" dirty="0">
                <a:cs typeface="Arial" pitchFamily="34" charset="0"/>
              </a:rPr>
              <a:t> </a:t>
            </a:r>
            <a:r>
              <a:rPr lang="en-AU" sz="2800" dirty="0" err="1">
                <a:cs typeface="Arial" pitchFamily="34" charset="0"/>
              </a:rPr>
              <a:t>nghiệp</a:t>
            </a:r>
            <a:endParaRPr lang="en-AU" sz="2800" dirty="0">
              <a:cs typeface="Arial" pitchFamily="34" charset="0"/>
            </a:endParaRPr>
          </a:p>
          <a:p>
            <a:pPr marL="342900" indent="-342900" defTabSz="914400" eaLnBrk="1" hangingPunct="1">
              <a:buClr>
                <a:srgbClr val="F79646"/>
              </a:buClr>
              <a:buSzPct val="80000"/>
              <a:buFont typeface="Wingdings" pitchFamily="2" charset="2"/>
              <a:buChar char=""/>
            </a:pPr>
            <a:r>
              <a:rPr lang="en-AU" sz="2800" dirty="0" err="1">
                <a:cs typeface="Arial" pitchFamily="34" charset="0"/>
              </a:rPr>
              <a:t>Tránh</a:t>
            </a:r>
            <a:r>
              <a:rPr lang="en-AU" sz="2800" dirty="0">
                <a:cs typeface="Arial" pitchFamily="34" charset="0"/>
              </a:rPr>
              <a:t> </a:t>
            </a:r>
            <a:r>
              <a:rPr lang="en-AU" sz="2800" dirty="0" err="1">
                <a:cs typeface="Arial" pitchFamily="34" charset="0"/>
              </a:rPr>
              <a:t>các</a:t>
            </a:r>
            <a:r>
              <a:rPr lang="en-AU" sz="2800" dirty="0">
                <a:cs typeface="Arial" pitchFamily="34" charset="0"/>
              </a:rPr>
              <a:t> </a:t>
            </a:r>
            <a:r>
              <a:rPr lang="en-AU" sz="2800" dirty="0" err="1">
                <a:cs typeface="Arial" pitchFamily="34" charset="0"/>
              </a:rPr>
              <a:t>thuốc</a:t>
            </a:r>
            <a:r>
              <a:rPr lang="en-AU" sz="2800" dirty="0">
                <a:cs typeface="Arial" pitchFamily="34" charset="0"/>
              </a:rPr>
              <a:t> </a:t>
            </a:r>
            <a:r>
              <a:rPr lang="en-AU" sz="2800" dirty="0" err="1">
                <a:cs typeface="Arial" pitchFamily="34" charset="0"/>
              </a:rPr>
              <a:t>làm</a:t>
            </a:r>
            <a:r>
              <a:rPr lang="en-AU" sz="2800" dirty="0">
                <a:cs typeface="Arial" pitchFamily="34" charset="0"/>
              </a:rPr>
              <a:t> </a:t>
            </a:r>
            <a:r>
              <a:rPr lang="en-AU" sz="2800" dirty="0" err="1">
                <a:cs typeface="Arial" pitchFamily="34" charset="0"/>
              </a:rPr>
              <a:t>xấu</a:t>
            </a:r>
            <a:r>
              <a:rPr lang="en-AU" sz="2800" dirty="0">
                <a:cs typeface="Arial" pitchFamily="34" charset="0"/>
              </a:rPr>
              <a:t> </a:t>
            </a:r>
            <a:r>
              <a:rPr lang="en-AU" sz="2800" dirty="0" err="1">
                <a:cs typeface="Arial" pitchFamily="34" charset="0"/>
              </a:rPr>
              <a:t>tình</a:t>
            </a:r>
            <a:r>
              <a:rPr lang="en-AU" sz="2800" dirty="0">
                <a:cs typeface="Arial" pitchFamily="34" charset="0"/>
              </a:rPr>
              <a:t> </a:t>
            </a:r>
            <a:r>
              <a:rPr lang="en-AU" sz="2800" dirty="0" err="1">
                <a:cs typeface="Arial" pitchFamily="34" charset="0"/>
              </a:rPr>
              <a:t>trạng</a:t>
            </a:r>
            <a:r>
              <a:rPr lang="en-AU" sz="2800" dirty="0">
                <a:cs typeface="Arial" pitchFamily="34" charset="0"/>
              </a:rPr>
              <a:t> hen</a:t>
            </a:r>
          </a:p>
          <a:p>
            <a:pPr marL="742950" lvl="1" indent="-285750" defTabSz="914400" eaLnBrk="1" hangingPunct="1">
              <a:buClr>
                <a:srgbClr val="F79646"/>
              </a:buClr>
              <a:buFont typeface="Wingdings" pitchFamily="2" charset="2"/>
              <a:buChar char="§"/>
            </a:pPr>
            <a:r>
              <a:rPr lang="en-AU" sz="2800" dirty="0" err="1">
                <a:cs typeface="Arial" pitchFamily="34" charset="0"/>
              </a:rPr>
              <a:t>Hỏi</a:t>
            </a:r>
            <a:r>
              <a:rPr lang="en-AU" sz="2800" dirty="0">
                <a:cs typeface="Arial" pitchFamily="34" charset="0"/>
              </a:rPr>
              <a:t> </a:t>
            </a:r>
            <a:r>
              <a:rPr lang="en-AU" sz="2800" dirty="0" err="1">
                <a:cs typeface="Arial" pitchFamily="34" charset="0"/>
              </a:rPr>
              <a:t>về</a:t>
            </a:r>
            <a:r>
              <a:rPr lang="en-AU" sz="2800" dirty="0">
                <a:cs typeface="Arial" pitchFamily="34" charset="0"/>
              </a:rPr>
              <a:t> hen </a:t>
            </a:r>
            <a:r>
              <a:rPr lang="en-AU" sz="2800" dirty="0" err="1">
                <a:cs typeface="Arial" pitchFamily="34" charset="0"/>
              </a:rPr>
              <a:t>trước</a:t>
            </a:r>
            <a:r>
              <a:rPr lang="en-AU" sz="2800" dirty="0">
                <a:cs typeface="Arial" pitchFamily="34" charset="0"/>
              </a:rPr>
              <a:t> </a:t>
            </a:r>
            <a:r>
              <a:rPr lang="en-AU" sz="2800" dirty="0" err="1">
                <a:cs typeface="Arial" pitchFamily="34" charset="0"/>
              </a:rPr>
              <a:t>kê</a:t>
            </a:r>
            <a:r>
              <a:rPr lang="en-AU" sz="2800" dirty="0">
                <a:cs typeface="Arial" pitchFamily="34" charset="0"/>
              </a:rPr>
              <a:t> </a:t>
            </a:r>
            <a:r>
              <a:rPr lang="en-AU" sz="2800" dirty="0" err="1">
                <a:cs typeface="Arial" pitchFamily="34" charset="0"/>
              </a:rPr>
              <a:t>toa</a:t>
            </a:r>
            <a:r>
              <a:rPr lang="en-AU" sz="2800" dirty="0">
                <a:cs typeface="Arial" pitchFamily="34" charset="0"/>
              </a:rPr>
              <a:t> NSAIDs / </a:t>
            </a:r>
            <a:r>
              <a:rPr lang="en-AU" sz="2800" dirty="0" err="1">
                <a:cs typeface="Arial" pitchFamily="34" charset="0"/>
              </a:rPr>
              <a:t>chẹn</a:t>
            </a:r>
            <a:r>
              <a:rPr lang="en-AU" sz="2800" dirty="0">
                <a:cs typeface="Arial" pitchFamily="34" charset="0"/>
              </a:rPr>
              <a:t> beta</a:t>
            </a:r>
          </a:p>
          <a:p>
            <a:pPr marL="342900" indent="-342900" defTabSz="914400" eaLnBrk="1" hangingPunct="1">
              <a:buClr>
                <a:srgbClr val="F79646"/>
              </a:buClr>
              <a:buSzPct val="80000"/>
              <a:buFont typeface="Wingdings" pitchFamily="2" charset="2"/>
              <a:buChar char=""/>
            </a:pPr>
            <a:r>
              <a:rPr lang="en-AU" sz="2800" dirty="0" err="1">
                <a:cs typeface="Arial" pitchFamily="34" charset="0"/>
              </a:rPr>
              <a:t>Kỹ</a:t>
            </a:r>
            <a:r>
              <a:rPr lang="en-AU" sz="2800" dirty="0">
                <a:cs typeface="Arial" pitchFamily="34" charset="0"/>
              </a:rPr>
              <a:t> </a:t>
            </a:r>
            <a:r>
              <a:rPr lang="en-AU" sz="2800" dirty="0" err="1">
                <a:cs typeface="Arial" pitchFamily="34" charset="0"/>
              </a:rPr>
              <a:t>thuật</a:t>
            </a:r>
            <a:r>
              <a:rPr lang="en-AU" sz="2800" dirty="0">
                <a:cs typeface="Arial" pitchFamily="34" charset="0"/>
              </a:rPr>
              <a:t> </a:t>
            </a:r>
            <a:r>
              <a:rPr lang="en-AU" sz="2800" dirty="0" err="1">
                <a:cs typeface="Arial" pitchFamily="34" charset="0"/>
              </a:rPr>
              <a:t>thở</a:t>
            </a:r>
            <a:r>
              <a:rPr lang="en-AU" sz="2800" dirty="0">
                <a:cs typeface="Arial" pitchFamily="34" charset="0"/>
              </a:rPr>
              <a:t> </a:t>
            </a:r>
          </a:p>
          <a:p>
            <a:pPr marL="342900" indent="-342900" defTabSz="914400" eaLnBrk="1" hangingPunct="1">
              <a:buClr>
                <a:srgbClr val="F79646"/>
              </a:buClr>
              <a:buSzPct val="80000"/>
              <a:buFont typeface="Wingdings" pitchFamily="2" charset="2"/>
              <a:buChar char=""/>
            </a:pPr>
            <a:r>
              <a:rPr lang="en-AU" sz="2800" dirty="0">
                <a:cs typeface="Arial" pitchFamily="34" charset="0"/>
              </a:rPr>
              <a:t>(</a:t>
            </a:r>
            <a:r>
              <a:rPr lang="en-AU" sz="2800" dirty="0" err="1">
                <a:cs typeface="Arial" pitchFamily="34" charset="0"/>
              </a:rPr>
              <a:t>Tránh</a:t>
            </a:r>
            <a:r>
              <a:rPr lang="en-AU" sz="2800" dirty="0">
                <a:cs typeface="Arial" pitchFamily="34" charset="0"/>
              </a:rPr>
              <a:t> </a:t>
            </a:r>
            <a:r>
              <a:rPr lang="en-AU" sz="2800" dirty="0" err="1">
                <a:cs typeface="Arial" pitchFamily="34" charset="0"/>
              </a:rPr>
              <a:t>dị</a:t>
            </a:r>
            <a:r>
              <a:rPr lang="en-AU" sz="2800" dirty="0">
                <a:cs typeface="Arial" pitchFamily="34" charset="0"/>
              </a:rPr>
              <a:t> </a:t>
            </a:r>
            <a:r>
              <a:rPr lang="en-AU" sz="2800" dirty="0" err="1">
                <a:cs typeface="Arial" pitchFamily="34" charset="0"/>
              </a:rPr>
              <a:t>ứng</a:t>
            </a:r>
            <a:r>
              <a:rPr lang="en-AU" sz="2800" dirty="0">
                <a:cs typeface="Arial" pitchFamily="34" charset="0"/>
              </a:rPr>
              <a:t> </a:t>
            </a:r>
            <a:r>
              <a:rPr lang="en-AU" sz="2800" dirty="0" err="1">
                <a:cs typeface="Arial" pitchFamily="34" charset="0"/>
              </a:rPr>
              <a:t>nguyên</a:t>
            </a:r>
            <a:r>
              <a:rPr lang="en-AU" sz="2800" dirty="0">
                <a:cs typeface="Arial" pitchFamily="34" charset="0"/>
              </a:rPr>
              <a:t>)</a:t>
            </a:r>
          </a:p>
          <a:p>
            <a:pPr marL="742950" lvl="1" indent="-285750" defTabSz="914400" eaLnBrk="1" hangingPunct="1">
              <a:buClr>
                <a:srgbClr val="F79646"/>
              </a:buClr>
              <a:buFont typeface="Wingdings" pitchFamily="2" charset="2"/>
              <a:buChar char="§"/>
            </a:pPr>
            <a:r>
              <a:rPr lang="en-AU" sz="2800" dirty="0">
                <a:cs typeface="Arial" pitchFamily="34" charset="0"/>
              </a:rPr>
              <a:t>(</a:t>
            </a:r>
            <a:r>
              <a:rPr lang="en-AU" sz="2800" dirty="0" err="1">
                <a:cs typeface="Arial" pitchFamily="34" charset="0"/>
              </a:rPr>
              <a:t>Không</a:t>
            </a:r>
            <a:r>
              <a:rPr lang="en-AU" sz="2800" dirty="0">
                <a:cs typeface="Arial" pitchFamily="34" charset="0"/>
              </a:rPr>
              <a:t> </a:t>
            </a:r>
            <a:r>
              <a:rPr lang="en-AU" sz="2800" dirty="0" err="1">
                <a:cs typeface="Arial" pitchFamily="34" charset="0"/>
              </a:rPr>
              <a:t>khuyến</a:t>
            </a:r>
            <a:r>
              <a:rPr lang="en-AU" sz="2800" dirty="0">
                <a:cs typeface="Arial" pitchFamily="34" charset="0"/>
              </a:rPr>
              <a:t> </a:t>
            </a:r>
            <a:r>
              <a:rPr lang="en-AU" sz="2800" dirty="0" err="1">
                <a:cs typeface="Arial" pitchFamily="34" charset="0"/>
              </a:rPr>
              <a:t>cáo</a:t>
            </a:r>
            <a:r>
              <a:rPr lang="en-AU" sz="2800" dirty="0">
                <a:cs typeface="Arial" pitchFamily="34" charset="0"/>
              </a:rPr>
              <a:t> </a:t>
            </a:r>
            <a:r>
              <a:rPr lang="en-AU" sz="2800" dirty="0" err="1">
                <a:cs typeface="Arial" pitchFamily="34" charset="0"/>
              </a:rPr>
              <a:t>như</a:t>
            </a:r>
            <a:r>
              <a:rPr lang="en-AU" sz="2800" dirty="0">
                <a:cs typeface="Arial" pitchFamily="34" charset="0"/>
              </a:rPr>
              <a:t> </a:t>
            </a:r>
            <a:r>
              <a:rPr lang="en-AU" sz="2800" dirty="0" err="1">
                <a:cs typeface="Arial" pitchFamily="34" charset="0"/>
              </a:rPr>
              <a:t>chiến</a:t>
            </a:r>
            <a:r>
              <a:rPr lang="en-AU" sz="2800" dirty="0">
                <a:cs typeface="Arial" pitchFamily="34" charset="0"/>
              </a:rPr>
              <a:t> </a:t>
            </a:r>
            <a:r>
              <a:rPr lang="en-AU" sz="2800" dirty="0" err="1">
                <a:cs typeface="Arial" pitchFamily="34" charset="0"/>
              </a:rPr>
              <a:t>lược</a:t>
            </a:r>
            <a:r>
              <a:rPr lang="en-AU" sz="2800" dirty="0">
                <a:cs typeface="Arial" pitchFamily="34" charset="0"/>
              </a:rPr>
              <a:t> </a:t>
            </a:r>
            <a:r>
              <a:rPr lang="en-AU" sz="2800" dirty="0" err="1">
                <a:cs typeface="Arial" pitchFamily="34" charset="0"/>
              </a:rPr>
              <a:t>chung</a:t>
            </a:r>
            <a:r>
              <a:rPr lang="en-AU" sz="2800" dirty="0">
                <a:cs typeface="Arial" pitchFamily="34" charset="0"/>
              </a:rPr>
              <a:t> </a:t>
            </a:r>
            <a:r>
              <a:rPr lang="en-AU" sz="2800" dirty="0" err="1">
                <a:cs typeface="Arial" pitchFamily="34" charset="0"/>
              </a:rPr>
              <a:t>cho</a:t>
            </a:r>
            <a:r>
              <a:rPr lang="en-AU" sz="2800" dirty="0">
                <a:cs typeface="Arial" pitchFamily="34" charset="0"/>
              </a:rPr>
              <a:t> hen)</a:t>
            </a:r>
          </a:p>
        </p:txBody>
      </p:sp>
      <p:sp>
        <p:nvSpPr>
          <p:cNvPr id="526339" name="Title 1"/>
          <p:cNvSpPr>
            <a:spLocks noGrp="1"/>
          </p:cNvSpPr>
          <p:nvPr>
            <p:ph type="title" idx="4294967295"/>
          </p:nvPr>
        </p:nvSpPr>
        <p:spPr>
          <a:xfrm>
            <a:off x="2133601" y="304801"/>
            <a:ext cx="7578725" cy="936625"/>
          </a:xfrm>
        </p:spPr>
        <p:txBody>
          <a:bodyPr/>
          <a:lstStyle/>
          <a:p>
            <a:pPr marL="185738" algn="l" defTabSz="914400" eaLnBrk="1" hangingPunct="1"/>
            <a:r>
              <a:rPr lang="en-AU" sz="3200" dirty="0" err="1">
                <a:latin typeface="Arial" pitchFamily="34" charset="0"/>
                <a:cs typeface="Arial" pitchFamily="34" charset="0"/>
              </a:rPr>
              <a:t>Các</a:t>
            </a:r>
            <a:r>
              <a:rPr lang="en-AU" sz="3200" dirty="0">
                <a:latin typeface="Arial" pitchFamily="34" charset="0"/>
                <a:cs typeface="Arial" pitchFamily="34" charset="0"/>
              </a:rPr>
              <a:t> can </a:t>
            </a:r>
            <a:r>
              <a:rPr lang="en-AU" sz="3200" dirty="0" err="1">
                <a:latin typeface="Arial" pitchFamily="34" charset="0"/>
                <a:cs typeface="Arial" pitchFamily="34" charset="0"/>
              </a:rPr>
              <a:t>thiệp</a:t>
            </a:r>
            <a:r>
              <a:rPr lang="en-AU" sz="3200" dirty="0">
                <a:latin typeface="Arial" pitchFamily="34" charset="0"/>
                <a:cs typeface="Arial" pitchFamily="34" charset="0"/>
              </a:rPr>
              <a:t> </a:t>
            </a:r>
            <a:r>
              <a:rPr lang="en-AU" sz="3200" dirty="0" err="1">
                <a:latin typeface="Arial" pitchFamily="34" charset="0"/>
                <a:cs typeface="Arial" pitchFamily="34" charset="0"/>
              </a:rPr>
              <a:t>không</a:t>
            </a:r>
            <a:r>
              <a:rPr lang="en-AU" sz="3200" dirty="0">
                <a:latin typeface="Arial" pitchFamily="34" charset="0"/>
                <a:cs typeface="Arial" pitchFamily="34" charset="0"/>
              </a:rPr>
              <a:t> </a:t>
            </a:r>
            <a:r>
              <a:rPr lang="en-AU" sz="3200" dirty="0" err="1">
                <a:latin typeface="Arial" pitchFamily="34" charset="0"/>
                <a:cs typeface="Arial" pitchFamily="34" charset="0"/>
              </a:rPr>
              <a:t>dùng</a:t>
            </a:r>
            <a:r>
              <a:rPr lang="en-AU" sz="3200" dirty="0">
                <a:latin typeface="Arial" pitchFamily="34" charset="0"/>
                <a:cs typeface="Arial" pitchFamily="34" charset="0"/>
              </a:rPr>
              <a:t> </a:t>
            </a:r>
            <a:r>
              <a:rPr lang="en-AU" sz="3200" dirty="0" err="1">
                <a:latin typeface="Arial" pitchFamily="34" charset="0"/>
                <a:cs typeface="Arial" pitchFamily="34" charset="0"/>
              </a:rPr>
              <a:t>thuốc</a:t>
            </a:r>
            <a:endParaRPr lang="en-AU" sz="3200" dirty="0">
              <a:latin typeface="Arial" pitchFamily="34" charset="0"/>
              <a:cs typeface="Arial" pitchFamily="34" charset="0"/>
            </a:endParaRPr>
          </a:p>
        </p:txBody>
      </p:sp>
      <p:sp>
        <p:nvSpPr>
          <p:cNvPr id="526340" name="TextBox 5"/>
          <p:cNvSpPr txBox="1">
            <a:spLocks noChangeArrowheads="1"/>
          </p:cNvSpPr>
          <p:nvPr/>
        </p:nvSpPr>
        <p:spPr bwMode="auto">
          <a:xfrm>
            <a:off x="1684339" y="6624639"/>
            <a:ext cx="2046287" cy="276225"/>
          </a:xfrm>
          <a:prstGeom prst="rect">
            <a:avLst/>
          </a:prstGeom>
          <a:noFill/>
          <a:ln w="9525">
            <a:noFill/>
            <a:miter lim="800000"/>
            <a:headEnd/>
            <a:tailEnd/>
          </a:ln>
        </p:spPr>
        <p:txBody>
          <a:bodyPr>
            <a:spAutoFit/>
          </a:bodyPr>
          <a:lstStyle/>
          <a:p>
            <a:pPr defTabSz="914400"/>
            <a:r>
              <a:rPr lang="en-AU" sz="1200" i="1">
                <a:solidFill>
                  <a:srgbClr val="FFFFFF"/>
                </a:solidFill>
                <a:ea typeface="ＭＳ Ｐゴシック" pitchFamily="34" charset="-128"/>
              </a:rPr>
              <a:t>GINA 2014, Box 3-9</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2895600" y="304800"/>
            <a:ext cx="7772400" cy="1462088"/>
          </a:xfrm>
          <a:effectLst>
            <a:outerShdw dist="28398" dir="3806097" algn="ctr" rotWithShape="0">
              <a:schemeClr val="tx1"/>
            </a:outerShdw>
          </a:effectLst>
        </p:spPr>
        <p:txBody>
          <a:bodyPr/>
          <a:lstStyle/>
          <a:p>
            <a:pPr eaLnBrk="1" hangingPunct="1">
              <a:defRPr/>
            </a:pPr>
            <a:r>
              <a:rPr lang="en-US" sz="3600">
                <a:latin typeface="Arial" charset="0"/>
              </a:rPr>
              <a:t>Yếu tố khởi phát hen</a:t>
            </a:r>
          </a:p>
        </p:txBody>
      </p:sp>
      <p:sp>
        <p:nvSpPr>
          <p:cNvPr id="310275" name="Rectangle 3"/>
          <p:cNvSpPr>
            <a:spLocks noGrp="1" noChangeArrowheads="1"/>
          </p:cNvSpPr>
          <p:nvPr>
            <p:ph type="body" sz="half" idx="1"/>
          </p:nvPr>
        </p:nvSpPr>
        <p:spPr>
          <a:xfrm>
            <a:off x="1752600" y="1981200"/>
            <a:ext cx="4876800" cy="4114800"/>
          </a:xfrm>
          <a:effectLst>
            <a:outerShdw dist="28398" dir="3806097" algn="ctr" rotWithShape="0">
              <a:schemeClr val="tx1"/>
            </a:outerShdw>
          </a:effectLst>
        </p:spPr>
        <p:txBody>
          <a:bodyPr/>
          <a:lstStyle/>
          <a:p>
            <a:pPr>
              <a:spcBef>
                <a:spcPct val="0"/>
              </a:spcBef>
              <a:spcAft>
                <a:spcPct val="35000"/>
              </a:spcAft>
              <a:buClr>
                <a:srgbClr val="FFFF00"/>
              </a:buClr>
              <a:buSzPct val="65000"/>
              <a:buFont typeface="Wingdings" pitchFamily="2" charset="2"/>
              <a:buChar char=""/>
              <a:defRPr/>
            </a:pPr>
            <a:r>
              <a:rPr lang="en-US" sz="2400" dirty="0" err="1">
                <a:latin typeface="Arial" charset="0"/>
              </a:rPr>
              <a:t>Dị</a:t>
            </a:r>
            <a:r>
              <a:rPr lang="en-US" sz="2400" dirty="0">
                <a:latin typeface="Arial" charset="0"/>
              </a:rPr>
              <a:t> </a:t>
            </a:r>
            <a:r>
              <a:rPr lang="en-US" sz="2400" dirty="0" err="1">
                <a:latin typeface="Arial" charset="0"/>
              </a:rPr>
              <a:t>ứng</a:t>
            </a:r>
            <a:r>
              <a:rPr lang="en-US" sz="2400" dirty="0">
                <a:latin typeface="Arial" charset="0"/>
              </a:rPr>
              <a:t> </a:t>
            </a:r>
            <a:r>
              <a:rPr lang="en-US" sz="2400" dirty="0" err="1">
                <a:latin typeface="Arial" charset="0"/>
              </a:rPr>
              <a:t>nguyên</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r>
              <a:rPr lang="en-US" sz="2400" dirty="0" err="1">
                <a:latin typeface="Arial" charset="0"/>
              </a:rPr>
              <a:t>Chất</a:t>
            </a:r>
            <a:r>
              <a:rPr lang="en-US" sz="2400" dirty="0">
                <a:latin typeface="Arial" charset="0"/>
              </a:rPr>
              <a:t> ô </a:t>
            </a:r>
            <a:r>
              <a:rPr lang="en-US" sz="2400" dirty="0" err="1">
                <a:latin typeface="Arial" charset="0"/>
              </a:rPr>
              <a:t>nhiễm</a:t>
            </a:r>
            <a:r>
              <a:rPr lang="en-US" sz="2400" dirty="0">
                <a:latin typeface="Arial" charset="0"/>
              </a:rPr>
              <a:t> </a:t>
            </a:r>
            <a:r>
              <a:rPr lang="en-US" sz="2400" dirty="0" err="1">
                <a:latin typeface="Arial" charset="0"/>
              </a:rPr>
              <a:t>không</a:t>
            </a:r>
            <a:r>
              <a:rPr lang="en-US" sz="2400" dirty="0">
                <a:latin typeface="Arial" charset="0"/>
              </a:rPr>
              <a:t> </a:t>
            </a:r>
            <a:r>
              <a:rPr lang="en-US" sz="2400" dirty="0" err="1">
                <a:latin typeface="Arial" charset="0"/>
              </a:rPr>
              <a:t>khí</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r>
              <a:rPr lang="en-US" sz="2400" dirty="0" err="1">
                <a:latin typeface="Arial" charset="0"/>
              </a:rPr>
              <a:t>Nhiễm</a:t>
            </a:r>
            <a:r>
              <a:rPr lang="en-US" sz="2400" dirty="0">
                <a:latin typeface="Arial" charset="0"/>
              </a:rPr>
              <a:t> </a:t>
            </a:r>
            <a:r>
              <a:rPr lang="en-US" sz="2400" dirty="0" err="1">
                <a:latin typeface="Arial" charset="0"/>
              </a:rPr>
              <a:t>trùng</a:t>
            </a:r>
            <a:r>
              <a:rPr lang="en-US" sz="2400" dirty="0">
                <a:latin typeface="Arial" charset="0"/>
              </a:rPr>
              <a:t> </a:t>
            </a:r>
            <a:r>
              <a:rPr lang="en-US" sz="2400" dirty="0" err="1">
                <a:latin typeface="Arial" charset="0"/>
              </a:rPr>
              <a:t>hô</a:t>
            </a:r>
            <a:r>
              <a:rPr lang="en-US" sz="2400" dirty="0">
                <a:latin typeface="Arial" charset="0"/>
              </a:rPr>
              <a:t> </a:t>
            </a:r>
            <a:r>
              <a:rPr lang="en-US" sz="2400" dirty="0" err="1">
                <a:latin typeface="Arial" charset="0"/>
              </a:rPr>
              <a:t>hấp</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r>
              <a:rPr lang="en-US" sz="2400" dirty="0" err="1">
                <a:latin typeface="Arial" charset="0"/>
              </a:rPr>
              <a:t>Gắng</a:t>
            </a:r>
            <a:r>
              <a:rPr lang="en-US" sz="2400" dirty="0">
                <a:latin typeface="Arial" charset="0"/>
              </a:rPr>
              <a:t> </a:t>
            </a:r>
            <a:r>
              <a:rPr lang="en-US" sz="2400" dirty="0" err="1">
                <a:latin typeface="Arial" charset="0"/>
              </a:rPr>
              <a:t>sức</a:t>
            </a:r>
            <a:r>
              <a:rPr lang="en-US" sz="2400" dirty="0">
                <a:latin typeface="Arial" charset="0"/>
              </a:rPr>
              <a:t> </a:t>
            </a:r>
            <a:r>
              <a:rPr lang="en-US" sz="2400" dirty="0" err="1">
                <a:latin typeface="Arial" charset="0"/>
              </a:rPr>
              <a:t>và</a:t>
            </a:r>
            <a:r>
              <a:rPr lang="en-US" sz="2400" dirty="0">
                <a:latin typeface="Arial" charset="0"/>
              </a:rPr>
              <a:t> </a:t>
            </a:r>
            <a:r>
              <a:rPr lang="en-US" sz="2400" dirty="0" err="1">
                <a:latin typeface="Arial" charset="0"/>
              </a:rPr>
              <a:t>tăng</a:t>
            </a:r>
            <a:r>
              <a:rPr lang="en-US" sz="2400" dirty="0">
                <a:latin typeface="Arial" charset="0"/>
              </a:rPr>
              <a:t> </a:t>
            </a:r>
            <a:r>
              <a:rPr lang="en-US" sz="2400" dirty="0" err="1">
                <a:latin typeface="Arial" charset="0"/>
              </a:rPr>
              <a:t>thông</a:t>
            </a:r>
            <a:r>
              <a:rPr lang="en-US" sz="2400" dirty="0">
                <a:latin typeface="Arial" charset="0"/>
              </a:rPr>
              <a:t> </a:t>
            </a:r>
            <a:r>
              <a:rPr lang="en-US" sz="2400" dirty="0" err="1">
                <a:latin typeface="Arial" charset="0"/>
              </a:rPr>
              <a:t>khí</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r>
              <a:rPr lang="en-US" sz="2400" dirty="0">
                <a:latin typeface="Arial" charset="0"/>
              </a:rPr>
              <a:t>Thay </a:t>
            </a:r>
            <a:r>
              <a:rPr lang="en-US" sz="2400" dirty="0" err="1">
                <a:latin typeface="Arial" charset="0"/>
              </a:rPr>
              <a:t>đổi</a:t>
            </a:r>
            <a:r>
              <a:rPr lang="en-US" sz="2400" dirty="0">
                <a:latin typeface="Arial" charset="0"/>
              </a:rPr>
              <a:t> </a:t>
            </a:r>
            <a:r>
              <a:rPr lang="en-US" sz="2400" dirty="0" err="1">
                <a:latin typeface="Arial" charset="0"/>
              </a:rPr>
              <a:t>thời</a:t>
            </a:r>
            <a:r>
              <a:rPr lang="en-US" sz="2400" dirty="0">
                <a:latin typeface="Arial" charset="0"/>
              </a:rPr>
              <a:t> </a:t>
            </a:r>
            <a:r>
              <a:rPr lang="en-US" sz="2400" dirty="0" err="1">
                <a:latin typeface="Arial" charset="0"/>
              </a:rPr>
              <a:t>tiết</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r>
              <a:rPr lang="en-US" sz="2400" dirty="0">
                <a:latin typeface="Arial" charset="0"/>
              </a:rPr>
              <a:t>Sulfur dioxide (SO 2)</a:t>
            </a:r>
          </a:p>
          <a:p>
            <a:pPr>
              <a:spcBef>
                <a:spcPct val="0"/>
              </a:spcBef>
              <a:spcAft>
                <a:spcPct val="35000"/>
              </a:spcAft>
              <a:buClr>
                <a:srgbClr val="FFFF00"/>
              </a:buClr>
              <a:buSzPct val="65000"/>
              <a:buFont typeface="Wingdings" pitchFamily="2" charset="2"/>
              <a:buChar char=""/>
              <a:defRPr/>
            </a:pPr>
            <a:r>
              <a:rPr lang="en-US" sz="2400" dirty="0" err="1">
                <a:latin typeface="Arial" charset="0"/>
              </a:rPr>
              <a:t>Thức</a:t>
            </a:r>
            <a:r>
              <a:rPr lang="en-US" sz="2400" dirty="0">
                <a:latin typeface="Arial" charset="0"/>
              </a:rPr>
              <a:t> </a:t>
            </a:r>
            <a:r>
              <a:rPr lang="en-US" sz="2400" dirty="0" err="1">
                <a:latin typeface="Arial" charset="0"/>
              </a:rPr>
              <a:t>ăn</a:t>
            </a:r>
            <a:r>
              <a:rPr lang="en-US" sz="2400" dirty="0">
                <a:latin typeface="Arial" charset="0"/>
              </a:rPr>
              <a:t>, </a:t>
            </a:r>
            <a:r>
              <a:rPr lang="en-US" sz="2400" dirty="0" err="1">
                <a:latin typeface="Arial" charset="0"/>
              </a:rPr>
              <a:t>gia</a:t>
            </a:r>
            <a:r>
              <a:rPr lang="en-US" sz="2400" dirty="0">
                <a:latin typeface="Arial" charset="0"/>
              </a:rPr>
              <a:t> </a:t>
            </a:r>
            <a:r>
              <a:rPr lang="en-US" sz="2400" dirty="0" err="1">
                <a:latin typeface="Arial" charset="0"/>
              </a:rPr>
              <a:t>vị</a:t>
            </a:r>
            <a:r>
              <a:rPr lang="en-US" sz="2400" dirty="0">
                <a:latin typeface="Arial" charset="0"/>
              </a:rPr>
              <a:t> </a:t>
            </a:r>
            <a:r>
              <a:rPr lang="en-US" sz="2400" dirty="0" err="1">
                <a:latin typeface="Arial" charset="0"/>
              </a:rPr>
              <a:t>và</a:t>
            </a:r>
            <a:r>
              <a:rPr lang="en-US" sz="2400" dirty="0">
                <a:latin typeface="Arial" charset="0"/>
              </a:rPr>
              <a:t> </a:t>
            </a:r>
            <a:r>
              <a:rPr lang="en-US" sz="2400" dirty="0" err="1">
                <a:latin typeface="Arial" charset="0"/>
              </a:rPr>
              <a:t>chất</a:t>
            </a:r>
            <a:r>
              <a:rPr lang="en-US" sz="2400" dirty="0">
                <a:latin typeface="Arial" charset="0"/>
              </a:rPr>
              <a:t> </a:t>
            </a:r>
            <a:r>
              <a:rPr lang="en-US" sz="2400" dirty="0" err="1">
                <a:latin typeface="Arial" charset="0"/>
              </a:rPr>
              <a:t>bảo</a:t>
            </a:r>
            <a:r>
              <a:rPr lang="en-US" sz="2400" dirty="0">
                <a:latin typeface="Arial" charset="0"/>
              </a:rPr>
              <a:t> </a:t>
            </a:r>
            <a:r>
              <a:rPr lang="en-US" sz="2400" dirty="0" err="1">
                <a:latin typeface="Arial" charset="0"/>
              </a:rPr>
              <a:t>quản</a:t>
            </a:r>
            <a:r>
              <a:rPr lang="en-US" sz="2400" dirty="0">
                <a:latin typeface="Arial" charset="0"/>
              </a:rPr>
              <a:t>, </a:t>
            </a:r>
            <a:r>
              <a:rPr lang="en-US" sz="2400" dirty="0" err="1">
                <a:latin typeface="Arial" charset="0"/>
              </a:rPr>
              <a:t>thuốc</a:t>
            </a:r>
            <a:endParaRPr lang="en-US" sz="2400" dirty="0">
              <a:latin typeface="Arial" charset="0"/>
            </a:endParaRPr>
          </a:p>
          <a:p>
            <a:pPr>
              <a:spcBef>
                <a:spcPct val="0"/>
              </a:spcBef>
              <a:spcAft>
                <a:spcPct val="35000"/>
              </a:spcAft>
              <a:buClr>
                <a:srgbClr val="FFFF00"/>
              </a:buClr>
              <a:buSzPct val="65000"/>
              <a:buFont typeface="Wingdings" pitchFamily="2" charset="2"/>
              <a:buChar char=""/>
              <a:defRPr/>
            </a:pPr>
            <a:endParaRPr lang="en-US" sz="2400" dirty="0">
              <a:latin typeface="Arial" charset="0"/>
            </a:endParaRPr>
          </a:p>
        </p:txBody>
      </p:sp>
      <p:sp>
        <p:nvSpPr>
          <p:cNvPr id="392195" name="Line 4"/>
          <p:cNvSpPr>
            <a:spLocks noChangeShapeType="1"/>
          </p:cNvSpPr>
          <p:nvPr/>
        </p:nvSpPr>
        <p:spPr bwMode="auto">
          <a:xfrm>
            <a:off x="2209800" y="1600200"/>
            <a:ext cx="7848600" cy="0"/>
          </a:xfrm>
          <a:prstGeom prst="line">
            <a:avLst/>
          </a:prstGeom>
          <a:noFill/>
          <a:ln w="38100">
            <a:solidFill>
              <a:srgbClr val="FFFF00"/>
            </a:solidFill>
            <a:round/>
            <a:headEnd/>
            <a:tailEnd/>
          </a:ln>
        </p:spPr>
        <p:txBody>
          <a:bodyPr/>
          <a:lstStyle/>
          <a:p>
            <a:endParaRPr lang="en-US"/>
          </a:p>
        </p:txBody>
      </p:sp>
      <p:pic>
        <p:nvPicPr>
          <p:cNvPr id="392196" name="Picture 5" descr="global"/>
          <p:cNvPicPr>
            <a:picLocks noChangeAspect="1" noChangeArrowheads="1"/>
          </p:cNvPicPr>
          <p:nvPr/>
        </p:nvPicPr>
        <p:blipFill>
          <a:blip r:embed="rId2" cstate="print"/>
          <a:srcRect/>
          <a:stretch>
            <a:fillRect/>
          </a:stretch>
        </p:blipFill>
        <p:spPr bwMode="auto">
          <a:xfrm>
            <a:off x="1785938" y="152400"/>
            <a:ext cx="1109662" cy="1143000"/>
          </a:xfrm>
          <a:prstGeom prst="rect">
            <a:avLst/>
          </a:prstGeom>
          <a:noFill/>
          <a:ln w="9525">
            <a:noFill/>
            <a:miter lim="800000"/>
            <a:headEnd/>
            <a:tailEnd/>
          </a:ln>
        </p:spPr>
      </p:pic>
      <p:pic>
        <p:nvPicPr>
          <p:cNvPr id="392197" name="Picture 6" descr="pollens"/>
          <p:cNvPicPr>
            <a:picLocks noGrp="1" noChangeAspect="1" noChangeArrowheads="1"/>
          </p:cNvPicPr>
          <p:nvPr>
            <p:ph sz="half" idx="2"/>
          </p:nvPr>
        </p:nvPicPr>
        <p:blipFill>
          <a:blip r:embed="rId3" cstate="print"/>
          <a:srcRect/>
          <a:stretch>
            <a:fillRect/>
          </a:stretch>
        </p:blipFill>
        <p:spPr>
          <a:xfrm>
            <a:off x="6858000" y="4411664"/>
            <a:ext cx="3810000" cy="2446337"/>
          </a:xfrm>
        </p:spPr>
      </p:pic>
      <p:pic>
        <p:nvPicPr>
          <p:cNvPr id="392198" name="Picture 7" descr="nosmoking"/>
          <p:cNvPicPr>
            <a:picLocks noChangeAspect="1" noChangeArrowheads="1"/>
          </p:cNvPicPr>
          <p:nvPr/>
        </p:nvPicPr>
        <p:blipFill>
          <a:blip r:embed="rId4" cstate="print"/>
          <a:srcRect/>
          <a:stretch>
            <a:fillRect/>
          </a:stretch>
        </p:blipFill>
        <p:spPr bwMode="auto">
          <a:xfrm>
            <a:off x="8305800" y="1905000"/>
            <a:ext cx="2362200" cy="233045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47528" y="274638"/>
            <a:ext cx="8610160" cy="1858218"/>
          </a:xfrm>
        </p:spPr>
        <p:txBody>
          <a:bodyPr>
            <a:normAutofit fontScale="90000"/>
          </a:bodyPr>
          <a:lstStyle/>
          <a:p>
            <a:r>
              <a:rPr lang="fr-FR" sz="3100" i="1" dirty="0"/>
              <a:t>Sublingual </a:t>
            </a:r>
            <a:r>
              <a:rPr lang="fr-FR" sz="3100" i="1" dirty="0" err="1"/>
              <a:t>immunotherapy</a:t>
            </a:r>
            <a:r>
              <a:rPr lang="fr-FR" sz="3100" i="1" dirty="0"/>
              <a:t> for the </a:t>
            </a:r>
            <a:r>
              <a:rPr lang="fr-FR" sz="3100" i="1" dirty="0" err="1"/>
              <a:t>treatment</a:t>
            </a:r>
            <a:r>
              <a:rPr lang="fr-FR" sz="3100" i="1" dirty="0"/>
              <a:t> of </a:t>
            </a:r>
            <a:r>
              <a:rPr lang="fr-FR" sz="3100" i="1" dirty="0" err="1"/>
              <a:t>allergic</a:t>
            </a:r>
            <a:r>
              <a:rPr lang="fr-FR" sz="3100" i="1" dirty="0"/>
              <a:t> </a:t>
            </a:r>
            <a:r>
              <a:rPr lang="fr-FR" sz="3100" i="1" dirty="0" err="1"/>
              <a:t>rhinoconjunctivitis</a:t>
            </a:r>
            <a:r>
              <a:rPr lang="fr-FR" sz="3100" i="1" dirty="0"/>
              <a:t> and </a:t>
            </a:r>
            <a:r>
              <a:rPr lang="fr-FR" sz="3100" i="1" dirty="0" err="1"/>
              <a:t>asthma</a:t>
            </a:r>
            <a:r>
              <a:rPr lang="fr-FR" sz="3100" i="1" dirty="0"/>
              <a:t> : a </a:t>
            </a:r>
            <a:r>
              <a:rPr lang="fr-FR" sz="3100" i="1" dirty="0" err="1"/>
              <a:t>systematic</a:t>
            </a:r>
            <a:r>
              <a:rPr lang="fr-FR" sz="3100" i="1" dirty="0"/>
              <a:t> </a:t>
            </a:r>
            <a:r>
              <a:rPr lang="fr-FR" sz="3100" i="1" dirty="0" err="1"/>
              <a:t>review</a:t>
            </a:r>
            <a:r>
              <a:rPr lang="fr-FR" sz="3100" i="1" dirty="0"/>
              <a:t>. </a:t>
            </a:r>
            <a:r>
              <a:rPr lang="fr-FR" sz="2700" i="1" dirty="0"/>
              <a:t>Sandra Y Lin et coll.</a:t>
            </a:r>
            <a:r>
              <a:rPr lang="fr-FR" sz="3100" i="1" dirty="0"/>
              <a:t> </a:t>
            </a:r>
            <a:r>
              <a:rPr lang="fr-FR" sz="2700" i="1" dirty="0"/>
              <a:t>JAMA 2013;309:1278-88 </a:t>
            </a:r>
            <a:r>
              <a:rPr lang="fr-FR" sz="2200" i="1" dirty="0"/>
              <a:t>(Baltimore)</a:t>
            </a:r>
            <a:br>
              <a:rPr lang="fr-FR" sz="2700" i="1" dirty="0"/>
            </a:br>
            <a:r>
              <a:rPr lang="fr-FR" sz="2200" dirty="0"/>
              <a:t> </a:t>
            </a:r>
            <a:endParaRPr lang="fr-FR" dirty="0"/>
          </a:p>
        </p:txBody>
      </p:sp>
      <p:sp>
        <p:nvSpPr>
          <p:cNvPr id="3" name="Espace réservé du contenu 2"/>
          <p:cNvSpPr>
            <a:spLocks noGrp="1"/>
          </p:cNvSpPr>
          <p:nvPr>
            <p:ph idx="1"/>
          </p:nvPr>
        </p:nvSpPr>
        <p:spPr>
          <a:xfrm>
            <a:off x="2423592" y="2204864"/>
            <a:ext cx="8034096" cy="4392488"/>
          </a:xfrm>
        </p:spPr>
        <p:txBody>
          <a:bodyPr>
            <a:normAutofit/>
          </a:bodyPr>
          <a:lstStyle/>
          <a:p>
            <a:r>
              <a:rPr lang="fr-FR" sz="3000" dirty="0" err="1"/>
              <a:t>Cập</a:t>
            </a:r>
            <a:r>
              <a:rPr lang="fr-FR" sz="3000" dirty="0"/>
              <a:t> </a:t>
            </a:r>
            <a:r>
              <a:rPr lang="fr-FR" sz="3000" dirty="0" err="1"/>
              <a:t>nhật</a:t>
            </a:r>
            <a:r>
              <a:rPr lang="fr-FR" sz="3000" dirty="0"/>
              <a:t> </a:t>
            </a:r>
            <a:r>
              <a:rPr lang="fr-FR" sz="3000" dirty="0" err="1"/>
              <a:t>nghiên</a:t>
            </a:r>
            <a:r>
              <a:rPr lang="fr-FR" sz="3000" dirty="0"/>
              <a:t> </a:t>
            </a:r>
            <a:r>
              <a:rPr lang="fr-FR" sz="3000" dirty="0" err="1"/>
              <a:t>cứu</a:t>
            </a:r>
            <a:r>
              <a:rPr lang="fr-FR" sz="3000" dirty="0"/>
              <a:t> </a:t>
            </a:r>
            <a:r>
              <a:rPr lang="fr-FR" sz="3000" dirty="0" err="1"/>
              <a:t>của</a:t>
            </a:r>
            <a:r>
              <a:rPr lang="fr-FR" sz="3000" dirty="0"/>
              <a:t> Cochrane</a:t>
            </a:r>
          </a:p>
          <a:p>
            <a:pPr lvl="1"/>
            <a:r>
              <a:rPr lang="fr-FR" sz="2600" dirty="0"/>
              <a:t>63 </a:t>
            </a:r>
            <a:r>
              <a:rPr lang="fr-FR" sz="2600" dirty="0" err="1"/>
              <a:t>nghiên</a:t>
            </a:r>
            <a:r>
              <a:rPr lang="fr-FR" sz="2600" dirty="0"/>
              <a:t> </a:t>
            </a:r>
            <a:r>
              <a:rPr lang="fr-FR" sz="2600" dirty="0" err="1"/>
              <a:t>cứu</a:t>
            </a:r>
            <a:r>
              <a:rPr lang="fr-FR" sz="2600" dirty="0"/>
              <a:t> </a:t>
            </a:r>
            <a:r>
              <a:rPr lang="fr-FR" sz="2600" dirty="0" err="1"/>
              <a:t>ngẫu</a:t>
            </a:r>
            <a:r>
              <a:rPr lang="fr-FR" sz="2600" dirty="0"/>
              <a:t> </a:t>
            </a:r>
            <a:r>
              <a:rPr lang="fr-FR" sz="2600" dirty="0" err="1"/>
              <a:t>nhiên</a:t>
            </a:r>
            <a:r>
              <a:rPr lang="fr-FR" sz="2600" dirty="0"/>
              <a:t> </a:t>
            </a:r>
            <a:r>
              <a:rPr lang="fr-FR" sz="2600" dirty="0" err="1"/>
              <a:t>có</a:t>
            </a:r>
            <a:r>
              <a:rPr lang="fr-FR" sz="2600" dirty="0"/>
              <a:t> </a:t>
            </a:r>
            <a:r>
              <a:rPr lang="fr-FR" sz="2600" dirty="0" err="1"/>
              <a:t>đối</a:t>
            </a:r>
            <a:r>
              <a:rPr lang="fr-FR" sz="2600" dirty="0"/>
              <a:t> </a:t>
            </a:r>
            <a:r>
              <a:rPr lang="fr-FR" sz="2600" dirty="0" err="1"/>
              <a:t>chứng</a:t>
            </a:r>
            <a:r>
              <a:rPr lang="fr-FR" sz="2600" dirty="0"/>
              <a:t> </a:t>
            </a:r>
          </a:p>
          <a:p>
            <a:pPr lvl="1"/>
            <a:r>
              <a:rPr lang="fr-FR" sz="2600" dirty="0"/>
              <a:t>5131 </a:t>
            </a:r>
            <a:r>
              <a:rPr lang="fr-FR" sz="2600" dirty="0" err="1"/>
              <a:t>bn</a:t>
            </a:r>
            <a:r>
              <a:rPr lang="fr-FR" sz="2600" dirty="0"/>
              <a:t> </a:t>
            </a:r>
            <a:r>
              <a:rPr lang="fr-FR" sz="2600" dirty="0" err="1"/>
              <a:t>từ</a:t>
            </a:r>
            <a:r>
              <a:rPr lang="fr-FR" sz="2600" dirty="0"/>
              <a:t> 4 </a:t>
            </a:r>
            <a:r>
              <a:rPr lang="fr-FR" sz="2600" dirty="0" err="1"/>
              <a:t>đến</a:t>
            </a:r>
            <a:r>
              <a:rPr lang="fr-FR" sz="2600" dirty="0"/>
              <a:t> 74 </a:t>
            </a:r>
            <a:r>
              <a:rPr lang="fr-FR" sz="2600" dirty="0" err="1"/>
              <a:t>tuổi</a:t>
            </a:r>
            <a:endParaRPr lang="fr-FR" sz="2600" dirty="0"/>
          </a:p>
          <a:p>
            <a:r>
              <a:rPr lang="fr-FR" sz="3000" dirty="0" err="1"/>
              <a:t>Kết</a:t>
            </a:r>
            <a:r>
              <a:rPr lang="fr-FR" sz="3000" dirty="0"/>
              <a:t> </a:t>
            </a:r>
            <a:r>
              <a:rPr lang="fr-FR" sz="3000" dirty="0" err="1"/>
              <a:t>quả</a:t>
            </a:r>
            <a:r>
              <a:rPr lang="fr-FR" sz="3000" dirty="0"/>
              <a:t> </a:t>
            </a:r>
            <a:r>
              <a:rPr lang="fr-FR" sz="3000" dirty="0" err="1"/>
              <a:t>nghiên</a:t>
            </a:r>
            <a:r>
              <a:rPr lang="fr-FR" sz="3000" dirty="0"/>
              <a:t> </a:t>
            </a:r>
            <a:r>
              <a:rPr lang="fr-FR" sz="3000" dirty="0" err="1"/>
              <a:t>cứu</a:t>
            </a:r>
            <a:r>
              <a:rPr lang="fr-FR" sz="3000" dirty="0"/>
              <a:t> ITA </a:t>
            </a:r>
            <a:r>
              <a:rPr lang="fr-FR" sz="3000" dirty="0" err="1"/>
              <a:t>so</a:t>
            </a:r>
            <a:r>
              <a:rPr lang="fr-FR" sz="3000" dirty="0"/>
              <a:t> </a:t>
            </a:r>
            <a:r>
              <a:rPr lang="fr-FR" sz="3000" dirty="0" err="1"/>
              <a:t>với</a:t>
            </a:r>
            <a:r>
              <a:rPr lang="fr-FR" sz="3000" dirty="0"/>
              <a:t> placebo </a:t>
            </a:r>
          </a:p>
          <a:p>
            <a:pPr lvl="1"/>
            <a:r>
              <a:rPr lang="fr-FR" sz="2600" dirty="0" err="1"/>
              <a:t>Thang</a:t>
            </a:r>
            <a:r>
              <a:rPr lang="fr-FR" sz="2600" dirty="0"/>
              <a:t> </a:t>
            </a:r>
            <a:r>
              <a:rPr lang="fr-FR" sz="2600" dirty="0" err="1"/>
              <a:t>điểm</a:t>
            </a:r>
            <a:r>
              <a:rPr lang="fr-FR" sz="2600" dirty="0"/>
              <a:t> </a:t>
            </a:r>
            <a:r>
              <a:rPr lang="fr-FR" sz="2600" dirty="0" err="1"/>
              <a:t>lâm</a:t>
            </a:r>
            <a:r>
              <a:rPr lang="fr-FR" sz="2600" dirty="0"/>
              <a:t> </a:t>
            </a:r>
            <a:r>
              <a:rPr lang="fr-FR" sz="2600" dirty="0" err="1"/>
              <a:t>sàng</a:t>
            </a:r>
            <a:r>
              <a:rPr lang="fr-FR" sz="2600" dirty="0"/>
              <a:t>: </a:t>
            </a:r>
            <a:r>
              <a:rPr lang="fr-FR" sz="2600" dirty="0" err="1"/>
              <a:t>cải</a:t>
            </a:r>
            <a:r>
              <a:rPr lang="fr-FR" sz="2600" dirty="0"/>
              <a:t> </a:t>
            </a:r>
            <a:r>
              <a:rPr lang="fr-FR" sz="2600" dirty="0" err="1"/>
              <a:t>thiện</a:t>
            </a:r>
            <a:r>
              <a:rPr lang="fr-FR" sz="2600" dirty="0"/>
              <a:t> (</a:t>
            </a:r>
            <a:r>
              <a:rPr lang="fr-FR" sz="2600" dirty="0" err="1"/>
              <a:t>mức</a:t>
            </a:r>
            <a:r>
              <a:rPr lang="fr-FR" sz="2600" dirty="0"/>
              <a:t> </a:t>
            </a:r>
            <a:r>
              <a:rPr lang="fr-FR" sz="2600" dirty="0" err="1"/>
              <a:t>chứng</a:t>
            </a:r>
            <a:r>
              <a:rPr lang="fr-FR" sz="2600" dirty="0"/>
              <a:t> </a:t>
            </a:r>
            <a:r>
              <a:rPr lang="fr-FR" sz="2600" dirty="0" err="1"/>
              <a:t>cứ</a:t>
            </a:r>
            <a:r>
              <a:rPr lang="fr-FR" sz="2600" dirty="0"/>
              <a:t> </a:t>
            </a:r>
            <a:r>
              <a:rPr lang="fr-FR" sz="2600" dirty="0" err="1"/>
              <a:t>mạnh</a:t>
            </a:r>
            <a:r>
              <a:rPr lang="fr-FR" sz="2600" dirty="0"/>
              <a:t> </a:t>
            </a:r>
            <a:r>
              <a:rPr lang="fr-FR" sz="2600" dirty="0" err="1"/>
              <a:t>trong</a:t>
            </a:r>
            <a:r>
              <a:rPr lang="fr-FR" sz="2600" dirty="0"/>
              <a:t> </a:t>
            </a:r>
            <a:r>
              <a:rPr lang="fr-FR" sz="2600" dirty="0" err="1"/>
              <a:t>hen</a:t>
            </a:r>
            <a:r>
              <a:rPr lang="fr-FR" sz="2600" dirty="0"/>
              <a:t>)</a:t>
            </a:r>
          </a:p>
          <a:p>
            <a:pPr lvl="1"/>
            <a:r>
              <a:rPr lang="fr-FR" sz="2600" dirty="0" err="1"/>
              <a:t>Thang</a:t>
            </a:r>
            <a:r>
              <a:rPr lang="fr-FR" sz="2600" dirty="0"/>
              <a:t> </a:t>
            </a:r>
            <a:r>
              <a:rPr lang="fr-FR" sz="2600" dirty="0" err="1"/>
              <a:t>điểm</a:t>
            </a:r>
            <a:r>
              <a:rPr lang="fr-FR" sz="2600" dirty="0"/>
              <a:t> </a:t>
            </a:r>
            <a:r>
              <a:rPr lang="fr-FR" sz="2600" dirty="0" err="1"/>
              <a:t>thuốc</a:t>
            </a:r>
            <a:r>
              <a:rPr lang="fr-FR" sz="2600" dirty="0"/>
              <a:t>: </a:t>
            </a:r>
            <a:r>
              <a:rPr lang="fr-FR" sz="2600" dirty="0" err="1"/>
              <a:t>cải</a:t>
            </a:r>
            <a:r>
              <a:rPr lang="fr-FR" sz="2600" dirty="0"/>
              <a:t> </a:t>
            </a:r>
            <a:r>
              <a:rPr lang="fr-FR" sz="2600" dirty="0" err="1"/>
              <a:t>thiện</a:t>
            </a:r>
            <a:r>
              <a:rPr lang="fr-FR" sz="2600" dirty="0"/>
              <a:t> (</a:t>
            </a:r>
            <a:r>
              <a:rPr lang="fr-FR" sz="2600" dirty="0" err="1"/>
              <a:t>trung</a:t>
            </a:r>
            <a:r>
              <a:rPr lang="fr-FR" sz="2600" dirty="0"/>
              <a:t> </a:t>
            </a:r>
            <a:r>
              <a:rPr lang="fr-FR" sz="2600" dirty="0" err="1"/>
              <a:t>bình</a:t>
            </a:r>
            <a:r>
              <a:rPr lang="fr-FR" sz="2600" dirty="0"/>
              <a:t>)</a:t>
            </a:r>
          </a:p>
          <a:p>
            <a:pPr lvl="1"/>
            <a:r>
              <a:rPr lang="fr-FR" sz="2600" dirty="0" err="1"/>
              <a:t>Chất</a:t>
            </a:r>
            <a:r>
              <a:rPr lang="fr-FR" sz="2600" dirty="0"/>
              <a:t> </a:t>
            </a:r>
            <a:r>
              <a:rPr lang="fr-FR" sz="2600" dirty="0" err="1"/>
              <a:t>lượng</a:t>
            </a:r>
            <a:r>
              <a:rPr lang="fr-FR" sz="2600" dirty="0"/>
              <a:t> </a:t>
            </a:r>
            <a:r>
              <a:rPr lang="fr-FR" sz="2600" dirty="0" err="1"/>
              <a:t>cuộc</a:t>
            </a:r>
            <a:r>
              <a:rPr lang="fr-FR" sz="2600" dirty="0"/>
              <a:t> </a:t>
            </a:r>
            <a:r>
              <a:rPr lang="fr-FR" sz="2600" dirty="0" err="1"/>
              <a:t>sống</a:t>
            </a:r>
            <a:r>
              <a:rPr lang="fr-FR" sz="2600" dirty="0"/>
              <a:t>: </a:t>
            </a:r>
            <a:r>
              <a:rPr lang="fr-FR" sz="2600" dirty="0" err="1"/>
              <a:t>cải</a:t>
            </a:r>
            <a:r>
              <a:rPr lang="fr-FR" sz="2600" dirty="0"/>
              <a:t> </a:t>
            </a:r>
            <a:r>
              <a:rPr lang="fr-FR" sz="2600" dirty="0" err="1"/>
              <a:t>thiện</a:t>
            </a:r>
            <a:r>
              <a:rPr lang="fr-FR" sz="2600" dirty="0"/>
              <a:t> (</a:t>
            </a:r>
            <a:r>
              <a:rPr lang="fr-FR" sz="2600" dirty="0" err="1"/>
              <a:t>trung</a:t>
            </a:r>
            <a:r>
              <a:rPr lang="fr-FR" sz="2600" dirty="0"/>
              <a:t> </a:t>
            </a:r>
            <a:r>
              <a:rPr lang="fr-FR" sz="2600" dirty="0" err="1"/>
              <a:t>bình</a:t>
            </a:r>
            <a:r>
              <a:rPr lang="fr-FR" sz="2600" dirty="0"/>
              <a:t>)</a:t>
            </a:r>
          </a:p>
          <a:p>
            <a:endParaRPr lang="fr-FR" sz="3000" dirty="0"/>
          </a:p>
        </p:txBody>
      </p:sp>
      <p:sp>
        <p:nvSpPr>
          <p:cNvPr id="4" name="Espace réservé du numéro de diapositive 3"/>
          <p:cNvSpPr>
            <a:spLocks noGrp="1"/>
          </p:cNvSpPr>
          <p:nvPr>
            <p:ph type="sldNum" sz="quarter" idx="12"/>
          </p:nvPr>
        </p:nvSpPr>
        <p:spPr/>
        <p:txBody>
          <a:bodyPr/>
          <a:lstStyle/>
          <a:p>
            <a:fld id="{92588D82-7A4D-4E6D-8507-B2444F4A065F}" type="slidenum">
              <a:rPr lang="fr-FR" smtClean="0"/>
              <a:pPr/>
              <a:t>39</a:t>
            </a:fld>
            <a:endParaRPr lang="fr-FR"/>
          </a:p>
        </p:txBody>
      </p:sp>
    </p:spTree>
    <p:extLst>
      <p:ext uri="{BB962C8B-B14F-4D97-AF65-F5344CB8AC3E}">
        <p14:creationId xmlns:p14="http://schemas.microsoft.com/office/powerpoint/2010/main" val="86402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1048-9D0C-498B-A609-16B9BA09C207}"/>
              </a:ext>
            </a:extLst>
          </p:cNvPr>
          <p:cNvSpPr>
            <a:spLocks noGrp="1"/>
          </p:cNvSpPr>
          <p:nvPr>
            <p:ph type="title" idx="4294967295"/>
          </p:nvPr>
        </p:nvSpPr>
        <p:spPr>
          <a:xfrm>
            <a:off x="0" y="365125"/>
            <a:ext cx="10515600" cy="1325563"/>
          </a:xfrm>
        </p:spPr>
        <p:txBody>
          <a:bodyPr/>
          <a:lstStyle/>
          <a:p>
            <a:pPr algn="ctr"/>
            <a:r>
              <a:rPr lang="en-US" dirty="0" err="1">
                <a:latin typeface="+mn-lt"/>
              </a:rPr>
              <a:t>Tử</a:t>
            </a:r>
            <a:r>
              <a:rPr lang="en-US" dirty="0">
                <a:latin typeface="+mn-lt"/>
              </a:rPr>
              <a:t> </a:t>
            </a:r>
            <a:r>
              <a:rPr lang="en-US" dirty="0" err="1">
                <a:latin typeface="+mn-lt"/>
              </a:rPr>
              <a:t>suất</a:t>
            </a:r>
            <a:r>
              <a:rPr lang="en-US" dirty="0">
                <a:latin typeface="+mn-lt"/>
              </a:rPr>
              <a:t> </a:t>
            </a:r>
            <a:r>
              <a:rPr lang="en-US" dirty="0" err="1">
                <a:latin typeface="+mn-lt"/>
              </a:rPr>
              <a:t>Bệnh</a:t>
            </a:r>
            <a:r>
              <a:rPr lang="en-US" dirty="0">
                <a:latin typeface="+mn-lt"/>
              </a:rPr>
              <a:t> </a:t>
            </a:r>
            <a:r>
              <a:rPr lang="en-US" dirty="0" err="1">
                <a:latin typeface="+mn-lt"/>
              </a:rPr>
              <a:t>hô</a:t>
            </a:r>
            <a:r>
              <a:rPr lang="en-US" dirty="0">
                <a:latin typeface="+mn-lt"/>
              </a:rPr>
              <a:t> </a:t>
            </a:r>
            <a:r>
              <a:rPr lang="en-US" dirty="0" err="1">
                <a:latin typeface="+mn-lt"/>
              </a:rPr>
              <a:t>hấp</a:t>
            </a:r>
            <a:r>
              <a:rPr lang="en-US" dirty="0">
                <a:latin typeface="+mn-lt"/>
              </a:rPr>
              <a:t> </a:t>
            </a:r>
            <a:r>
              <a:rPr lang="en-US" dirty="0" err="1">
                <a:latin typeface="+mn-lt"/>
              </a:rPr>
              <a:t>toàn</a:t>
            </a:r>
            <a:r>
              <a:rPr lang="en-US" dirty="0">
                <a:latin typeface="+mn-lt"/>
              </a:rPr>
              <a:t> </a:t>
            </a:r>
            <a:r>
              <a:rPr lang="en-US" dirty="0" err="1">
                <a:latin typeface="+mn-lt"/>
              </a:rPr>
              <a:t>cầu</a:t>
            </a:r>
            <a:endParaRPr lang="en-US" dirty="0">
              <a:latin typeface="+mn-lt"/>
            </a:endParaRPr>
          </a:p>
        </p:txBody>
      </p:sp>
      <p:sp>
        <p:nvSpPr>
          <p:cNvPr id="5" name="TextBox 4">
            <a:extLst>
              <a:ext uri="{FF2B5EF4-FFF2-40B4-BE49-F238E27FC236}">
                <a16:creationId xmlns:a16="http://schemas.microsoft.com/office/drawing/2014/main" id="{D0D8362D-E243-479C-B40C-D28CF3A17976}"/>
              </a:ext>
            </a:extLst>
          </p:cNvPr>
          <p:cNvSpPr txBox="1"/>
          <p:nvPr/>
        </p:nvSpPr>
        <p:spPr>
          <a:xfrm>
            <a:off x="8256128" y="6488668"/>
            <a:ext cx="3095847" cy="369332"/>
          </a:xfrm>
          <a:prstGeom prst="rect">
            <a:avLst/>
          </a:prstGeom>
          <a:noFill/>
        </p:spPr>
        <p:txBody>
          <a:bodyPr wrap="none" rtlCol="0">
            <a:spAutoFit/>
          </a:bodyPr>
          <a:lstStyle/>
          <a:p>
            <a:r>
              <a:rPr lang="en-US" dirty="0">
                <a:solidFill>
                  <a:schemeClr val="bg1"/>
                </a:solidFill>
              </a:rPr>
              <a:t>GBD Collaborators Lancet 2020</a:t>
            </a:r>
          </a:p>
        </p:txBody>
      </p:sp>
      <p:pic>
        <p:nvPicPr>
          <p:cNvPr id="4" name="Picture 3">
            <a:extLst>
              <a:ext uri="{FF2B5EF4-FFF2-40B4-BE49-F238E27FC236}">
                <a16:creationId xmlns:a16="http://schemas.microsoft.com/office/drawing/2014/main" id="{491302F1-D324-4D7A-A7A9-57AEDA97FCC9}"/>
              </a:ext>
            </a:extLst>
          </p:cNvPr>
          <p:cNvPicPr>
            <a:picLocks noChangeAspect="1"/>
          </p:cNvPicPr>
          <p:nvPr/>
        </p:nvPicPr>
        <p:blipFill>
          <a:blip r:embed="rId2"/>
          <a:stretch>
            <a:fillRect/>
          </a:stretch>
        </p:blipFill>
        <p:spPr>
          <a:xfrm>
            <a:off x="1979161" y="1422401"/>
            <a:ext cx="7464256" cy="4902200"/>
          </a:xfrm>
          <a:prstGeom prst="rect">
            <a:avLst/>
          </a:prstGeom>
        </p:spPr>
      </p:pic>
    </p:spTree>
    <p:extLst>
      <p:ext uri="{BB962C8B-B14F-4D97-AF65-F5344CB8AC3E}">
        <p14:creationId xmlns:p14="http://schemas.microsoft.com/office/powerpoint/2010/main" val="389163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noAutofit/>
          </a:bodyPr>
          <a:lstStyle/>
          <a:p>
            <a:r>
              <a:rPr lang="fr-FR" sz="2800" i="1" dirty="0"/>
              <a:t>Sublingual </a:t>
            </a:r>
            <a:r>
              <a:rPr lang="fr-FR" sz="2800" i="1" dirty="0" err="1"/>
              <a:t>immunotherapy</a:t>
            </a:r>
            <a:r>
              <a:rPr lang="fr-FR" sz="2800" i="1" dirty="0"/>
              <a:t> for the </a:t>
            </a:r>
            <a:r>
              <a:rPr lang="fr-FR" sz="2800" i="1" dirty="0" err="1"/>
              <a:t>treatment</a:t>
            </a:r>
            <a:r>
              <a:rPr lang="fr-FR" sz="2800" i="1" dirty="0"/>
              <a:t> of </a:t>
            </a:r>
            <a:r>
              <a:rPr lang="fr-FR" sz="2800" i="1" dirty="0" err="1"/>
              <a:t>allergic</a:t>
            </a:r>
            <a:r>
              <a:rPr lang="fr-FR" sz="2800" i="1" dirty="0"/>
              <a:t> </a:t>
            </a:r>
            <a:r>
              <a:rPr lang="fr-FR" sz="2800" i="1" dirty="0" err="1"/>
              <a:t>rhinoconjunctivitis</a:t>
            </a:r>
            <a:r>
              <a:rPr lang="fr-FR" sz="2800" i="1" dirty="0"/>
              <a:t> and </a:t>
            </a:r>
            <a:r>
              <a:rPr lang="fr-FR" sz="2800" i="1" dirty="0" err="1"/>
              <a:t>asthma</a:t>
            </a:r>
            <a:r>
              <a:rPr lang="fr-FR" sz="2800" i="1" dirty="0"/>
              <a:t> : a </a:t>
            </a:r>
            <a:r>
              <a:rPr lang="fr-FR" sz="2800" i="1" dirty="0" err="1"/>
              <a:t>systematic</a:t>
            </a:r>
            <a:r>
              <a:rPr lang="fr-FR" sz="2800" i="1" dirty="0"/>
              <a:t> </a:t>
            </a:r>
            <a:r>
              <a:rPr lang="fr-FR" sz="2800" i="1" dirty="0" err="1"/>
              <a:t>review</a:t>
            </a:r>
            <a:r>
              <a:rPr lang="fr-FR" sz="2800" i="1" dirty="0"/>
              <a:t>. </a:t>
            </a:r>
            <a:r>
              <a:rPr lang="fr-FR" sz="2400" i="1" dirty="0"/>
              <a:t>Sandra Y Lin et coll.</a:t>
            </a:r>
            <a:r>
              <a:rPr lang="fr-FR" sz="2800" i="1" dirty="0"/>
              <a:t> </a:t>
            </a:r>
            <a:r>
              <a:rPr lang="fr-FR" sz="2400" i="1" dirty="0"/>
              <a:t>JAMA 2013;309:1278-88 </a:t>
            </a:r>
            <a:r>
              <a:rPr lang="fr-FR" sz="2000" i="1" dirty="0"/>
              <a:t>(Baltimore)</a:t>
            </a:r>
            <a:endParaRPr lang="fr-FR" sz="2800" dirty="0"/>
          </a:p>
        </p:txBody>
      </p:sp>
      <p:sp>
        <p:nvSpPr>
          <p:cNvPr id="4" name="Espace réservé du pied de page 3"/>
          <p:cNvSpPr>
            <a:spLocks noGrp="1"/>
          </p:cNvSpPr>
          <p:nvPr>
            <p:ph type="ftr" sz="quarter" idx="11"/>
          </p:nvPr>
        </p:nvSpPr>
        <p:spPr/>
        <p:txBody>
          <a:bodyPr/>
          <a:lstStyle/>
          <a:p>
            <a:r>
              <a:rPr lang="da-DK"/>
              <a:t>M RAFFARD AFVP HN2014</a:t>
            </a:r>
            <a:endParaRPr lang="fr-FR"/>
          </a:p>
        </p:txBody>
      </p:sp>
      <p:sp>
        <p:nvSpPr>
          <p:cNvPr id="5" name="Espace réservé du numéro de diapositive 4"/>
          <p:cNvSpPr>
            <a:spLocks noGrp="1"/>
          </p:cNvSpPr>
          <p:nvPr>
            <p:ph type="sldNum" sz="quarter" idx="12"/>
          </p:nvPr>
        </p:nvSpPr>
        <p:spPr/>
        <p:txBody>
          <a:bodyPr/>
          <a:lstStyle/>
          <a:p>
            <a:fld id="{9DF65242-31AF-4E20-AA87-2B2C356A5A21}" type="slidenum">
              <a:rPr lang="fr-FR" smtClean="0"/>
              <a:pPr/>
              <a:t>40</a:t>
            </a:fld>
            <a:endParaRPr lang="fr-FR"/>
          </a:p>
        </p:txBody>
      </p:sp>
      <p:pic>
        <p:nvPicPr>
          <p:cNvPr id="2050" name="Picture 2"/>
          <p:cNvPicPr>
            <a:picLocks noChangeAspect="1" noChangeArrowheads="1"/>
          </p:cNvPicPr>
          <p:nvPr/>
        </p:nvPicPr>
        <p:blipFill>
          <a:blip r:embed="rId2" cstate="screen"/>
          <a:srcRect/>
          <a:stretch>
            <a:fillRect/>
          </a:stretch>
        </p:blipFill>
        <p:spPr bwMode="auto">
          <a:xfrm>
            <a:off x="1503792" y="2419350"/>
            <a:ext cx="9164208" cy="3736177"/>
          </a:xfrm>
          <a:prstGeom prst="rect">
            <a:avLst/>
          </a:prstGeom>
          <a:noFill/>
          <a:ln w="9525">
            <a:noFill/>
            <a:miter lim="800000"/>
            <a:headEnd/>
            <a:tailEnd/>
          </a:ln>
        </p:spPr>
      </p:pic>
      <p:sp>
        <p:nvSpPr>
          <p:cNvPr id="9" name="ZoneTexte 8"/>
          <p:cNvSpPr txBox="1"/>
          <p:nvPr/>
        </p:nvSpPr>
        <p:spPr>
          <a:xfrm>
            <a:off x="1525563" y="1685550"/>
            <a:ext cx="10107254" cy="523220"/>
          </a:xfrm>
          <a:prstGeom prst="rect">
            <a:avLst/>
          </a:prstGeom>
          <a:solidFill>
            <a:schemeClr val="accent2">
              <a:lumMod val="40000"/>
              <a:lumOff val="60000"/>
            </a:schemeClr>
          </a:solidFill>
        </p:spPr>
        <p:txBody>
          <a:bodyPr wrap="none" rtlCol="0">
            <a:spAutoFit/>
          </a:bodyPr>
          <a:lstStyle/>
          <a:p>
            <a:r>
              <a:rPr lang="fr-FR" sz="2800" dirty="0" err="1"/>
              <a:t>Thang</a:t>
            </a:r>
            <a:r>
              <a:rPr lang="fr-FR" sz="2800" dirty="0"/>
              <a:t> </a:t>
            </a:r>
            <a:r>
              <a:rPr lang="fr-FR" sz="2800" dirty="0" err="1"/>
              <a:t>điểm</a:t>
            </a:r>
            <a:r>
              <a:rPr lang="fr-FR" sz="2800" dirty="0"/>
              <a:t> </a:t>
            </a:r>
            <a:r>
              <a:rPr lang="fr-FR" sz="2800" dirty="0" err="1"/>
              <a:t>triệu</a:t>
            </a:r>
            <a:r>
              <a:rPr lang="fr-FR" sz="2800" dirty="0"/>
              <a:t> </a:t>
            </a:r>
            <a:r>
              <a:rPr lang="fr-FR" sz="2800" dirty="0" err="1"/>
              <a:t>chứng</a:t>
            </a:r>
            <a:r>
              <a:rPr lang="fr-FR" sz="2800" dirty="0"/>
              <a:t> </a:t>
            </a:r>
            <a:r>
              <a:rPr lang="fr-FR" sz="2800" dirty="0" err="1"/>
              <a:t>Hen</a:t>
            </a:r>
            <a:r>
              <a:rPr lang="fr-FR" sz="2800" dirty="0"/>
              <a:t> </a:t>
            </a:r>
            <a:r>
              <a:rPr lang="fr-FR" sz="2800" dirty="0" err="1"/>
              <a:t>trong</a:t>
            </a:r>
            <a:r>
              <a:rPr lang="fr-FR" sz="2800" dirty="0"/>
              <a:t> 13 </a:t>
            </a:r>
            <a:r>
              <a:rPr lang="fr-FR" sz="2800" dirty="0" err="1"/>
              <a:t>nghiên</a:t>
            </a:r>
            <a:r>
              <a:rPr lang="fr-FR" sz="2800" dirty="0"/>
              <a:t> </a:t>
            </a:r>
            <a:r>
              <a:rPr lang="fr-FR" sz="2800" dirty="0" err="1"/>
              <a:t>cứu</a:t>
            </a:r>
            <a:r>
              <a:rPr lang="fr-FR" sz="2800" dirty="0"/>
              <a:t> </a:t>
            </a:r>
            <a:r>
              <a:rPr lang="fr-FR" sz="2800" dirty="0" err="1"/>
              <a:t>trên</a:t>
            </a:r>
            <a:r>
              <a:rPr lang="fr-FR" sz="2800" dirty="0"/>
              <a:t> 625 </a:t>
            </a:r>
            <a:r>
              <a:rPr lang="fr-FR" sz="2800" dirty="0" err="1"/>
              <a:t>bn</a:t>
            </a:r>
            <a:r>
              <a:rPr lang="fr-FR" sz="2800" dirty="0"/>
              <a:t> </a:t>
            </a:r>
          </a:p>
        </p:txBody>
      </p:sp>
      <p:sp>
        <p:nvSpPr>
          <p:cNvPr id="10" name="Rectangle 9"/>
          <p:cNvSpPr/>
          <p:nvPr/>
        </p:nvSpPr>
        <p:spPr>
          <a:xfrm>
            <a:off x="9624392" y="2420888"/>
            <a:ext cx="1043608"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1663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da-DK"/>
              <a:t>M RAFFARD AFVP HN2014</a:t>
            </a:r>
            <a:endParaRPr lang="fr-FR"/>
          </a:p>
        </p:txBody>
      </p:sp>
      <p:sp>
        <p:nvSpPr>
          <p:cNvPr id="4" name="Espace réservé du numéro de diapositive 3"/>
          <p:cNvSpPr>
            <a:spLocks noGrp="1"/>
          </p:cNvSpPr>
          <p:nvPr>
            <p:ph type="sldNum" sz="quarter" idx="12"/>
          </p:nvPr>
        </p:nvSpPr>
        <p:spPr/>
        <p:txBody>
          <a:bodyPr/>
          <a:lstStyle/>
          <a:p>
            <a:fld id="{9DF65242-31AF-4E20-AA87-2B2C356A5A21}" type="slidenum">
              <a:rPr lang="fr-FR" smtClean="0"/>
              <a:pPr/>
              <a:t>41</a:t>
            </a:fld>
            <a:endParaRPr lang="fr-FR"/>
          </a:p>
        </p:txBody>
      </p:sp>
      <p:pic>
        <p:nvPicPr>
          <p:cNvPr id="3074" name="Picture 2"/>
          <p:cNvPicPr>
            <a:picLocks noChangeAspect="1" noChangeArrowheads="1"/>
          </p:cNvPicPr>
          <p:nvPr/>
        </p:nvPicPr>
        <p:blipFill>
          <a:blip r:embed="rId2" cstate="screen"/>
          <a:srcRect/>
          <a:stretch>
            <a:fillRect/>
          </a:stretch>
        </p:blipFill>
        <p:spPr bwMode="auto">
          <a:xfrm>
            <a:off x="3104052" y="2204864"/>
            <a:ext cx="6232309" cy="4653136"/>
          </a:xfrm>
          <a:prstGeom prst="rect">
            <a:avLst/>
          </a:prstGeom>
          <a:noFill/>
          <a:ln w="9525">
            <a:noFill/>
            <a:miter lim="800000"/>
            <a:headEnd/>
            <a:tailEnd/>
          </a:ln>
        </p:spPr>
      </p:pic>
      <p:sp>
        <p:nvSpPr>
          <p:cNvPr id="6" name="Titre 7"/>
          <p:cNvSpPr>
            <a:spLocks noGrp="1"/>
          </p:cNvSpPr>
          <p:nvPr>
            <p:ph type="title"/>
          </p:nvPr>
        </p:nvSpPr>
        <p:spPr/>
        <p:txBody>
          <a:bodyPr>
            <a:noAutofit/>
          </a:bodyPr>
          <a:lstStyle/>
          <a:p>
            <a:r>
              <a:rPr lang="fr-FR" sz="2800" i="1" dirty="0"/>
              <a:t>Sublingual </a:t>
            </a:r>
            <a:r>
              <a:rPr lang="fr-FR" sz="2800" i="1" dirty="0" err="1"/>
              <a:t>immunotherapy</a:t>
            </a:r>
            <a:r>
              <a:rPr lang="fr-FR" sz="2800" i="1" dirty="0"/>
              <a:t> for the </a:t>
            </a:r>
            <a:r>
              <a:rPr lang="fr-FR" sz="2800" i="1" dirty="0" err="1"/>
              <a:t>treatment</a:t>
            </a:r>
            <a:r>
              <a:rPr lang="fr-FR" sz="2800" i="1" dirty="0"/>
              <a:t> of </a:t>
            </a:r>
            <a:r>
              <a:rPr lang="fr-FR" sz="2800" i="1" dirty="0" err="1"/>
              <a:t>allergic</a:t>
            </a:r>
            <a:r>
              <a:rPr lang="fr-FR" sz="2800" i="1" dirty="0"/>
              <a:t> </a:t>
            </a:r>
            <a:r>
              <a:rPr lang="fr-FR" sz="2800" i="1" dirty="0" err="1"/>
              <a:t>rhinoconjunctivitis</a:t>
            </a:r>
            <a:r>
              <a:rPr lang="fr-FR" sz="2800" i="1" dirty="0"/>
              <a:t> and </a:t>
            </a:r>
            <a:r>
              <a:rPr lang="fr-FR" sz="2800" i="1" dirty="0" err="1"/>
              <a:t>asthma</a:t>
            </a:r>
            <a:r>
              <a:rPr lang="fr-FR" sz="2800" i="1" dirty="0"/>
              <a:t> : a </a:t>
            </a:r>
            <a:r>
              <a:rPr lang="fr-FR" sz="2800" i="1" dirty="0" err="1"/>
              <a:t>systematic</a:t>
            </a:r>
            <a:r>
              <a:rPr lang="fr-FR" sz="2800" i="1" dirty="0"/>
              <a:t> </a:t>
            </a:r>
            <a:r>
              <a:rPr lang="fr-FR" sz="2800" i="1" dirty="0" err="1"/>
              <a:t>review</a:t>
            </a:r>
            <a:r>
              <a:rPr lang="fr-FR" sz="2800" i="1" dirty="0"/>
              <a:t>. </a:t>
            </a:r>
            <a:r>
              <a:rPr lang="fr-FR" sz="2400" i="1" dirty="0"/>
              <a:t>Sandra Y Lin et coll.</a:t>
            </a:r>
            <a:r>
              <a:rPr lang="fr-FR" sz="2800" i="1" dirty="0"/>
              <a:t> </a:t>
            </a:r>
            <a:r>
              <a:rPr lang="fr-FR" sz="2400" i="1" dirty="0"/>
              <a:t>JAMA 2013;309:1278-88 </a:t>
            </a:r>
            <a:r>
              <a:rPr lang="fr-FR" sz="2000" i="1" dirty="0"/>
              <a:t>(Baltimore)</a:t>
            </a:r>
            <a:endParaRPr lang="fr-FR" sz="2800" dirty="0"/>
          </a:p>
        </p:txBody>
      </p:sp>
      <p:sp>
        <p:nvSpPr>
          <p:cNvPr id="7" name="ZoneTexte 6"/>
          <p:cNvSpPr txBox="1"/>
          <p:nvPr/>
        </p:nvSpPr>
        <p:spPr>
          <a:xfrm>
            <a:off x="2141813" y="1597526"/>
            <a:ext cx="8334718" cy="523220"/>
          </a:xfrm>
          <a:prstGeom prst="rect">
            <a:avLst/>
          </a:prstGeom>
          <a:solidFill>
            <a:schemeClr val="accent2">
              <a:lumMod val="40000"/>
              <a:lumOff val="60000"/>
            </a:schemeClr>
          </a:solidFill>
        </p:spPr>
        <p:txBody>
          <a:bodyPr wrap="none" rtlCol="0">
            <a:spAutoFit/>
          </a:bodyPr>
          <a:lstStyle/>
          <a:p>
            <a:r>
              <a:rPr lang="fr-FR" sz="2800" dirty="0" err="1"/>
              <a:t>Thang</a:t>
            </a:r>
            <a:r>
              <a:rPr lang="fr-FR" sz="2800" dirty="0"/>
              <a:t> </a:t>
            </a:r>
            <a:r>
              <a:rPr lang="fr-FR" sz="2800" dirty="0" err="1"/>
              <a:t>điểm</a:t>
            </a:r>
            <a:r>
              <a:rPr lang="fr-FR" sz="2800" dirty="0"/>
              <a:t> </a:t>
            </a:r>
            <a:r>
              <a:rPr lang="fr-FR" sz="2800" dirty="0" err="1"/>
              <a:t>về</a:t>
            </a:r>
            <a:r>
              <a:rPr lang="fr-FR" sz="2800" dirty="0"/>
              <a:t> </a:t>
            </a:r>
            <a:r>
              <a:rPr lang="fr-FR" sz="2800" dirty="0" err="1"/>
              <a:t>thuốc</a:t>
            </a:r>
            <a:r>
              <a:rPr lang="fr-FR" sz="2800" dirty="0"/>
              <a:t> </a:t>
            </a:r>
            <a:r>
              <a:rPr lang="fr-FR" sz="2800" dirty="0" err="1"/>
              <a:t>trong</a:t>
            </a:r>
            <a:r>
              <a:rPr lang="fr-FR" sz="2800" dirty="0"/>
              <a:t> 41 </a:t>
            </a:r>
            <a:r>
              <a:rPr lang="fr-FR" sz="2800" dirty="0" err="1"/>
              <a:t>nghiên</a:t>
            </a:r>
            <a:r>
              <a:rPr lang="fr-FR" sz="2800" dirty="0"/>
              <a:t> </a:t>
            </a:r>
            <a:r>
              <a:rPr lang="fr-FR" sz="2800" dirty="0" err="1"/>
              <a:t>cứu</a:t>
            </a:r>
            <a:r>
              <a:rPr lang="fr-FR" sz="2800" dirty="0"/>
              <a:t> </a:t>
            </a:r>
            <a:r>
              <a:rPr lang="fr-FR" sz="2800" dirty="0" err="1"/>
              <a:t>trên</a:t>
            </a:r>
            <a:r>
              <a:rPr lang="fr-FR" sz="2800" dirty="0"/>
              <a:t> 2162 </a:t>
            </a:r>
            <a:r>
              <a:rPr lang="fr-FR" sz="2800" dirty="0" err="1"/>
              <a:t>bn</a:t>
            </a:r>
            <a:endParaRPr lang="fr-FR" sz="2800" dirty="0"/>
          </a:p>
        </p:txBody>
      </p:sp>
      <p:sp>
        <p:nvSpPr>
          <p:cNvPr id="8" name="Rectangle 7"/>
          <p:cNvSpPr/>
          <p:nvPr/>
        </p:nvSpPr>
        <p:spPr>
          <a:xfrm>
            <a:off x="8616280" y="2132856"/>
            <a:ext cx="9144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212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da-DK"/>
              <a:t>M RAFFARD AFVP HN2014</a:t>
            </a:r>
            <a:endParaRPr lang="fr-FR"/>
          </a:p>
        </p:txBody>
      </p:sp>
      <p:sp>
        <p:nvSpPr>
          <p:cNvPr id="4" name="Espace réservé du numéro de diapositive 3"/>
          <p:cNvSpPr>
            <a:spLocks noGrp="1"/>
          </p:cNvSpPr>
          <p:nvPr>
            <p:ph type="sldNum" sz="quarter" idx="12"/>
          </p:nvPr>
        </p:nvSpPr>
        <p:spPr/>
        <p:txBody>
          <a:bodyPr/>
          <a:lstStyle/>
          <a:p>
            <a:fld id="{9DF65242-31AF-4E20-AA87-2B2C356A5A21}" type="slidenum">
              <a:rPr lang="fr-FR" smtClean="0"/>
              <a:pPr/>
              <a:t>42</a:t>
            </a:fld>
            <a:endParaRPr lang="fr-FR"/>
          </a:p>
        </p:txBody>
      </p:sp>
      <p:sp>
        <p:nvSpPr>
          <p:cNvPr id="6" name="Titre 7"/>
          <p:cNvSpPr>
            <a:spLocks noGrp="1"/>
          </p:cNvSpPr>
          <p:nvPr>
            <p:ph type="title"/>
          </p:nvPr>
        </p:nvSpPr>
        <p:spPr/>
        <p:txBody>
          <a:bodyPr>
            <a:noAutofit/>
          </a:bodyPr>
          <a:lstStyle/>
          <a:p>
            <a:r>
              <a:rPr lang="fr-FR" sz="2800" i="1" dirty="0"/>
              <a:t>Sublingual </a:t>
            </a:r>
            <a:r>
              <a:rPr lang="fr-FR" sz="2800" i="1" dirty="0" err="1"/>
              <a:t>immunotherapy</a:t>
            </a:r>
            <a:r>
              <a:rPr lang="fr-FR" sz="2800" i="1" dirty="0"/>
              <a:t> for the </a:t>
            </a:r>
            <a:r>
              <a:rPr lang="fr-FR" sz="2800" i="1" dirty="0" err="1"/>
              <a:t>treatment</a:t>
            </a:r>
            <a:r>
              <a:rPr lang="fr-FR" sz="2800" i="1" dirty="0"/>
              <a:t> of </a:t>
            </a:r>
            <a:r>
              <a:rPr lang="fr-FR" sz="2800" i="1" dirty="0" err="1"/>
              <a:t>allergic</a:t>
            </a:r>
            <a:r>
              <a:rPr lang="fr-FR" sz="2800" i="1" dirty="0"/>
              <a:t> </a:t>
            </a:r>
            <a:r>
              <a:rPr lang="fr-FR" sz="2800" i="1" dirty="0" err="1"/>
              <a:t>rhinoconjunctivitis</a:t>
            </a:r>
            <a:r>
              <a:rPr lang="fr-FR" sz="2800" i="1" dirty="0"/>
              <a:t> and </a:t>
            </a:r>
            <a:r>
              <a:rPr lang="fr-FR" sz="2800" i="1" dirty="0" err="1"/>
              <a:t>asthma</a:t>
            </a:r>
            <a:r>
              <a:rPr lang="fr-FR" sz="2800" i="1" dirty="0"/>
              <a:t> : a </a:t>
            </a:r>
            <a:r>
              <a:rPr lang="fr-FR" sz="2800" i="1" dirty="0" err="1"/>
              <a:t>systematic</a:t>
            </a:r>
            <a:r>
              <a:rPr lang="fr-FR" sz="2800" i="1" dirty="0"/>
              <a:t> </a:t>
            </a:r>
            <a:r>
              <a:rPr lang="fr-FR" sz="2800" i="1" dirty="0" err="1"/>
              <a:t>review</a:t>
            </a:r>
            <a:r>
              <a:rPr lang="fr-FR" sz="2800" i="1" dirty="0"/>
              <a:t>. </a:t>
            </a:r>
            <a:r>
              <a:rPr lang="fr-FR" sz="2400" i="1" dirty="0"/>
              <a:t>Sandra Y Lin et coll.</a:t>
            </a:r>
            <a:r>
              <a:rPr lang="fr-FR" sz="2800" i="1" dirty="0"/>
              <a:t> </a:t>
            </a:r>
            <a:r>
              <a:rPr lang="fr-FR" sz="2400" i="1" dirty="0"/>
              <a:t>JAMA 2013;309:1278-88 </a:t>
            </a:r>
            <a:r>
              <a:rPr lang="fr-FR" sz="2000" i="1" dirty="0"/>
              <a:t>(Baltimore)</a:t>
            </a:r>
            <a:endParaRPr lang="fr-FR" sz="2800" dirty="0"/>
          </a:p>
        </p:txBody>
      </p:sp>
      <p:sp>
        <p:nvSpPr>
          <p:cNvPr id="7" name="ZoneTexte 6"/>
          <p:cNvSpPr txBox="1"/>
          <p:nvPr/>
        </p:nvSpPr>
        <p:spPr>
          <a:xfrm>
            <a:off x="2048175" y="1897668"/>
            <a:ext cx="8781571" cy="523220"/>
          </a:xfrm>
          <a:prstGeom prst="rect">
            <a:avLst/>
          </a:prstGeom>
          <a:solidFill>
            <a:schemeClr val="accent2">
              <a:lumMod val="40000"/>
              <a:lumOff val="60000"/>
            </a:schemeClr>
          </a:solidFill>
        </p:spPr>
        <p:txBody>
          <a:bodyPr wrap="none" rtlCol="0">
            <a:spAutoFit/>
          </a:bodyPr>
          <a:lstStyle/>
          <a:p>
            <a:r>
              <a:rPr lang="fr-FR" sz="2800" dirty="0" err="1"/>
              <a:t>Chất</a:t>
            </a:r>
            <a:r>
              <a:rPr lang="fr-FR" sz="2800" dirty="0"/>
              <a:t> </a:t>
            </a:r>
            <a:r>
              <a:rPr lang="fr-FR" sz="2800" dirty="0" err="1"/>
              <a:t>lượng</a:t>
            </a:r>
            <a:r>
              <a:rPr lang="fr-FR" sz="2800" dirty="0"/>
              <a:t> </a:t>
            </a:r>
            <a:r>
              <a:rPr lang="fr-FR" sz="2800" dirty="0" err="1"/>
              <a:t>cuộc</a:t>
            </a:r>
            <a:r>
              <a:rPr lang="fr-FR" sz="2800" dirty="0"/>
              <a:t> </a:t>
            </a:r>
            <a:r>
              <a:rPr lang="fr-FR" sz="2800" dirty="0" err="1"/>
              <a:t>sống</a:t>
            </a:r>
            <a:r>
              <a:rPr lang="fr-FR" sz="2800" dirty="0"/>
              <a:t> </a:t>
            </a:r>
            <a:r>
              <a:rPr lang="fr-FR" sz="2800" dirty="0" err="1"/>
              <a:t>trong</a:t>
            </a:r>
            <a:r>
              <a:rPr lang="fr-FR" sz="2800" dirty="0"/>
              <a:t> 8 </a:t>
            </a:r>
            <a:r>
              <a:rPr lang="fr-FR" sz="2800" dirty="0" err="1"/>
              <a:t>nghiên</a:t>
            </a:r>
            <a:r>
              <a:rPr lang="fr-FR" sz="2800" dirty="0"/>
              <a:t> </a:t>
            </a:r>
            <a:r>
              <a:rPr lang="fr-FR" sz="2800" dirty="0" err="1"/>
              <a:t>cứu</a:t>
            </a:r>
            <a:r>
              <a:rPr lang="fr-FR" sz="2800" dirty="0"/>
              <a:t> </a:t>
            </a:r>
            <a:r>
              <a:rPr lang="fr-FR" sz="2800" dirty="0" err="1"/>
              <a:t>trên</a:t>
            </a:r>
            <a:r>
              <a:rPr lang="fr-FR" sz="2800" dirty="0"/>
              <a:t> 819 </a:t>
            </a:r>
            <a:r>
              <a:rPr lang="fr-FR" sz="2800" dirty="0" err="1"/>
              <a:t>bn</a:t>
            </a:r>
            <a:endParaRPr lang="fr-FR" sz="2800" dirty="0"/>
          </a:p>
        </p:txBody>
      </p:sp>
      <p:pic>
        <p:nvPicPr>
          <p:cNvPr id="4098" name="Picture 2"/>
          <p:cNvPicPr>
            <a:picLocks noChangeAspect="1" noChangeArrowheads="1"/>
          </p:cNvPicPr>
          <p:nvPr/>
        </p:nvPicPr>
        <p:blipFill>
          <a:blip r:embed="rId2" cstate="screen"/>
          <a:srcRect/>
          <a:stretch>
            <a:fillRect/>
          </a:stretch>
        </p:blipFill>
        <p:spPr bwMode="auto">
          <a:xfrm>
            <a:off x="1821276" y="2730624"/>
            <a:ext cx="8633374" cy="3218656"/>
          </a:xfrm>
          <a:prstGeom prst="rect">
            <a:avLst/>
          </a:prstGeom>
          <a:noFill/>
          <a:ln w="9525">
            <a:noFill/>
            <a:miter lim="800000"/>
            <a:headEnd/>
            <a:tailEnd/>
          </a:ln>
        </p:spPr>
      </p:pic>
      <p:sp>
        <p:nvSpPr>
          <p:cNvPr id="9" name="Rectangle 8"/>
          <p:cNvSpPr/>
          <p:nvPr/>
        </p:nvSpPr>
        <p:spPr>
          <a:xfrm>
            <a:off x="9552384" y="2708920"/>
            <a:ext cx="9144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39087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4000" y="228584"/>
            <a:ext cx="9144000" cy="914400"/>
          </a:xfrm>
        </p:spPr>
        <p:txBody>
          <a:bodyPr>
            <a:normAutofit/>
          </a:bodyPr>
          <a:lstStyle/>
          <a:p>
            <a:pPr eaLnBrk="1" fontAlgn="auto" hangingPunct="1">
              <a:spcAft>
                <a:spcPts val="0"/>
              </a:spcAft>
              <a:defRPr/>
            </a:pPr>
            <a:r>
              <a:rPr lang="fr-FR" sz="4000" dirty="0" err="1"/>
              <a:t>Đường</a:t>
            </a:r>
            <a:r>
              <a:rPr lang="fr-FR" sz="4000" dirty="0"/>
              <a:t> </a:t>
            </a:r>
            <a:r>
              <a:rPr lang="fr-FR" sz="4000" dirty="0" err="1"/>
              <a:t>dưới</a:t>
            </a:r>
            <a:r>
              <a:rPr lang="fr-FR" sz="4000" dirty="0"/>
              <a:t> </a:t>
            </a:r>
            <a:r>
              <a:rPr lang="fr-FR" sz="4000" dirty="0" err="1"/>
              <a:t>lưỡi</a:t>
            </a:r>
            <a:endParaRPr lang="fr-FR" sz="4000" dirty="0"/>
          </a:p>
        </p:txBody>
      </p:sp>
      <p:sp>
        <p:nvSpPr>
          <p:cNvPr id="3" name="Espace réservé du texte 2"/>
          <p:cNvSpPr>
            <a:spLocks noGrp="1"/>
          </p:cNvSpPr>
          <p:nvPr>
            <p:ph type="body" sz="half" idx="1"/>
          </p:nvPr>
        </p:nvSpPr>
        <p:spPr>
          <a:xfrm>
            <a:off x="1952597" y="1500174"/>
            <a:ext cx="4572003" cy="5143522"/>
          </a:xfrm>
        </p:spPr>
        <p:txBody>
          <a:bodyPr>
            <a:normAutofit/>
          </a:bodyPr>
          <a:lstStyle/>
          <a:p>
            <a:pPr marL="342900" eaLnBrk="1" fontAlgn="auto" hangingPunct="1">
              <a:lnSpc>
                <a:spcPct val="120000"/>
              </a:lnSpc>
              <a:spcAft>
                <a:spcPts val="0"/>
              </a:spcAft>
              <a:buFont typeface="Wingdings"/>
              <a:buChar char=""/>
              <a:defRPr/>
            </a:pPr>
            <a:r>
              <a:rPr lang="fr-FR" sz="2800" dirty="0" err="1"/>
              <a:t>Dị</a:t>
            </a:r>
            <a:r>
              <a:rPr lang="fr-FR" sz="2800" dirty="0"/>
              <a:t> </a:t>
            </a:r>
            <a:r>
              <a:rPr lang="fr-FR" sz="2800" dirty="0" err="1"/>
              <a:t>ứng</a:t>
            </a:r>
            <a:r>
              <a:rPr lang="fr-FR" sz="2800" dirty="0"/>
              <a:t> </a:t>
            </a:r>
            <a:r>
              <a:rPr lang="fr-FR" sz="2800" dirty="0" err="1"/>
              <a:t>nguyên</a:t>
            </a:r>
            <a:r>
              <a:rPr lang="fr-FR" sz="2800" dirty="0"/>
              <a:t> </a:t>
            </a:r>
            <a:r>
              <a:rPr lang="fr-FR" sz="2800" dirty="0" err="1"/>
              <a:t>chuẩn</a:t>
            </a:r>
            <a:r>
              <a:rPr lang="fr-FR" sz="2800" dirty="0"/>
              <a:t> </a:t>
            </a:r>
            <a:r>
              <a:rPr lang="fr-FR" sz="2800" dirty="0" err="1"/>
              <a:t>hóa</a:t>
            </a:r>
            <a:endParaRPr lang="fr-FR" sz="2800" dirty="0"/>
          </a:p>
          <a:p>
            <a:pPr marL="742950" lvl="1" eaLnBrk="1" fontAlgn="auto" hangingPunct="1">
              <a:lnSpc>
                <a:spcPct val="120000"/>
              </a:lnSpc>
              <a:spcAft>
                <a:spcPts val="0"/>
              </a:spcAft>
              <a:buFont typeface="Wingdings"/>
              <a:buChar char=""/>
              <a:defRPr/>
            </a:pPr>
            <a:r>
              <a:rPr lang="fr-FR" dirty="0" err="1"/>
              <a:t>Mạt</a:t>
            </a:r>
            <a:r>
              <a:rPr lang="fr-FR" dirty="0"/>
              <a:t> </a:t>
            </a:r>
            <a:r>
              <a:rPr lang="fr-FR" dirty="0" err="1"/>
              <a:t>nhà</a:t>
            </a:r>
            <a:r>
              <a:rPr lang="fr-FR" dirty="0"/>
              <a:t> : DP/DF/BT</a:t>
            </a:r>
          </a:p>
          <a:p>
            <a:pPr marL="342900" eaLnBrk="1" fontAlgn="auto" hangingPunct="1">
              <a:lnSpc>
                <a:spcPct val="120000"/>
              </a:lnSpc>
              <a:spcAft>
                <a:spcPts val="0"/>
              </a:spcAft>
              <a:buFont typeface="Wingdings"/>
              <a:buChar char=""/>
              <a:defRPr/>
            </a:pPr>
            <a:r>
              <a:rPr lang="fr-FR" sz="2800" dirty="0" err="1"/>
              <a:t>Áp</a:t>
            </a:r>
            <a:r>
              <a:rPr lang="fr-FR" sz="2800" dirty="0"/>
              <a:t> </a:t>
            </a:r>
            <a:r>
              <a:rPr lang="fr-FR" sz="2800" dirty="0" err="1"/>
              <a:t>lực</a:t>
            </a:r>
            <a:r>
              <a:rPr lang="fr-FR" sz="2800" dirty="0"/>
              <a:t> </a:t>
            </a:r>
            <a:r>
              <a:rPr lang="fr-FR" sz="2800" dirty="0" err="1"/>
              <a:t>glycérin</a:t>
            </a:r>
            <a:endParaRPr lang="fr-FR" sz="2800" dirty="0"/>
          </a:p>
          <a:p>
            <a:pPr marL="742950" lvl="1" eaLnBrk="1" fontAlgn="auto" hangingPunct="1">
              <a:lnSpc>
                <a:spcPct val="120000"/>
              </a:lnSpc>
              <a:spcAft>
                <a:spcPts val="0"/>
              </a:spcAft>
              <a:buFont typeface="Wingdings"/>
              <a:buChar char=""/>
              <a:defRPr/>
            </a:pPr>
            <a:r>
              <a:rPr lang="fr-FR" dirty="0" err="1"/>
              <a:t>Buổi</a:t>
            </a:r>
            <a:r>
              <a:rPr lang="fr-FR" dirty="0"/>
              <a:t> </a:t>
            </a:r>
            <a:r>
              <a:rPr lang="fr-FR" dirty="0" err="1"/>
              <a:t>sáng</a:t>
            </a:r>
            <a:r>
              <a:rPr lang="fr-FR" dirty="0"/>
              <a:t> </a:t>
            </a:r>
            <a:r>
              <a:rPr lang="fr-FR" dirty="0" err="1"/>
              <a:t>lúc</a:t>
            </a:r>
            <a:r>
              <a:rPr lang="fr-FR" dirty="0"/>
              <a:t> </a:t>
            </a:r>
            <a:r>
              <a:rPr lang="fr-FR" dirty="0" err="1"/>
              <a:t>đói</a:t>
            </a:r>
            <a:endParaRPr lang="fr-FR" dirty="0"/>
          </a:p>
          <a:p>
            <a:pPr marL="742950" lvl="1" eaLnBrk="1" fontAlgn="auto" hangingPunct="1">
              <a:lnSpc>
                <a:spcPct val="120000"/>
              </a:lnSpc>
              <a:spcAft>
                <a:spcPts val="0"/>
              </a:spcAft>
              <a:buFont typeface="Wingdings"/>
              <a:buChar char=""/>
              <a:defRPr/>
            </a:pPr>
            <a:r>
              <a:rPr lang="fr-FR" dirty="0" err="1"/>
              <a:t>Liều</a:t>
            </a:r>
            <a:r>
              <a:rPr lang="fr-FR" dirty="0"/>
              <a:t> </a:t>
            </a:r>
            <a:r>
              <a:rPr lang="fr-FR" dirty="0" err="1"/>
              <a:t>cao</a:t>
            </a:r>
            <a:endParaRPr lang="fr-FR" dirty="0"/>
          </a:p>
          <a:p>
            <a:pPr marL="342900" eaLnBrk="1" fontAlgn="auto" hangingPunct="1">
              <a:lnSpc>
                <a:spcPct val="120000"/>
              </a:lnSpc>
              <a:spcAft>
                <a:spcPts val="0"/>
              </a:spcAft>
              <a:buFont typeface="Wingdings"/>
              <a:buChar char=""/>
              <a:defRPr/>
            </a:pPr>
            <a:r>
              <a:rPr lang="fr-FR" sz="2800" b="1" dirty="0" err="1"/>
              <a:t>Tiến</a:t>
            </a:r>
            <a:r>
              <a:rPr lang="fr-FR" sz="2800" b="1" dirty="0"/>
              <a:t> </a:t>
            </a:r>
            <a:r>
              <a:rPr lang="fr-FR" sz="2800" b="1" dirty="0" err="1"/>
              <a:t>triển</a:t>
            </a:r>
            <a:endParaRPr lang="fr-FR" sz="2800" b="1" dirty="0"/>
          </a:p>
          <a:p>
            <a:pPr marL="742950" lvl="1" eaLnBrk="1" fontAlgn="auto" hangingPunct="1">
              <a:lnSpc>
                <a:spcPct val="120000"/>
              </a:lnSpc>
              <a:spcAft>
                <a:spcPts val="0"/>
              </a:spcAft>
              <a:buFont typeface="Wingdings"/>
              <a:buChar char=""/>
              <a:defRPr/>
            </a:pPr>
            <a:r>
              <a:rPr lang="fr-FR" b="1" dirty="0"/>
              <a:t>9 </a:t>
            </a:r>
            <a:r>
              <a:rPr lang="fr-FR" dirty="0" err="1"/>
              <a:t>ngày</a:t>
            </a:r>
            <a:endParaRPr lang="fr-FR" dirty="0"/>
          </a:p>
          <a:p>
            <a:pPr>
              <a:lnSpc>
                <a:spcPct val="120000"/>
              </a:lnSpc>
              <a:buFont typeface="Wingdings"/>
              <a:buChar char=""/>
              <a:defRPr/>
            </a:pPr>
            <a:r>
              <a:rPr lang="fr-FR" sz="2800" dirty="0" err="1"/>
              <a:t>Kéo</a:t>
            </a:r>
            <a:r>
              <a:rPr lang="fr-FR" sz="2800" dirty="0"/>
              <a:t> </a:t>
            </a:r>
            <a:r>
              <a:rPr lang="fr-FR" sz="2800" dirty="0" err="1"/>
              <a:t>dài</a:t>
            </a:r>
            <a:r>
              <a:rPr lang="fr-FR" sz="2800" dirty="0"/>
              <a:t> 3 </a:t>
            </a:r>
            <a:r>
              <a:rPr lang="fr-FR" sz="2800" dirty="0" err="1"/>
              <a:t>năm</a:t>
            </a:r>
            <a:endParaRPr lang="fr-FR" sz="2800" dirty="0"/>
          </a:p>
          <a:p>
            <a:pPr marL="411480" eaLnBrk="1" fontAlgn="auto" hangingPunct="1">
              <a:spcAft>
                <a:spcPts val="0"/>
              </a:spcAft>
              <a:buFont typeface="Wingdings"/>
              <a:buChar char=""/>
              <a:defRPr/>
            </a:pPr>
            <a:endParaRPr lang="fr-FR" dirty="0"/>
          </a:p>
        </p:txBody>
      </p:sp>
      <p:pic>
        <p:nvPicPr>
          <p:cNvPr id="40966" name="Picture 2"/>
          <p:cNvPicPr>
            <a:picLocks noChangeAspect="1" noChangeArrowheads="1"/>
          </p:cNvPicPr>
          <p:nvPr/>
        </p:nvPicPr>
        <p:blipFill>
          <a:blip r:embed="rId2" cstate="email"/>
          <a:srcRect/>
          <a:stretch>
            <a:fillRect/>
          </a:stretch>
        </p:blipFill>
        <p:spPr bwMode="auto">
          <a:xfrm>
            <a:off x="6596067" y="1857378"/>
            <a:ext cx="3865883" cy="4500580"/>
          </a:xfrm>
          <a:prstGeom prst="rect">
            <a:avLst/>
          </a:prstGeom>
          <a:noFill/>
          <a:ln w="9525">
            <a:noFill/>
            <a:miter lim="800000"/>
            <a:headEnd/>
            <a:tailEnd/>
          </a:ln>
        </p:spPr>
      </p:pic>
      <p:sp>
        <p:nvSpPr>
          <p:cNvPr id="6" name="Rectangle 7"/>
          <p:cNvSpPr>
            <a:spLocks noChangeArrowheads="1"/>
          </p:cNvSpPr>
          <p:nvPr/>
        </p:nvSpPr>
        <p:spPr bwMode="auto">
          <a:xfrm>
            <a:off x="5310182" y="5929331"/>
            <a:ext cx="5143536" cy="434973"/>
          </a:xfrm>
          <a:prstGeom prst="rect">
            <a:avLst/>
          </a:prstGeom>
          <a:solidFill>
            <a:schemeClr val="accent1"/>
          </a:solidFill>
          <a:ln w="9525">
            <a:solidFill>
              <a:schemeClr val="tx1"/>
            </a:solidFill>
            <a:miter lim="800000"/>
            <a:headEnd/>
            <a:tailEnd/>
          </a:ln>
          <a:effectLst/>
        </p:spPr>
        <p:txBody>
          <a:bodyPr wrap="none" anchor="ctr"/>
          <a:lstStyle/>
          <a:p>
            <a:pPr lvl="1" eaLnBrk="1" hangingPunct="1">
              <a:lnSpc>
                <a:spcPct val="90000"/>
              </a:lnSpc>
              <a:spcBef>
                <a:spcPct val="40000"/>
              </a:spcBef>
            </a:pPr>
            <a:endParaRPr lang="fr-FR" sz="2000" b="1" dirty="0">
              <a:solidFill>
                <a:schemeClr val="bg1"/>
              </a:solidFill>
            </a:endParaRPr>
          </a:p>
          <a:p>
            <a:pPr eaLnBrk="1" hangingPunct="1">
              <a:lnSpc>
                <a:spcPct val="90000"/>
              </a:lnSpc>
              <a:spcBef>
                <a:spcPct val="40000"/>
              </a:spcBef>
            </a:pPr>
            <a:r>
              <a:rPr lang="fr-FR" sz="2000" b="1" dirty="0" err="1">
                <a:solidFill>
                  <a:schemeClr val="bg1"/>
                </a:solidFill>
              </a:rPr>
              <a:t>Giữ</a:t>
            </a:r>
            <a:r>
              <a:rPr lang="fr-FR" sz="2000" b="1" dirty="0">
                <a:solidFill>
                  <a:schemeClr val="bg1"/>
                </a:solidFill>
              </a:rPr>
              <a:t> 2 </a:t>
            </a:r>
            <a:r>
              <a:rPr lang="fr-FR" sz="2000" b="1" dirty="0" err="1">
                <a:solidFill>
                  <a:schemeClr val="bg1"/>
                </a:solidFill>
              </a:rPr>
              <a:t>phút</a:t>
            </a:r>
            <a:r>
              <a:rPr lang="fr-FR" sz="2000" b="1" dirty="0">
                <a:solidFill>
                  <a:schemeClr val="bg1"/>
                </a:solidFill>
              </a:rPr>
              <a:t> </a:t>
            </a:r>
            <a:r>
              <a:rPr lang="fr-FR" sz="2000" b="1" dirty="0" err="1">
                <a:solidFill>
                  <a:schemeClr val="bg1"/>
                </a:solidFill>
              </a:rPr>
              <a:t>dưới</a:t>
            </a:r>
            <a:r>
              <a:rPr lang="fr-FR" sz="2000" b="1" dirty="0">
                <a:solidFill>
                  <a:schemeClr val="bg1"/>
                </a:solidFill>
              </a:rPr>
              <a:t> </a:t>
            </a:r>
            <a:r>
              <a:rPr lang="fr-FR" sz="2000" b="1" dirty="0" err="1">
                <a:solidFill>
                  <a:schemeClr val="bg1"/>
                </a:solidFill>
              </a:rPr>
              <a:t>lưỡi</a:t>
            </a:r>
            <a:r>
              <a:rPr lang="fr-FR" sz="2000" b="1" dirty="0">
                <a:solidFill>
                  <a:schemeClr val="bg1"/>
                </a:solidFill>
              </a:rPr>
              <a:t> : </a:t>
            </a:r>
            <a:r>
              <a:rPr lang="fr-FR" sz="2000" b="1" dirty="0" err="1">
                <a:solidFill>
                  <a:schemeClr val="bg1"/>
                </a:solidFill>
              </a:rPr>
              <a:t>đồng</a:t>
            </a:r>
            <a:r>
              <a:rPr lang="fr-FR" sz="2000" b="1" dirty="0">
                <a:solidFill>
                  <a:schemeClr val="bg1"/>
                </a:solidFill>
              </a:rPr>
              <a:t> </a:t>
            </a:r>
            <a:r>
              <a:rPr lang="fr-FR" sz="2000" b="1" dirty="0" err="1">
                <a:solidFill>
                  <a:schemeClr val="bg1"/>
                </a:solidFill>
              </a:rPr>
              <a:t>hồ</a:t>
            </a:r>
            <a:r>
              <a:rPr lang="fr-FR" sz="2000" b="1" dirty="0">
                <a:solidFill>
                  <a:schemeClr val="bg1"/>
                </a:solidFill>
              </a:rPr>
              <a:t> </a:t>
            </a:r>
            <a:r>
              <a:rPr lang="fr-FR" sz="2000" b="1" dirty="0" err="1">
                <a:solidFill>
                  <a:schemeClr val="bg1"/>
                </a:solidFill>
              </a:rPr>
              <a:t>cát</a:t>
            </a:r>
            <a:endParaRPr lang="fr-FR" sz="2000" b="1" dirty="0">
              <a:solidFill>
                <a:schemeClr val="bg1"/>
              </a:solidFill>
            </a:endParaRPr>
          </a:p>
          <a:p>
            <a:endParaRPr lang="fr-FR" dirty="0"/>
          </a:p>
        </p:txBody>
      </p:sp>
      <p:sp>
        <p:nvSpPr>
          <p:cNvPr id="8" name="Espace réservé du pied de page 7"/>
          <p:cNvSpPr>
            <a:spLocks noGrp="1"/>
          </p:cNvSpPr>
          <p:nvPr>
            <p:ph type="ftr" sz="quarter" idx="10"/>
          </p:nvPr>
        </p:nvSpPr>
        <p:spPr/>
        <p:txBody>
          <a:bodyPr/>
          <a:lstStyle/>
          <a:p>
            <a:r>
              <a:rPr lang="da-DK"/>
              <a:t>M RAFFARD DU HCMV 2015</a:t>
            </a:r>
            <a:endParaRPr lang="fr-FR" sz="1000" b="0">
              <a:solidFill>
                <a:srgbClr val="000099"/>
              </a:solidFill>
              <a:latin typeface="+mn-lt"/>
            </a:endParaRPr>
          </a:p>
        </p:txBody>
      </p:sp>
      <p:pic>
        <p:nvPicPr>
          <p:cNvPr id="7" name="Image 6" descr="sablier_de_sable01.png"/>
          <p:cNvPicPr>
            <a:picLocks noChangeAspect="1"/>
          </p:cNvPicPr>
          <p:nvPr/>
        </p:nvPicPr>
        <p:blipFill>
          <a:blip r:embed="rId3" cstate="email"/>
          <a:srcRect/>
          <a:stretch>
            <a:fillRect/>
          </a:stretch>
        </p:blipFill>
        <p:spPr>
          <a:xfrm>
            <a:off x="5310182" y="3071811"/>
            <a:ext cx="1285884" cy="2847315"/>
          </a:xfrm>
          <a:prstGeom prst="rect">
            <a:avLst/>
          </a:prstGeom>
        </p:spPr>
      </p:pic>
      <p:sp>
        <p:nvSpPr>
          <p:cNvPr id="9" name="Espace réservé du numéro de diapositive 8"/>
          <p:cNvSpPr>
            <a:spLocks noGrp="1"/>
          </p:cNvSpPr>
          <p:nvPr>
            <p:ph type="sldNum" sz="quarter" idx="11"/>
          </p:nvPr>
        </p:nvSpPr>
        <p:spPr/>
        <p:txBody>
          <a:bodyPr/>
          <a:lstStyle/>
          <a:p>
            <a:r>
              <a:rPr lang="fr-FR"/>
              <a:t> </a:t>
            </a:r>
            <a:fld id="{045931F7-8665-46B0-A5EC-9376D4F92952}" type="slidenum">
              <a:rPr lang="fr-FR" b="0" smtClean="0"/>
              <a:pPr/>
              <a:t>43</a:t>
            </a:fld>
            <a:endParaRPr lang="fr-FR" b="0"/>
          </a:p>
        </p:txBody>
      </p:sp>
    </p:spTree>
    <p:extLst>
      <p:ext uri="{BB962C8B-B14F-4D97-AF65-F5344CB8AC3E}">
        <p14:creationId xmlns:p14="http://schemas.microsoft.com/office/powerpoint/2010/main" val="255053807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Staloral</a:t>
            </a:r>
            <a:r>
              <a:rPr lang="fr-FR" dirty="0"/>
              <a:t> </a:t>
            </a:r>
          </a:p>
        </p:txBody>
      </p:sp>
      <p:sp>
        <p:nvSpPr>
          <p:cNvPr id="3" name="Espace réservé du contenu 2"/>
          <p:cNvSpPr>
            <a:spLocks noGrp="1"/>
          </p:cNvSpPr>
          <p:nvPr>
            <p:ph sz="half" idx="1"/>
          </p:nvPr>
        </p:nvSpPr>
        <p:spPr>
          <a:xfrm>
            <a:off x="1981200" y="1285860"/>
            <a:ext cx="4471990" cy="5143536"/>
          </a:xfrm>
        </p:spPr>
        <p:txBody>
          <a:bodyPr>
            <a:normAutofit/>
          </a:bodyPr>
          <a:lstStyle/>
          <a:p>
            <a:r>
              <a:rPr lang="fr-FR" u="sng" dirty="0" err="1"/>
              <a:t>Staloral</a:t>
            </a:r>
            <a:endParaRPr lang="fr-FR" u="sng" dirty="0"/>
          </a:p>
          <a:p>
            <a:pPr lvl="1"/>
            <a:r>
              <a:rPr lang="fr-FR" u="sng" dirty="0" err="1"/>
              <a:t>Hỗn</a:t>
            </a:r>
            <a:r>
              <a:rPr lang="fr-FR" u="sng" dirty="0"/>
              <a:t> </a:t>
            </a:r>
            <a:r>
              <a:rPr lang="fr-FR" u="sng" dirty="0" err="1"/>
              <a:t>hợp</a:t>
            </a:r>
            <a:r>
              <a:rPr lang="fr-FR" u="sng" dirty="0"/>
              <a:t> </a:t>
            </a:r>
            <a:r>
              <a:rPr lang="fr-FR" dirty="0"/>
              <a:t>glycérinée</a:t>
            </a:r>
          </a:p>
          <a:p>
            <a:pPr lvl="2"/>
            <a:r>
              <a:rPr lang="fr-FR" u="sng" dirty="0" err="1"/>
              <a:t>Bảo</a:t>
            </a:r>
            <a:r>
              <a:rPr lang="fr-FR" u="sng" dirty="0"/>
              <a:t> </a:t>
            </a:r>
            <a:r>
              <a:rPr lang="fr-FR" u="sng" dirty="0" err="1"/>
              <a:t>quản</a:t>
            </a:r>
            <a:r>
              <a:rPr lang="fr-FR" u="sng" dirty="0"/>
              <a:t> </a:t>
            </a:r>
            <a:r>
              <a:rPr lang="fr-FR" u="sng" dirty="0" err="1"/>
              <a:t>trong</a:t>
            </a:r>
            <a:r>
              <a:rPr lang="fr-FR" dirty="0"/>
              <a:t> </a:t>
            </a:r>
            <a:r>
              <a:rPr lang="fr-FR" dirty="0" err="1"/>
              <a:t>trong</a:t>
            </a:r>
            <a:r>
              <a:rPr lang="fr-FR" dirty="0"/>
              <a:t> </a:t>
            </a:r>
            <a:r>
              <a:rPr lang="fr-FR" dirty="0" err="1"/>
              <a:t>tủ</a:t>
            </a:r>
            <a:r>
              <a:rPr lang="fr-FR" dirty="0"/>
              <a:t> </a:t>
            </a:r>
            <a:r>
              <a:rPr lang="fr-FR" dirty="0" err="1"/>
              <a:t>lạnh</a:t>
            </a:r>
            <a:r>
              <a:rPr lang="fr-FR" dirty="0"/>
              <a:t> r</a:t>
            </a:r>
          </a:p>
          <a:p>
            <a:pPr lvl="2"/>
            <a:r>
              <a:rPr lang="fr-FR" u="sng" dirty="0" err="1"/>
              <a:t>Từ</a:t>
            </a:r>
            <a:r>
              <a:rPr lang="fr-FR" u="sng" dirty="0"/>
              <a:t> </a:t>
            </a:r>
            <a:r>
              <a:rPr lang="fr-FR" dirty="0"/>
              <a:t>+2° </a:t>
            </a:r>
            <a:r>
              <a:rPr lang="fr-FR" dirty="0" err="1"/>
              <a:t>đến</a:t>
            </a:r>
            <a:r>
              <a:rPr lang="fr-FR" dirty="0"/>
              <a:t> +8°</a:t>
            </a:r>
          </a:p>
          <a:p>
            <a:pPr lvl="2"/>
            <a:r>
              <a:rPr lang="fr-FR" u="sng" dirty="0" err="1"/>
              <a:t>Trong</a:t>
            </a:r>
            <a:r>
              <a:rPr lang="fr-FR" u="sng" dirty="0"/>
              <a:t> </a:t>
            </a:r>
            <a:r>
              <a:rPr lang="fr-FR" dirty="0"/>
              <a:t> 6 mois</a:t>
            </a:r>
          </a:p>
          <a:p>
            <a:pPr lvl="1"/>
            <a:r>
              <a:rPr lang="fr-FR" u="sng" dirty="0" err="1"/>
              <a:t>Nồng</a:t>
            </a:r>
            <a:r>
              <a:rPr lang="fr-FR" u="sng" dirty="0"/>
              <a:t> </a:t>
            </a:r>
            <a:r>
              <a:rPr lang="fr-FR" u="sng" dirty="0" err="1"/>
              <a:t>độ</a:t>
            </a:r>
            <a:r>
              <a:rPr lang="fr-FR" u="sng" dirty="0"/>
              <a:t> </a:t>
            </a:r>
          </a:p>
          <a:p>
            <a:pPr lvl="2"/>
            <a:r>
              <a:rPr lang="fr-FR" b="1" dirty="0">
                <a:solidFill>
                  <a:srgbClr val="00CCFF"/>
                </a:solidFill>
              </a:rPr>
              <a:t>10 IR-IC/ml BLEU</a:t>
            </a:r>
            <a:endParaRPr lang="fr-FR" dirty="0">
              <a:solidFill>
                <a:srgbClr val="FF0000"/>
              </a:solidFill>
            </a:endParaRPr>
          </a:p>
          <a:p>
            <a:pPr lvl="2"/>
            <a:r>
              <a:rPr lang="fr-FR" b="1" dirty="0">
                <a:solidFill>
                  <a:srgbClr val="CC0099"/>
                </a:solidFill>
              </a:rPr>
              <a:t>300 IR/ml VIOLET </a:t>
            </a:r>
          </a:p>
          <a:p>
            <a:r>
              <a:rPr lang="fr-FR" u="sng" dirty="0"/>
              <a:t>IR </a:t>
            </a:r>
            <a:r>
              <a:rPr lang="fr-FR" u="sng" dirty="0" err="1"/>
              <a:t>chỉ</a:t>
            </a:r>
            <a:r>
              <a:rPr lang="fr-FR" u="sng" dirty="0"/>
              <a:t> </a:t>
            </a:r>
            <a:r>
              <a:rPr lang="fr-FR" u="sng" dirty="0" err="1"/>
              <a:t>số</a:t>
            </a:r>
            <a:r>
              <a:rPr lang="fr-FR" u="sng" dirty="0"/>
              <a:t> </a:t>
            </a:r>
            <a:r>
              <a:rPr lang="fr-FR" u="sng" dirty="0" err="1"/>
              <a:t>phản</a:t>
            </a:r>
            <a:r>
              <a:rPr lang="fr-FR" u="sng" dirty="0"/>
              <a:t> </a:t>
            </a:r>
            <a:r>
              <a:rPr lang="fr-FR" u="sng" dirty="0" err="1"/>
              <a:t>ứng</a:t>
            </a:r>
            <a:endParaRPr lang="fr-FR" u="sng" dirty="0"/>
          </a:p>
          <a:p>
            <a:pPr lvl="1"/>
            <a:r>
              <a:rPr lang="fr-FR" dirty="0"/>
              <a:t>100 IR : </a:t>
            </a:r>
            <a:r>
              <a:rPr lang="fr-FR" dirty="0" err="1"/>
              <a:t>kiểm</a:t>
            </a:r>
            <a:r>
              <a:rPr lang="fr-FR" dirty="0"/>
              <a:t> </a:t>
            </a:r>
            <a:r>
              <a:rPr lang="fr-FR" dirty="0" err="1"/>
              <a:t>định</a:t>
            </a:r>
            <a:r>
              <a:rPr lang="fr-FR" dirty="0"/>
              <a:t> </a:t>
            </a:r>
            <a:r>
              <a:rPr lang="fr-FR" dirty="0" err="1"/>
              <a:t>trên</a:t>
            </a:r>
            <a:r>
              <a:rPr lang="fr-FR" dirty="0"/>
              <a:t> 30 </a:t>
            </a:r>
            <a:r>
              <a:rPr lang="fr-FR" dirty="0" err="1"/>
              <a:t>cá</a:t>
            </a:r>
            <a:r>
              <a:rPr lang="fr-FR" dirty="0"/>
              <a:t> </a:t>
            </a:r>
            <a:r>
              <a:rPr lang="fr-FR" dirty="0" err="1"/>
              <a:t>thể</a:t>
            </a:r>
            <a:r>
              <a:rPr lang="fr-FR" dirty="0"/>
              <a:t>  </a:t>
            </a:r>
          </a:p>
          <a:p>
            <a:pPr lvl="2"/>
            <a:r>
              <a:rPr lang="fr-FR" dirty="0" err="1"/>
              <a:t>Sẩn</a:t>
            </a:r>
            <a:r>
              <a:rPr lang="fr-FR" dirty="0"/>
              <a:t> da 7mm </a:t>
            </a:r>
            <a:r>
              <a:rPr lang="fr-FR" dirty="0" err="1"/>
              <a:t>được</a:t>
            </a:r>
            <a:r>
              <a:rPr lang="fr-FR" dirty="0"/>
              <a:t> </a:t>
            </a:r>
            <a:r>
              <a:rPr lang="fr-FR" dirty="0" err="1"/>
              <a:t>ghi</a:t>
            </a:r>
            <a:r>
              <a:rPr lang="fr-FR" dirty="0"/>
              <a:t> </a:t>
            </a:r>
            <a:r>
              <a:rPr lang="fr-FR" dirty="0" err="1"/>
              <a:t>nhận</a:t>
            </a:r>
            <a:r>
              <a:rPr lang="fr-FR" dirty="0"/>
              <a:t> ở </a:t>
            </a:r>
            <a:r>
              <a:rPr lang="fr-FR" dirty="0" err="1"/>
              <a:t>nhóm</a:t>
            </a:r>
            <a:r>
              <a:rPr lang="fr-FR" dirty="0"/>
              <a:t> </a:t>
            </a:r>
            <a:r>
              <a:rPr lang="fr-FR" dirty="0" err="1"/>
              <a:t>chứng</a:t>
            </a:r>
            <a:r>
              <a:rPr lang="fr-FR" dirty="0"/>
              <a:t> +</a:t>
            </a:r>
          </a:p>
        </p:txBody>
      </p:sp>
      <p:pic>
        <p:nvPicPr>
          <p:cNvPr id="8" name="Espace réservé du contenu 7" descr="staloral 002.jpg"/>
          <p:cNvPicPr>
            <a:picLocks noGrp="1" noChangeAspect="1"/>
          </p:cNvPicPr>
          <p:nvPr>
            <p:ph sz="half" idx="2"/>
          </p:nvPr>
        </p:nvPicPr>
        <p:blipFill>
          <a:blip r:embed="rId2" cstate="email">
            <a:lum bright="-10000" contrast="10000"/>
          </a:blip>
          <a:stretch>
            <a:fillRect/>
          </a:stretch>
        </p:blipFill>
        <p:spPr>
          <a:xfrm>
            <a:off x="6431030" y="1770063"/>
            <a:ext cx="3536816" cy="4525962"/>
          </a:xfrm>
        </p:spPr>
      </p:pic>
      <p:sp>
        <p:nvSpPr>
          <p:cNvPr id="4" name="Espace réservé du pied de page 3"/>
          <p:cNvSpPr>
            <a:spLocks noGrp="1"/>
          </p:cNvSpPr>
          <p:nvPr>
            <p:ph type="ftr" sz="quarter" idx="11"/>
          </p:nvPr>
        </p:nvSpPr>
        <p:spPr/>
        <p:txBody>
          <a:bodyPr/>
          <a:lstStyle/>
          <a:p>
            <a:pPr>
              <a:defRPr/>
            </a:pPr>
            <a:r>
              <a:rPr lang="da-DK"/>
              <a:t>M RAFFARD DU HCMV 2015</a:t>
            </a:r>
            <a:endParaRPr lang="fr-FR" sz="1000" b="0">
              <a:solidFill>
                <a:srgbClr val="000099"/>
              </a:solidFill>
              <a:latin typeface="+mn-lt"/>
            </a:endParaRPr>
          </a:p>
        </p:txBody>
      </p:sp>
      <p:cxnSp>
        <p:nvCxnSpPr>
          <p:cNvPr id="10" name="Connecteur droit avec flèche 9"/>
          <p:cNvCxnSpPr/>
          <p:nvPr/>
        </p:nvCxnSpPr>
        <p:spPr>
          <a:xfrm flipV="1">
            <a:off x="5159896" y="3786190"/>
            <a:ext cx="2293426" cy="578914"/>
          </a:xfrm>
          <a:prstGeom prst="straightConnector1">
            <a:avLst/>
          </a:prstGeom>
          <a:ln w="57150">
            <a:solidFill>
              <a:srgbClr val="CC0099"/>
            </a:solidFill>
            <a:tailEnd type="arrow"/>
          </a:ln>
        </p:spPr>
        <p:style>
          <a:lnRef idx="1">
            <a:schemeClr val="accent1"/>
          </a:lnRef>
          <a:fillRef idx="0">
            <a:schemeClr val="accent1"/>
          </a:fillRef>
          <a:effectRef idx="0">
            <a:schemeClr val="accent1"/>
          </a:effectRef>
          <a:fontRef idx="minor">
            <a:schemeClr val="tx1"/>
          </a:fontRef>
        </p:style>
      </p:cxnSp>
      <p:pic>
        <p:nvPicPr>
          <p:cNvPr id="9" name="Picture 4" descr="acarien"/>
          <p:cNvPicPr>
            <a:picLocks noChangeAspect="1" noChangeArrowheads="1"/>
          </p:cNvPicPr>
          <p:nvPr/>
        </p:nvPicPr>
        <p:blipFill>
          <a:blip r:embed="rId3" cstate="email"/>
          <a:srcRect/>
          <a:stretch>
            <a:fillRect/>
          </a:stretch>
        </p:blipFill>
        <p:spPr>
          <a:xfrm>
            <a:off x="8473282" y="61898"/>
            <a:ext cx="2194718" cy="1438276"/>
          </a:xfrm>
          <a:prstGeom prst="ellipse">
            <a:avLst/>
          </a:prstGeom>
          <a:noFill/>
          <a:ln/>
        </p:spPr>
      </p:pic>
      <p:sp>
        <p:nvSpPr>
          <p:cNvPr id="13" name="Espace réservé du numéro de diapositive 12"/>
          <p:cNvSpPr>
            <a:spLocks noGrp="1"/>
          </p:cNvSpPr>
          <p:nvPr>
            <p:ph type="sldNum" sz="quarter" idx="12"/>
          </p:nvPr>
        </p:nvSpPr>
        <p:spPr/>
        <p:txBody>
          <a:bodyPr/>
          <a:lstStyle/>
          <a:p>
            <a:fld id="{9DF65242-31AF-4E20-AA87-2B2C356A5A21}" type="slidenum">
              <a:rPr lang="fr-FR" smtClean="0"/>
              <a:pPr/>
              <a:t>44</a:t>
            </a:fld>
            <a:endParaRPr lang="fr-FR"/>
          </a:p>
        </p:txBody>
      </p:sp>
    </p:spTree>
    <p:extLst>
      <p:ext uri="{BB962C8B-B14F-4D97-AF65-F5344CB8AC3E}">
        <p14:creationId xmlns:p14="http://schemas.microsoft.com/office/powerpoint/2010/main" val="279343502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idx="4294967295"/>
          </p:nvPr>
        </p:nvSpPr>
        <p:spPr/>
        <p:txBody>
          <a:bodyPr/>
          <a:lstStyle/>
          <a:p>
            <a:r>
              <a:rPr lang="en-US" dirty="0" err="1"/>
              <a:t>Điều</a:t>
            </a:r>
            <a:r>
              <a:rPr lang="en-US" dirty="0"/>
              <a:t> </a:t>
            </a:r>
            <a:r>
              <a:rPr lang="en-US" dirty="0" err="1"/>
              <a:t>trị</a:t>
            </a:r>
            <a:r>
              <a:rPr lang="en-US" dirty="0"/>
              <a:t> Hen</a:t>
            </a:r>
          </a:p>
        </p:txBody>
      </p:sp>
      <p:sp>
        <p:nvSpPr>
          <p:cNvPr id="482307" name="Rectangle 3"/>
          <p:cNvSpPr>
            <a:spLocks noGrp="1" noChangeArrowheads="1"/>
          </p:cNvSpPr>
          <p:nvPr>
            <p:ph type="body" idx="4294967295"/>
          </p:nvPr>
        </p:nvSpPr>
        <p:spPr/>
        <p:txBody>
          <a:bodyPr/>
          <a:lstStyle/>
          <a:p>
            <a:r>
              <a:rPr lang="en-US" dirty="0" err="1">
                <a:solidFill>
                  <a:schemeClr val="accent1">
                    <a:lumMod val="60000"/>
                    <a:lumOff val="40000"/>
                  </a:schemeClr>
                </a:solidFill>
              </a:rPr>
              <a:t>Tổng</a:t>
            </a:r>
            <a:r>
              <a:rPr lang="en-US" dirty="0">
                <a:solidFill>
                  <a:schemeClr val="accent1">
                    <a:lumMod val="60000"/>
                    <a:lumOff val="40000"/>
                  </a:schemeClr>
                </a:solidFill>
              </a:rPr>
              <a:t> </a:t>
            </a:r>
            <a:r>
              <a:rPr lang="en-US" dirty="0" err="1">
                <a:solidFill>
                  <a:schemeClr val="accent1">
                    <a:lumMod val="60000"/>
                    <a:lumOff val="40000"/>
                  </a:schemeClr>
                </a:solidFill>
              </a:rPr>
              <a:t>quan</a:t>
            </a:r>
            <a:r>
              <a:rPr lang="en-US" dirty="0">
                <a:solidFill>
                  <a:schemeClr val="accent1">
                    <a:lumMod val="60000"/>
                    <a:lumOff val="40000"/>
                  </a:schemeClr>
                </a:solidFill>
              </a:rPr>
              <a:t> Hen</a:t>
            </a: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a:t>
            </a:r>
            <a:r>
              <a:rPr lang="en-US" dirty="0" err="1">
                <a:solidFill>
                  <a:schemeClr val="accent1">
                    <a:lumMod val="60000"/>
                    <a:lumOff val="40000"/>
                  </a:schemeClr>
                </a:solidFill>
              </a:rPr>
              <a:t>kiểm</a:t>
            </a:r>
            <a:r>
              <a:rPr lang="en-US" dirty="0">
                <a:solidFill>
                  <a:schemeClr val="accent1">
                    <a:lumMod val="60000"/>
                    <a:lumOff val="40000"/>
                  </a:schemeClr>
                </a:solidFill>
              </a:rPr>
              <a:t> </a:t>
            </a:r>
            <a:r>
              <a:rPr lang="en-US" dirty="0" err="1">
                <a:solidFill>
                  <a:schemeClr val="accent1">
                    <a:lumMod val="60000"/>
                    <a:lumOff val="40000"/>
                  </a:schemeClr>
                </a:solidFill>
              </a:rPr>
              <a:t>soát</a:t>
            </a:r>
            <a:r>
              <a:rPr lang="en-US" dirty="0">
                <a:solidFill>
                  <a:schemeClr val="accent1">
                    <a:lumMod val="60000"/>
                    <a:lumOff val="40000"/>
                  </a:schemeClr>
                </a:solidFill>
              </a:rPr>
              <a:t> Hen</a:t>
            </a:r>
          </a:p>
          <a:p>
            <a:r>
              <a:rPr lang="en-US" dirty="0" err="1"/>
              <a:t>Điều</a:t>
            </a:r>
            <a:r>
              <a:rPr lang="en-US" dirty="0"/>
              <a:t> </a:t>
            </a:r>
            <a:r>
              <a:rPr lang="en-US" dirty="0" err="1"/>
              <a:t>trị</a:t>
            </a:r>
            <a:r>
              <a:rPr lang="en-US" dirty="0"/>
              <a:t> Hen </a:t>
            </a:r>
            <a:r>
              <a:rPr lang="en-US" dirty="0" err="1"/>
              <a:t>nặng</a:t>
            </a:r>
            <a:endParaRPr lang="en-US" dirty="0"/>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cấp</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410987850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AA476E-6503-4BB9-B35F-16F4AFB8EF10}"/>
              </a:ext>
            </a:extLst>
          </p:cNvPr>
          <p:cNvSpPr>
            <a:spLocks noGrp="1"/>
          </p:cNvSpPr>
          <p:nvPr>
            <p:ph type="title"/>
          </p:nvPr>
        </p:nvSpPr>
        <p:spPr>
          <a:xfrm>
            <a:off x="1676400" y="949325"/>
            <a:ext cx="8839193" cy="2387600"/>
          </a:xfrm>
        </p:spPr>
        <p:txBody>
          <a:bodyPr vert="horz" lIns="91440" tIns="45720" rIns="91440" bIns="45720" rtlCol="0" anchor="b">
            <a:normAutofit/>
          </a:bodyPr>
          <a:lstStyle/>
          <a:p>
            <a:r>
              <a:rPr lang="en-US" sz="6600" dirty="0" err="1">
                <a:solidFill>
                  <a:schemeClr val="bg1"/>
                </a:solidFill>
                <a:latin typeface="+mn-lt"/>
                <a:ea typeface="+mj-ea"/>
              </a:rPr>
              <a:t>Đ</a:t>
            </a:r>
            <a:r>
              <a:rPr lang="en-US" sz="6600" kern="1200" dirty="0" err="1">
                <a:solidFill>
                  <a:schemeClr val="bg1"/>
                </a:solidFill>
                <a:latin typeface="+mn-lt"/>
                <a:ea typeface="+mj-ea"/>
                <a:cs typeface="+mj-cs"/>
              </a:rPr>
              <a:t>iều</a:t>
            </a:r>
            <a:r>
              <a:rPr lang="en-US" sz="6600" kern="1200" dirty="0">
                <a:solidFill>
                  <a:schemeClr val="bg1"/>
                </a:solidFill>
                <a:latin typeface="+mn-lt"/>
                <a:ea typeface="+mj-ea"/>
                <a:cs typeface="+mj-cs"/>
              </a:rPr>
              <a:t> </a:t>
            </a:r>
            <a:r>
              <a:rPr lang="en-US" sz="6600" kern="1200" dirty="0" err="1">
                <a:solidFill>
                  <a:schemeClr val="bg1"/>
                </a:solidFill>
                <a:latin typeface="+mn-lt"/>
                <a:ea typeface="+mj-ea"/>
                <a:cs typeface="+mj-cs"/>
              </a:rPr>
              <a:t>trị</a:t>
            </a:r>
            <a:r>
              <a:rPr lang="en-US" sz="6600" kern="1200" dirty="0">
                <a:solidFill>
                  <a:schemeClr val="bg1"/>
                </a:solidFill>
                <a:latin typeface="+mn-lt"/>
                <a:ea typeface="+mj-ea"/>
                <a:cs typeface="+mj-cs"/>
              </a:rPr>
              <a:t> hen </a:t>
            </a:r>
            <a:r>
              <a:rPr lang="en-US" sz="6600" kern="1200" dirty="0" err="1">
                <a:solidFill>
                  <a:schemeClr val="bg1"/>
                </a:solidFill>
                <a:latin typeface="+mn-lt"/>
                <a:ea typeface="+mj-ea"/>
                <a:cs typeface="+mj-cs"/>
              </a:rPr>
              <a:t>nặng</a:t>
            </a:r>
            <a:endParaRPr lang="en-US" sz="6600" kern="1200" dirty="0">
              <a:solidFill>
                <a:schemeClr val="bg1"/>
              </a:solidFill>
              <a:latin typeface="+mn-lt"/>
              <a:ea typeface="+mj-ea"/>
              <a:cs typeface="+mj-cs"/>
            </a:endParaRPr>
          </a:p>
        </p:txBody>
      </p:sp>
      <p:sp>
        <p:nvSpPr>
          <p:cNvPr id="9" name="Title 1">
            <a:extLst>
              <a:ext uri="{FF2B5EF4-FFF2-40B4-BE49-F238E27FC236}">
                <a16:creationId xmlns:a16="http://schemas.microsoft.com/office/drawing/2014/main" id="{54F8C0C9-3795-46CE-B948-E1B1FB559BFF}"/>
              </a:ext>
            </a:extLst>
          </p:cNvPr>
          <p:cNvSpPr txBox="1">
            <a:spLocks/>
          </p:cNvSpPr>
          <p:nvPr/>
        </p:nvSpPr>
        <p:spPr>
          <a:xfrm>
            <a:off x="2060151" y="4648200"/>
            <a:ext cx="8071697" cy="165576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b="1" kern="1200">
                <a:solidFill>
                  <a:schemeClr val="accent5">
                    <a:lumMod val="50000"/>
                  </a:schemeClr>
                </a:solidFill>
                <a:latin typeface="Cambria" panose="02040503050406030204" pitchFamily="18" charset="0"/>
                <a:ea typeface="Cambria" panose="02040503050406030204" pitchFamily="18" charset="0"/>
                <a:cs typeface="+mj-cs"/>
              </a:defRPr>
            </a:lvl1pPr>
          </a:lstStyle>
          <a:p>
            <a:pPr marR="0" lvl="0" fontAlgn="auto">
              <a:spcBef>
                <a:spcPts val="1000"/>
              </a:spcBef>
              <a:spcAft>
                <a:spcPts val="0"/>
              </a:spcAft>
              <a:buClrTx/>
              <a:buSzTx/>
              <a:tabLst/>
              <a:defRPr/>
            </a:pPr>
            <a:r>
              <a:rPr kumimoji="0" lang="en-US" sz="3600" b="1" i="0" u="none" strike="noStrike" kern="1200" cap="none" spc="0" normalizeH="0" baseline="0" noProof="0" dirty="0">
                <a:ln>
                  <a:noFill/>
                </a:ln>
                <a:solidFill>
                  <a:srgbClr val="FFC000"/>
                </a:solidFill>
                <a:effectLst/>
                <a:uLnTx/>
                <a:uFillTx/>
                <a:latin typeface="+mn-lt"/>
                <a:ea typeface="+mn-ea"/>
                <a:cs typeface="+mn-cs"/>
              </a:rPr>
              <a:t>TS. BS. Lê </a:t>
            </a:r>
            <a:r>
              <a:rPr kumimoji="0" lang="en-US" sz="3600" b="1" i="0" u="none" strike="noStrike" kern="1200" cap="none" spc="0" normalizeH="0" baseline="0" noProof="0" dirty="0" err="1">
                <a:ln>
                  <a:noFill/>
                </a:ln>
                <a:solidFill>
                  <a:srgbClr val="FFC000"/>
                </a:solidFill>
                <a:effectLst/>
                <a:uLnTx/>
                <a:uFillTx/>
                <a:latin typeface="+mn-lt"/>
                <a:ea typeface="+mn-ea"/>
                <a:cs typeface="+mn-cs"/>
              </a:rPr>
              <a:t>Thư</a:t>
            </a:r>
            <a:r>
              <a:rPr lang="en-US" sz="3600" kern="1200" dirty="0" err="1">
                <a:solidFill>
                  <a:srgbClr val="FFC000"/>
                </a:solidFill>
                <a:latin typeface="+mn-lt"/>
                <a:ea typeface="+mn-ea"/>
                <a:cs typeface="+mn-cs"/>
              </a:rPr>
              <a:t>ợng</a:t>
            </a:r>
            <a:r>
              <a:rPr lang="en-US" sz="3600" kern="1200" dirty="0">
                <a:solidFill>
                  <a:srgbClr val="FFC000"/>
                </a:solidFill>
                <a:latin typeface="+mn-lt"/>
                <a:ea typeface="+mn-ea"/>
                <a:cs typeface="+mn-cs"/>
              </a:rPr>
              <a:t> </a:t>
            </a:r>
            <a:r>
              <a:rPr lang="en-US" sz="3600" kern="1200" dirty="0" err="1">
                <a:solidFill>
                  <a:srgbClr val="FFC000"/>
                </a:solidFill>
                <a:latin typeface="+mn-lt"/>
                <a:ea typeface="+mn-ea"/>
                <a:cs typeface="+mn-cs"/>
              </a:rPr>
              <a:t>Vũ</a:t>
            </a:r>
            <a:br>
              <a:rPr kumimoji="0" lang="en-US" sz="3200" b="1" i="0" u="none" strike="noStrike" kern="1200" cap="none" spc="0" normalizeH="0" baseline="0" noProof="0" dirty="0">
                <a:ln>
                  <a:noFill/>
                </a:ln>
                <a:solidFill>
                  <a:schemeClr val="bg1"/>
                </a:solidFill>
                <a:effectLst/>
                <a:uLnTx/>
                <a:uFillTx/>
                <a:latin typeface="+mn-lt"/>
                <a:ea typeface="+mn-ea"/>
                <a:cs typeface="+mn-cs"/>
              </a:rPr>
            </a:br>
            <a:r>
              <a:rPr kumimoji="0" lang="en-US" sz="3200" b="1" i="0" u="none" strike="noStrike" kern="1200" cap="none" spc="0" normalizeH="0" baseline="0" noProof="0" dirty="0" err="1">
                <a:ln>
                  <a:noFill/>
                </a:ln>
                <a:solidFill>
                  <a:schemeClr val="bg1"/>
                </a:solidFill>
                <a:effectLst/>
                <a:uLnTx/>
                <a:uFillTx/>
                <a:latin typeface="+mn-lt"/>
                <a:ea typeface="+mn-ea"/>
                <a:cs typeface="+mn-cs"/>
              </a:rPr>
              <a:t>Bệnh</a:t>
            </a:r>
            <a:r>
              <a:rPr kumimoji="0" lang="en-US" sz="3200" b="1" i="0" u="none" strike="noStrike" kern="1200" cap="none" spc="0" normalizeH="0" baseline="0" noProof="0" dirty="0">
                <a:ln>
                  <a:noFill/>
                </a:ln>
                <a:solidFill>
                  <a:schemeClr val="bg1"/>
                </a:solidFill>
                <a:effectLst/>
                <a:uLnTx/>
                <a:uFillTx/>
                <a:latin typeface="+mn-lt"/>
                <a:ea typeface="+mn-ea"/>
                <a:cs typeface="+mn-cs"/>
              </a:rPr>
              <a:t> </a:t>
            </a:r>
            <a:r>
              <a:rPr kumimoji="0" lang="en-US" sz="3200" b="1" i="0" u="none" strike="noStrike" kern="1200" cap="none" spc="0" normalizeH="0" baseline="0" noProof="0" dirty="0" err="1">
                <a:ln>
                  <a:noFill/>
                </a:ln>
                <a:solidFill>
                  <a:schemeClr val="bg1"/>
                </a:solidFill>
                <a:effectLst/>
                <a:uLnTx/>
                <a:uFillTx/>
                <a:latin typeface="+mn-lt"/>
                <a:ea typeface="+mn-ea"/>
                <a:cs typeface="+mn-cs"/>
              </a:rPr>
              <a:t>viện</a:t>
            </a:r>
            <a:r>
              <a:rPr kumimoji="0" lang="en-US" sz="3200" b="1" i="0" u="none" strike="noStrike" kern="1200" cap="none" spc="0" normalizeH="0" baseline="0" noProof="0" dirty="0">
                <a:ln>
                  <a:noFill/>
                </a:ln>
                <a:solidFill>
                  <a:schemeClr val="bg1"/>
                </a:solidFill>
                <a:effectLst/>
                <a:uLnTx/>
                <a:uFillTx/>
                <a:latin typeface="+mn-lt"/>
                <a:ea typeface="+mn-ea"/>
                <a:cs typeface="+mn-cs"/>
              </a:rPr>
              <a:t> Ch</a:t>
            </a:r>
            <a:r>
              <a:rPr lang="en-US" sz="3200" kern="1200" dirty="0">
                <a:solidFill>
                  <a:schemeClr val="bg1"/>
                </a:solidFill>
                <a:latin typeface="+mn-lt"/>
                <a:ea typeface="+mn-ea"/>
                <a:cs typeface="+mn-cs"/>
              </a:rPr>
              <a:t>ợ </a:t>
            </a:r>
            <a:r>
              <a:rPr lang="en-US" sz="3200" kern="1200" dirty="0" err="1">
                <a:solidFill>
                  <a:schemeClr val="bg1"/>
                </a:solidFill>
                <a:latin typeface="+mn-lt"/>
                <a:ea typeface="+mn-ea"/>
                <a:cs typeface="+mn-cs"/>
              </a:rPr>
              <a:t>Rẫy</a:t>
            </a:r>
            <a:r>
              <a:rPr lang="en-US" sz="3200" kern="1200" dirty="0">
                <a:solidFill>
                  <a:schemeClr val="bg1"/>
                </a:solidFill>
                <a:latin typeface="+mn-lt"/>
                <a:ea typeface="+mn-ea"/>
                <a:cs typeface="+mn-cs"/>
              </a:rPr>
              <a:t>, </a:t>
            </a:r>
            <a:r>
              <a:rPr lang="en-US" sz="3200" kern="1200" dirty="0" err="1">
                <a:solidFill>
                  <a:schemeClr val="bg1"/>
                </a:solidFill>
                <a:latin typeface="+mn-lt"/>
                <a:ea typeface="+mn-ea"/>
                <a:cs typeface="+mn-cs"/>
              </a:rPr>
              <a:t>Đại</a:t>
            </a:r>
            <a:r>
              <a:rPr lang="en-US" sz="3200" kern="1200" dirty="0">
                <a:solidFill>
                  <a:schemeClr val="bg1"/>
                </a:solidFill>
                <a:latin typeface="+mn-lt"/>
                <a:ea typeface="+mn-ea"/>
                <a:cs typeface="+mn-cs"/>
              </a:rPr>
              <a:t> </a:t>
            </a:r>
            <a:r>
              <a:rPr lang="en-US" sz="3200" kern="1200" dirty="0" err="1">
                <a:solidFill>
                  <a:schemeClr val="bg1"/>
                </a:solidFill>
                <a:latin typeface="+mn-lt"/>
                <a:ea typeface="+mn-ea"/>
                <a:cs typeface="+mn-cs"/>
              </a:rPr>
              <a:t>học</a:t>
            </a:r>
            <a:r>
              <a:rPr lang="en-US" sz="3200" kern="1200" dirty="0">
                <a:solidFill>
                  <a:schemeClr val="bg1"/>
                </a:solidFill>
                <a:latin typeface="+mn-lt"/>
                <a:ea typeface="+mn-ea"/>
                <a:cs typeface="+mn-cs"/>
              </a:rPr>
              <a:t> Y </a:t>
            </a:r>
            <a:r>
              <a:rPr lang="en-US" sz="3200" kern="1200" dirty="0" err="1">
                <a:solidFill>
                  <a:schemeClr val="bg1"/>
                </a:solidFill>
                <a:latin typeface="+mn-lt"/>
                <a:ea typeface="+mn-ea"/>
                <a:cs typeface="+mn-cs"/>
              </a:rPr>
              <a:t>Dược</a:t>
            </a:r>
            <a:r>
              <a:rPr lang="en-US" sz="3200" kern="1200" dirty="0">
                <a:solidFill>
                  <a:schemeClr val="bg1"/>
                </a:solidFill>
                <a:latin typeface="+mn-lt"/>
                <a:ea typeface="+mn-ea"/>
                <a:cs typeface="+mn-cs"/>
              </a:rPr>
              <a:t> TP HCM</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74187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Định</a:t>
            </a:r>
            <a:r>
              <a:rPr lang="en-US" dirty="0"/>
              <a:t> </a:t>
            </a:r>
            <a:r>
              <a:rPr lang="en-US" dirty="0" err="1"/>
              <a:t>nghĩa</a:t>
            </a:r>
            <a:r>
              <a:rPr lang="en-US" dirty="0"/>
              <a:t> hen </a:t>
            </a:r>
            <a:r>
              <a:rPr lang="en-US" dirty="0" err="1"/>
              <a:t>nặng</a:t>
            </a:r>
            <a:endParaRPr lang="en-US" dirty="0"/>
          </a:p>
        </p:txBody>
      </p:sp>
      <p:pic>
        <p:nvPicPr>
          <p:cNvPr id="2" name="Content Placeholder 1">
            <a:extLst>
              <a:ext uri="{FF2B5EF4-FFF2-40B4-BE49-F238E27FC236}">
                <a16:creationId xmlns:a16="http://schemas.microsoft.com/office/drawing/2014/main" id="{1EB46A91-615B-47C1-8A33-ED1DE11D1FFE}"/>
              </a:ext>
            </a:extLst>
          </p:cNvPr>
          <p:cNvPicPr>
            <a:picLocks noGrp="1" noChangeAspect="1"/>
          </p:cNvPicPr>
          <p:nvPr>
            <p:ph idx="1"/>
          </p:nvPr>
        </p:nvPicPr>
        <p:blipFill>
          <a:blip r:embed="rId2"/>
          <a:stretch>
            <a:fillRect/>
          </a:stretch>
        </p:blipFill>
        <p:spPr>
          <a:xfrm>
            <a:off x="1828800" y="1066800"/>
            <a:ext cx="8915400" cy="5499873"/>
          </a:xfrm>
          <a:prstGeom prst="rect">
            <a:avLst/>
          </a:prstGeom>
        </p:spPr>
      </p:pic>
      <p:sp>
        <p:nvSpPr>
          <p:cNvPr id="4" name="Rectangle 3">
            <a:extLst>
              <a:ext uri="{FF2B5EF4-FFF2-40B4-BE49-F238E27FC236}">
                <a16:creationId xmlns:a16="http://schemas.microsoft.com/office/drawing/2014/main" id="{8AB16AD1-CA97-40D9-B702-0501D610D7CB}"/>
              </a:ext>
            </a:extLst>
          </p:cNvPr>
          <p:cNvSpPr/>
          <p:nvPr/>
        </p:nvSpPr>
        <p:spPr>
          <a:xfrm>
            <a:off x="2133600" y="3200400"/>
            <a:ext cx="4191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0BE2B77-5B69-4F51-A2EF-A49FBA89CBDF}"/>
              </a:ext>
            </a:extLst>
          </p:cNvPr>
          <p:cNvSpPr/>
          <p:nvPr/>
        </p:nvSpPr>
        <p:spPr>
          <a:xfrm>
            <a:off x="6539814" y="3733800"/>
            <a:ext cx="4191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C4101D-B86A-4201-9F76-185A66E3D44C}"/>
              </a:ext>
            </a:extLst>
          </p:cNvPr>
          <p:cNvSpPr/>
          <p:nvPr/>
        </p:nvSpPr>
        <p:spPr>
          <a:xfrm>
            <a:off x="6515100" y="5093043"/>
            <a:ext cx="4191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95400"/>
            <a:ext cx="6644640" cy="1293028"/>
          </a:xfrm>
        </p:spPr>
        <p:txBody>
          <a:bodyPr/>
          <a:lstStyle/>
          <a:p>
            <a:r>
              <a:rPr lang="en-US" dirty="0"/>
              <a:t>Hen: </a:t>
            </a:r>
            <a:r>
              <a:rPr lang="en-US" dirty="0" err="1"/>
              <a:t>không</a:t>
            </a:r>
            <a:r>
              <a:rPr lang="en-US" dirty="0"/>
              <a:t> </a:t>
            </a:r>
            <a:r>
              <a:rPr lang="en-US" dirty="0" err="1"/>
              <a:t>đồng</a:t>
            </a:r>
            <a:r>
              <a:rPr lang="en-US" dirty="0"/>
              <a:t> </a:t>
            </a:r>
            <a:r>
              <a:rPr lang="en-US" dirty="0" err="1"/>
              <a:t>nhất</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8763000" y="6550223"/>
            <a:ext cx="1881028" cy="307777"/>
          </a:xfrm>
          <a:prstGeom prst="rect">
            <a:avLst/>
          </a:prstGeom>
          <a:noFill/>
        </p:spPr>
        <p:txBody>
          <a:bodyPr wrap="none" rtlCol="0">
            <a:spAutoFit/>
          </a:bodyPr>
          <a:lstStyle/>
          <a:p>
            <a:r>
              <a:rPr lang="en-US" sz="1400" dirty="0">
                <a:solidFill>
                  <a:schemeClr val="bg1"/>
                </a:solidFill>
              </a:rPr>
              <a:t>Gauthier AJRCCM 2015</a:t>
            </a:r>
          </a:p>
        </p:txBody>
      </p:sp>
      <p:pic>
        <p:nvPicPr>
          <p:cNvPr id="6" name="Picture 5"/>
          <p:cNvPicPr>
            <a:picLocks noChangeAspect="1"/>
          </p:cNvPicPr>
          <p:nvPr/>
        </p:nvPicPr>
        <p:blipFill>
          <a:blip r:embed="rId2"/>
          <a:stretch>
            <a:fillRect/>
          </a:stretch>
        </p:blipFill>
        <p:spPr>
          <a:xfrm>
            <a:off x="2628900" y="1388428"/>
            <a:ext cx="6934200" cy="5076825"/>
          </a:xfrm>
          <a:prstGeom prst="rect">
            <a:avLst/>
          </a:prstGeom>
        </p:spPr>
      </p:pic>
    </p:spTree>
    <p:extLst>
      <p:ext uri="{BB962C8B-B14F-4D97-AF65-F5344CB8AC3E}">
        <p14:creationId xmlns:p14="http://schemas.microsoft.com/office/powerpoint/2010/main" val="114885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9CE93-7CBA-4291-9D34-411F56C9AC64}"/>
              </a:ext>
            </a:extLst>
          </p:cNvPr>
          <p:cNvPicPr>
            <a:picLocks noChangeAspect="1"/>
          </p:cNvPicPr>
          <p:nvPr/>
        </p:nvPicPr>
        <p:blipFill>
          <a:blip r:embed="rId2"/>
          <a:stretch>
            <a:fillRect/>
          </a:stretch>
        </p:blipFill>
        <p:spPr>
          <a:xfrm>
            <a:off x="3352800" y="1532309"/>
            <a:ext cx="8549934" cy="4705153"/>
          </a:xfrm>
          <a:prstGeom prst="rect">
            <a:avLst/>
          </a:prstGeom>
        </p:spPr>
      </p:pic>
      <p:sp>
        <p:nvSpPr>
          <p:cNvPr id="6" name="TextBox 5">
            <a:extLst>
              <a:ext uri="{FF2B5EF4-FFF2-40B4-BE49-F238E27FC236}">
                <a16:creationId xmlns:a16="http://schemas.microsoft.com/office/drawing/2014/main" id="{D7775FB9-124C-4AC9-B135-A0770D7FFB33}"/>
              </a:ext>
            </a:extLst>
          </p:cNvPr>
          <p:cNvSpPr txBox="1"/>
          <p:nvPr/>
        </p:nvSpPr>
        <p:spPr>
          <a:xfrm>
            <a:off x="142043" y="6594918"/>
            <a:ext cx="12049957" cy="253916"/>
          </a:xfrm>
          <a:prstGeom prst="rect">
            <a:avLst/>
          </a:prstGeom>
          <a:noFill/>
        </p:spPr>
        <p:txBody>
          <a:bodyPr wrap="square" rtlCol="0">
            <a:spAutoFit/>
          </a:bodyPr>
          <a:lstStyle/>
          <a:p>
            <a:pPr algn="r"/>
            <a:r>
              <a:rPr lang="nl-NL" sz="1050" i="1" dirty="0">
                <a:solidFill>
                  <a:schemeClr val="bg1"/>
                </a:solidFill>
              </a:rPr>
              <a:t>ERJ Open </a:t>
            </a:r>
            <a:r>
              <a:rPr lang="nl-NL" sz="1050" i="1" dirty="0" err="1">
                <a:solidFill>
                  <a:schemeClr val="bg1"/>
                </a:solidFill>
              </a:rPr>
              <a:t>Res</a:t>
            </a:r>
            <a:r>
              <a:rPr lang="nl-NL" sz="1050" i="1" dirty="0">
                <a:solidFill>
                  <a:schemeClr val="bg1"/>
                </a:solidFill>
              </a:rPr>
              <a:t> 2018; 4: 00125-2017 </a:t>
            </a:r>
          </a:p>
        </p:txBody>
      </p:sp>
      <p:sp>
        <p:nvSpPr>
          <p:cNvPr id="9" name="Title 3">
            <a:extLst>
              <a:ext uri="{FF2B5EF4-FFF2-40B4-BE49-F238E27FC236}">
                <a16:creationId xmlns:a16="http://schemas.microsoft.com/office/drawing/2014/main" id="{47A54CA5-55E6-41EB-BB89-5A88C1BAF46A}"/>
              </a:ext>
            </a:extLst>
          </p:cNvPr>
          <p:cNvSpPr txBox="1">
            <a:spLocks/>
          </p:cNvSpPr>
          <p:nvPr/>
        </p:nvSpPr>
        <p:spPr>
          <a:xfrm>
            <a:off x="753123" y="136124"/>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5">
                    <a:lumMod val="50000"/>
                  </a:schemeClr>
                </a:solidFill>
                <a:latin typeface="Cambria" panose="02040503050406030204" pitchFamily="18" charset="0"/>
                <a:ea typeface="Cambria" panose="02040503050406030204" pitchFamily="18" charset="0"/>
                <a:cs typeface="+mj-cs"/>
              </a:defRPr>
            </a:lvl1pPr>
          </a:lstStyle>
          <a:p>
            <a:pPr algn="ctr"/>
            <a:r>
              <a:rPr lang="en-US" sz="3200" dirty="0">
                <a:solidFill>
                  <a:schemeClr val="accent4">
                    <a:lumMod val="60000"/>
                    <a:lumOff val="40000"/>
                  </a:schemeClr>
                </a:solidFill>
                <a:effectLst>
                  <a:outerShdw blurRad="38100" dist="38100" dir="2700000" algn="tl">
                    <a:srgbClr val="000000">
                      <a:alpha val="43137"/>
                    </a:srgbClr>
                  </a:outerShdw>
                </a:effectLst>
              </a:rPr>
              <a:t>ERJ 2018: </a:t>
            </a:r>
            <a:r>
              <a:rPr lang="en-US" sz="3200" dirty="0" err="1">
                <a:solidFill>
                  <a:schemeClr val="accent4">
                    <a:lumMod val="60000"/>
                    <a:lumOff val="40000"/>
                  </a:schemeClr>
                </a:solidFill>
                <a:effectLst>
                  <a:outerShdw blurRad="38100" dist="38100" dir="2700000" algn="tl">
                    <a:srgbClr val="000000">
                      <a:alpha val="43137"/>
                    </a:srgbClr>
                  </a:outerShdw>
                </a:effectLst>
              </a:rPr>
              <a:t>Tiếp</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cận</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theo</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phác</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đồ</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cho</a:t>
            </a:r>
            <a:r>
              <a:rPr lang="en-US" sz="3200" dirty="0">
                <a:solidFill>
                  <a:schemeClr val="accent4">
                    <a:lumMod val="60000"/>
                    <a:lumOff val="40000"/>
                  </a:schemeClr>
                </a:solidFill>
                <a:effectLst>
                  <a:outerShdw blurRad="38100" dist="38100" dir="2700000" algn="tl">
                    <a:srgbClr val="000000">
                      <a:alpha val="43137"/>
                    </a:srgbClr>
                  </a:outerShdw>
                </a:effectLst>
              </a:rPr>
              <a:t> Hen </a:t>
            </a:r>
            <a:r>
              <a:rPr lang="en-US" sz="3200" dirty="0" err="1">
                <a:solidFill>
                  <a:schemeClr val="accent4">
                    <a:lumMod val="60000"/>
                    <a:lumOff val="40000"/>
                  </a:schemeClr>
                </a:solidFill>
                <a:effectLst>
                  <a:outerShdw blurRad="38100" dist="38100" dir="2700000" algn="tl">
                    <a:srgbClr val="000000">
                      <a:alpha val="43137"/>
                    </a:srgbClr>
                  </a:outerShdw>
                </a:effectLst>
              </a:rPr>
              <a:t>nặng</a:t>
            </a:r>
            <a:endParaRPr lang="en-US" sz="3200" dirty="0">
              <a:solidFill>
                <a:schemeClr val="accent4">
                  <a:lumMod val="60000"/>
                  <a:lumOff val="40000"/>
                </a:schemeClr>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3EDA41D8-0AD5-4E9F-B6BB-A04DD5FA3E58}"/>
              </a:ext>
            </a:extLst>
          </p:cNvPr>
          <p:cNvSpPr/>
          <p:nvPr/>
        </p:nvSpPr>
        <p:spPr>
          <a:xfrm>
            <a:off x="7794003" y="3368040"/>
            <a:ext cx="393192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F3118-D3C9-4B76-8BAE-982F24F0F787}"/>
              </a:ext>
            </a:extLst>
          </p:cNvPr>
          <p:cNvSpPr/>
          <p:nvPr/>
        </p:nvSpPr>
        <p:spPr>
          <a:xfrm>
            <a:off x="7943850" y="4032790"/>
            <a:ext cx="1200150" cy="49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88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sz="3600">
                <a:latin typeface="Arial" pitchFamily="34" charset="0"/>
              </a:rPr>
              <a:t>Tần suất hen và hen nặng trẻ 13-14 tuổi</a:t>
            </a:r>
            <a:br>
              <a:rPr lang="en-US" sz="3600">
                <a:latin typeface="Arial" pitchFamily="34" charset="0"/>
              </a:rPr>
            </a:br>
            <a:r>
              <a:rPr lang="en-US" sz="3600">
                <a:latin typeface="Arial" pitchFamily="34" charset="0"/>
              </a:rPr>
              <a:t>ở Việt Nam theo ISAAC pha 3 </a:t>
            </a:r>
          </a:p>
        </p:txBody>
      </p:sp>
      <p:sp>
        <p:nvSpPr>
          <p:cNvPr id="31746" name="Content Placeholder 2"/>
          <p:cNvSpPr>
            <a:spLocks noGrp="1"/>
          </p:cNvSpPr>
          <p:nvPr>
            <p:ph idx="1"/>
          </p:nvPr>
        </p:nvSpPr>
        <p:spPr>
          <a:xfrm>
            <a:off x="1981200" y="5029200"/>
            <a:ext cx="3581400" cy="762000"/>
          </a:xfrm>
        </p:spPr>
        <p:txBody>
          <a:bodyPr/>
          <a:lstStyle/>
          <a:p>
            <a:r>
              <a:rPr lang="en-US" sz="2400">
                <a:latin typeface="Calibri" pitchFamily="34" charset="0"/>
              </a:rPr>
              <a:t>Hen: sao đỏ &gt; 20%</a:t>
            </a:r>
          </a:p>
        </p:txBody>
      </p:sp>
      <p:pic>
        <p:nvPicPr>
          <p:cNvPr id="31747" name="Picture 2"/>
          <p:cNvPicPr>
            <a:picLocks noChangeAspect="1" noChangeArrowheads="1"/>
          </p:cNvPicPr>
          <p:nvPr/>
        </p:nvPicPr>
        <p:blipFill>
          <a:blip r:embed="rId2" cstate="print"/>
          <a:srcRect/>
          <a:stretch>
            <a:fillRect/>
          </a:stretch>
        </p:blipFill>
        <p:spPr bwMode="auto">
          <a:xfrm>
            <a:off x="1447800" y="1828800"/>
            <a:ext cx="4572000" cy="3152775"/>
          </a:xfrm>
          <a:prstGeom prst="rect">
            <a:avLst/>
          </a:prstGeom>
          <a:noFill/>
          <a:ln w="9525">
            <a:noFill/>
            <a:miter lim="800000"/>
            <a:headEnd/>
            <a:tailEnd/>
          </a:ln>
        </p:spPr>
      </p:pic>
      <p:pic>
        <p:nvPicPr>
          <p:cNvPr id="31748" name="Picture 2"/>
          <p:cNvPicPr>
            <a:picLocks noChangeAspect="1" noChangeArrowheads="1"/>
          </p:cNvPicPr>
          <p:nvPr/>
        </p:nvPicPr>
        <p:blipFill>
          <a:blip r:embed="rId3" cstate="print"/>
          <a:srcRect/>
          <a:stretch>
            <a:fillRect/>
          </a:stretch>
        </p:blipFill>
        <p:spPr bwMode="auto">
          <a:xfrm>
            <a:off x="6075364" y="1833561"/>
            <a:ext cx="4516437" cy="3124200"/>
          </a:xfrm>
          <a:prstGeom prst="rect">
            <a:avLst/>
          </a:prstGeom>
          <a:noFill/>
          <a:ln w="9525">
            <a:noFill/>
            <a:miter lim="800000"/>
            <a:headEnd/>
            <a:tailEnd/>
          </a:ln>
        </p:spPr>
      </p:pic>
      <p:sp>
        <p:nvSpPr>
          <p:cNvPr id="6" name="Content Placeholder 2"/>
          <p:cNvSpPr txBox="1">
            <a:spLocks/>
          </p:cNvSpPr>
          <p:nvPr/>
        </p:nvSpPr>
        <p:spPr bwMode="auto">
          <a:xfrm>
            <a:off x="6477000" y="5029200"/>
            <a:ext cx="3810000" cy="762000"/>
          </a:xfrm>
          <a:prstGeom prst="rect">
            <a:avLst/>
          </a:prstGeom>
          <a:noFill/>
          <a:ln w="9525">
            <a:noFill/>
            <a:miter lim="800000"/>
            <a:headEnd/>
            <a:tailEnd/>
          </a:ln>
        </p:spPr>
        <p:txBody>
          <a:bodyPr lIns="85908" tIns="42954" rIns="85908" bIns="42954"/>
          <a:lstStyle/>
          <a:p>
            <a:pPr marL="319088" indent="-319088" defTabSz="852488" eaLnBrk="0" hangingPunct="0">
              <a:spcBef>
                <a:spcPct val="20000"/>
              </a:spcBef>
              <a:buClr>
                <a:srgbClr val="FF0000"/>
              </a:buClr>
              <a:buSzPct val="125000"/>
              <a:buFont typeface="Symbol" pitchFamily="18" charset="2"/>
              <a:buChar char="·"/>
              <a:defRPr/>
            </a:pPr>
            <a:r>
              <a:rPr lang="en-US" sz="2400" kern="0" dirty="0">
                <a:solidFill>
                  <a:schemeClr val="bg1"/>
                </a:solidFill>
                <a:latin typeface="+mn-lt"/>
                <a:cs typeface="+mn-cs"/>
              </a:rPr>
              <a:t>Hen </a:t>
            </a:r>
            <a:r>
              <a:rPr lang="en-US" sz="2400" kern="0" dirty="0" err="1">
                <a:solidFill>
                  <a:schemeClr val="bg1"/>
                </a:solidFill>
                <a:latin typeface="+mn-lt"/>
                <a:cs typeface="+mn-cs"/>
              </a:rPr>
              <a:t>nặng</a:t>
            </a:r>
            <a:r>
              <a:rPr lang="en-US" sz="2400" kern="0" dirty="0">
                <a:solidFill>
                  <a:schemeClr val="bg1"/>
                </a:solidFill>
                <a:latin typeface="+mn-lt"/>
                <a:cs typeface="+mn-cs"/>
              </a:rPr>
              <a:t>: </a:t>
            </a:r>
            <a:r>
              <a:rPr lang="en-US" sz="2400" kern="0" dirty="0" err="1">
                <a:solidFill>
                  <a:schemeClr val="bg1"/>
                </a:solidFill>
                <a:latin typeface="+mn-lt"/>
                <a:cs typeface="+mn-cs"/>
              </a:rPr>
              <a:t>sao</a:t>
            </a:r>
            <a:r>
              <a:rPr lang="en-US" sz="2400" kern="0" dirty="0">
                <a:solidFill>
                  <a:schemeClr val="bg1"/>
                </a:solidFill>
                <a:latin typeface="+mn-lt"/>
                <a:cs typeface="+mn-cs"/>
              </a:rPr>
              <a:t> </a:t>
            </a:r>
            <a:r>
              <a:rPr lang="en-US" sz="2400" kern="0" dirty="0" err="1">
                <a:solidFill>
                  <a:schemeClr val="bg1"/>
                </a:solidFill>
                <a:latin typeface="+mn-lt"/>
                <a:cs typeface="+mn-cs"/>
              </a:rPr>
              <a:t>đỏ</a:t>
            </a:r>
            <a:r>
              <a:rPr lang="en-US" sz="2400" kern="0" dirty="0">
                <a:solidFill>
                  <a:schemeClr val="bg1"/>
                </a:solidFill>
                <a:latin typeface="+mn-lt"/>
                <a:cs typeface="+mn-cs"/>
              </a:rPr>
              <a:t> &gt; 7,5%</a:t>
            </a:r>
          </a:p>
        </p:txBody>
      </p:sp>
      <p:sp>
        <p:nvSpPr>
          <p:cNvPr id="31750" name="Rectangle 6"/>
          <p:cNvSpPr>
            <a:spLocks noChangeArrowheads="1"/>
          </p:cNvSpPr>
          <p:nvPr/>
        </p:nvSpPr>
        <p:spPr bwMode="auto">
          <a:xfrm>
            <a:off x="3886200" y="6172200"/>
            <a:ext cx="4572000" cy="369888"/>
          </a:xfrm>
          <a:prstGeom prst="rect">
            <a:avLst/>
          </a:prstGeom>
          <a:noFill/>
          <a:ln w="9525">
            <a:noFill/>
            <a:miter lim="800000"/>
            <a:headEnd/>
            <a:tailEnd/>
          </a:ln>
        </p:spPr>
        <p:txBody>
          <a:bodyPr>
            <a:spAutoFit/>
          </a:bodyPr>
          <a:lstStyle/>
          <a:p>
            <a:r>
              <a:rPr lang="en-US" dirty="0">
                <a:solidFill>
                  <a:schemeClr val="bg1"/>
                </a:solidFill>
              </a:rPr>
              <a:t>Lai, C.K. Thorax, 2009. </a:t>
            </a:r>
            <a:r>
              <a:rPr lang="en-US" b="1" dirty="0">
                <a:solidFill>
                  <a:schemeClr val="bg1"/>
                </a:solidFill>
              </a:rPr>
              <a:t>64</a:t>
            </a:r>
            <a:r>
              <a:rPr lang="en-US" dirty="0">
                <a:solidFill>
                  <a:schemeClr val="bg1"/>
                </a:solidFill>
              </a:rPr>
              <a:t>(6): p. 476-83</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E280-4CE2-41CE-B253-3EE53C2ABB59}"/>
              </a:ext>
            </a:extLst>
          </p:cNvPr>
          <p:cNvSpPr>
            <a:spLocks noGrp="1"/>
          </p:cNvSpPr>
          <p:nvPr>
            <p:ph type="title"/>
          </p:nvPr>
        </p:nvSpPr>
        <p:spPr/>
        <p:txBody>
          <a:bodyPr/>
          <a:lstStyle/>
          <a:p>
            <a:r>
              <a:rPr lang="en-US" dirty="0" err="1"/>
              <a:t>Tiotripium</a:t>
            </a:r>
            <a:r>
              <a:rPr lang="en-US" dirty="0"/>
              <a:t> </a:t>
            </a:r>
            <a:r>
              <a:rPr lang="en-US" dirty="0" err="1"/>
              <a:t>trong</a:t>
            </a:r>
            <a:r>
              <a:rPr lang="en-US" dirty="0"/>
              <a:t> hen </a:t>
            </a:r>
            <a:r>
              <a:rPr lang="en-US" dirty="0" err="1"/>
              <a:t>nặng</a:t>
            </a:r>
            <a:endParaRPr lang="en-US" dirty="0"/>
          </a:p>
        </p:txBody>
      </p:sp>
      <p:sp>
        <p:nvSpPr>
          <p:cNvPr id="3" name="Content Placeholder 2">
            <a:extLst>
              <a:ext uri="{FF2B5EF4-FFF2-40B4-BE49-F238E27FC236}">
                <a16:creationId xmlns:a16="http://schemas.microsoft.com/office/drawing/2014/main" id="{3F54BEA5-BDE4-46E9-8501-A90397449EE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B24BF0-D41D-41C7-ACBC-1F6EDC0D8A72}"/>
              </a:ext>
            </a:extLst>
          </p:cNvPr>
          <p:cNvPicPr>
            <a:picLocks noChangeAspect="1"/>
          </p:cNvPicPr>
          <p:nvPr/>
        </p:nvPicPr>
        <p:blipFill>
          <a:blip r:embed="rId2"/>
          <a:stretch>
            <a:fillRect/>
          </a:stretch>
        </p:blipFill>
        <p:spPr>
          <a:xfrm>
            <a:off x="990600" y="1295400"/>
            <a:ext cx="8763000" cy="5093296"/>
          </a:xfrm>
          <a:prstGeom prst="rect">
            <a:avLst/>
          </a:prstGeom>
        </p:spPr>
      </p:pic>
      <p:sp>
        <p:nvSpPr>
          <p:cNvPr id="5" name="TextBox 4">
            <a:extLst>
              <a:ext uri="{FF2B5EF4-FFF2-40B4-BE49-F238E27FC236}">
                <a16:creationId xmlns:a16="http://schemas.microsoft.com/office/drawing/2014/main" id="{B4A02E3D-62B7-4556-AB61-364CDDC7FFE9}"/>
              </a:ext>
            </a:extLst>
          </p:cNvPr>
          <p:cNvSpPr txBox="1"/>
          <p:nvPr/>
        </p:nvSpPr>
        <p:spPr>
          <a:xfrm flipH="1">
            <a:off x="8001000" y="6520934"/>
            <a:ext cx="2880362" cy="369332"/>
          </a:xfrm>
          <a:prstGeom prst="rect">
            <a:avLst/>
          </a:prstGeom>
          <a:noFill/>
        </p:spPr>
        <p:txBody>
          <a:bodyPr wrap="square" rtlCol="0">
            <a:spAutoFit/>
          </a:bodyPr>
          <a:lstStyle/>
          <a:p>
            <a:r>
              <a:rPr lang="en-US" dirty="0">
                <a:solidFill>
                  <a:schemeClr val="accent6">
                    <a:lumMod val="20000"/>
                    <a:lumOff val="80000"/>
                  </a:schemeClr>
                </a:solidFill>
              </a:rPr>
              <a:t>Chari Can Res J 2018</a:t>
            </a:r>
          </a:p>
        </p:txBody>
      </p:sp>
    </p:spTree>
    <p:extLst>
      <p:ext uri="{BB962C8B-B14F-4D97-AF65-F5344CB8AC3E}">
        <p14:creationId xmlns:p14="http://schemas.microsoft.com/office/powerpoint/2010/main" val="1549445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F7E5DA43-2EB8-4F52-AEEF-470C33B59697}"/>
              </a:ext>
            </a:extLst>
          </p:cNvPr>
          <p:cNvSpPr txBox="1">
            <a:spLocks noChangeArrowheads="1"/>
          </p:cNvSpPr>
          <p:nvPr/>
        </p:nvSpPr>
        <p:spPr bwMode="auto">
          <a:xfrm>
            <a:off x="1839191" y="76200"/>
            <a:ext cx="8132676" cy="495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GB"/>
            </a:defPPr>
            <a:lvl1pPr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5pPr>
            <a:lvl6pPr marL="2286000" algn="l" defTabSz="914400" rtl="0" eaLnBrk="1" latinLnBrk="0" hangingPunct="1">
              <a:defRPr sz="2400" b="1" kern="1200">
                <a:solidFill>
                  <a:schemeClr val="bg1"/>
                </a:solidFill>
                <a:latin typeface="Arial" panose="020B0604020202020204" pitchFamily="34" charset="0"/>
                <a:ea typeface="+mn-ea"/>
                <a:cs typeface="+mn-cs"/>
              </a:defRPr>
            </a:lvl6pPr>
            <a:lvl7pPr marL="2743200" algn="l" defTabSz="914400" rtl="0" eaLnBrk="1" latinLnBrk="0" hangingPunct="1">
              <a:defRPr sz="2400" b="1" kern="1200">
                <a:solidFill>
                  <a:schemeClr val="bg1"/>
                </a:solidFill>
                <a:latin typeface="Arial" panose="020B0604020202020204" pitchFamily="34" charset="0"/>
                <a:ea typeface="+mn-ea"/>
                <a:cs typeface="+mn-cs"/>
              </a:defRPr>
            </a:lvl7pPr>
            <a:lvl8pPr marL="3200400" algn="l" defTabSz="914400" rtl="0" eaLnBrk="1" latinLnBrk="0" hangingPunct="1">
              <a:defRPr sz="2400" b="1" kern="1200">
                <a:solidFill>
                  <a:schemeClr val="bg1"/>
                </a:solidFill>
                <a:latin typeface="Arial" panose="020B0604020202020204" pitchFamily="34" charset="0"/>
                <a:ea typeface="+mn-ea"/>
                <a:cs typeface="+mn-cs"/>
              </a:defRPr>
            </a:lvl8pPr>
            <a:lvl9pPr marL="3657600" algn="l" defTabSz="914400" rtl="0" eaLnBrk="1" latinLnBrk="0" hangingPunct="1">
              <a:defRPr sz="2400" b="1" kern="1200">
                <a:solidFill>
                  <a:schemeClr val="bg1"/>
                </a:solidFill>
                <a:latin typeface="Arial" panose="020B0604020202020204" pitchFamily="34" charset="0"/>
                <a:ea typeface="+mn-ea"/>
                <a:cs typeface="+mn-cs"/>
              </a:defRPr>
            </a:lvl9pPr>
          </a:lstStyle>
          <a:p>
            <a:pPr>
              <a:defRPr/>
            </a:pPr>
            <a:r>
              <a:rPr lang="en-GB" altLang="en-US" sz="2618">
                <a:effectLst>
                  <a:outerShdw blurRad="38100" dist="38100" dir="2700000" algn="tl">
                    <a:srgbClr val="000000"/>
                  </a:outerShdw>
                </a:effectLst>
                <a:latin typeface="Arial" charset="0"/>
                <a:cs typeface="Arial" charset="0"/>
              </a:rPr>
              <a:t>TIOTROPIUM IN POORLY CONTROLLED ASTHMA</a:t>
            </a:r>
          </a:p>
        </p:txBody>
      </p:sp>
      <p:sp>
        <p:nvSpPr>
          <p:cNvPr id="74755" name="Text Box 13">
            <a:extLst>
              <a:ext uri="{FF2B5EF4-FFF2-40B4-BE49-F238E27FC236}">
                <a16:creationId xmlns:a16="http://schemas.microsoft.com/office/drawing/2014/main" id="{008064D0-069A-4EB4-BDFE-9FD0AD7C90D8}"/>
              </a:ext>
            </a:extLst>
          </p:cNvPr>
          <p:cNvSpPr txBox="1">
            <a:spLocks noChangeArrowheads="1"/>
          </p:cNvSpPr>
          <p:nvPr/>
        </p:nvSpPr>
        <p:spPr bwMode="auto">
          <a:xfrm>
            <a:off x="841664" y="6383483"/>
            <a:ext cx="3866764" cy="39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964" i="1">
                <a:solidFill>
                  <a:srgbClr val="00FFFF"/>
                </a:solidFill>
                <a:latin typeface="Arial" panose="020B0604020202020204" pitchFamily="34" charset="0"/>
              </a:rPr>
              <a:t>Kerstjens HAM et al: NEJM 2012</a:t>
            </a:r>
          </a:p>
        </p:txBody>
      </p:sp>
      <p:sp>
        <p:nvSpPr>
          <p:cNvPr id="74756" name="TextBox 66">
            <a:extLst>
              <a:ext uri="{FF2B5EF4-FFF2-40B4-BE49-F238E27FC236}">
                <a16:creationId xmlns:a16="http://schemas.microsoft.com/office/drawing/2014/main" id="{6AFECF52-CAED-48AD-B781-4CDD1959BB02}"/>
              </a:ext>
            </a:extLst>
          </p:cNvPr>
          <p:cNvSpPr txBox="1">
            <a:spLocks noChangeArrowheads="1"/>
          </p:cNvSpPr>
          <p:nvPr/>
        </p:nvSpPr>
        <p:spPr bwMode="auto">
          <a:xfrm>
            <a:off x="4383233" y="5760027"/>
            <a:ext cx="1879022"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2                             3</a:t>
            </a:r>
          </a:p>
        </p:txBody>
      </p:sp>
      <p:sp>
        <p:nvSpPr>
          <p:cNvPr id="74757" name="TextBox 103">
            <a:extLst>
              <a:ext uri="{FF2B5EF4-FFF2-40B4-BE49-F238E27FC236}">
                <a16:creationId xmlns:a16="http://schemas.microsoft.com/office/drawing/2014/main" id="{71C19599-2B00-4FDF-88D1-C873FF5C3A07}"/>
              </a:ext>
            </a:extLst>
          </p:cNvPr>
          <p:cNvSpPr txBox="1">
            <a:spLocks noChangeArrowheads="1"/>
          </p:cNvSpPr>
          <p:nvPr/>
        </p:nvSpPr>
        <p:spPr bwMode="auto">
          <a:xfrm>
            <a:off x="2176897" y="6059633"/>
            <a:ext cx="2905991" cy="39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964">
                <a:solidFill>
                  <a:schemeClr val="bg1"/>
                </a:solidFill>
                <a:latin typeface="Arial" panose="020B0604020202020204" pitchFamily="34" charset="0"/>
              </a:rPr>
              <a:t>Time postdosing (h)</a:t>
            </a:r>
          </a:p>
        </p:txBody>
      </p:sp>
      <p:sp>
        <p:nvSpPr>
          <p:cNvPr id="74758" name="TextBox 104">
            <a:extLst>
              <a:ext uri="{FF2B5EF4-FFF2-40B4-BE49-F238E27FC236}">
                <a16:creationId xmlns:a16="http://schemas.microsoft.com/office/drawing/2014/main" id="{374C0216-823A-4CDB-AA4B-54D2437A1C2A}"/>
              </a:ext>
            </a:extLst>
          </p:cNvPr>
          <p:cNvSpPr txBox="1">
            <a:spLocks noChangeArrowheads="1"/>
          </p:cNvSpPr>
          <p:nvPr/>
        </p:nvSpPr>
        <p:spPr bwMode="auto">
          <a:xfrm>
            <a:off x="2086842" y="2862696"/>
            <a:ext cx="447558" cy="4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618">
                <a:solidFill>
                  <a:schemeClr val="bg1"/>
                </a:solidFill>
                <a:latin typeface="Arial" panose="020B0604020202020204" pitchFamily="34" charset="0"/>
              </a:rPr>
              <a:t>**</a:t>
            </a:r>
          </a:p>
        </p:txBody>
      </p:sp>
      <p:sp>
        <p:nvSpPr>
          <p:cNvPr id="74759" name="TextBox 105">
            <a:extLst>
              <a:ext uri="{FF2B5EF4-FFF2-40B4-BE49-F238E27FC236}">
                <a16:creationId xmlns:a16="http://schemas.microsoft.com/office/drawing/2014/main" id="{DD7C424E-1BCD-4F21-A261-C3776889A7EC}"/>
              </a:ext>
            </a:extLst>
          </p:cNvPr>
          <p:cNvSpPr txBox="1">
            <a:spLocks noChangeArrowheads="1"/>
          </p:cNvSpPr>
          <p:nvPr/>
        </p:nvSpPr>
        <p:spPr bwMode="auto">
          <a:xfrm>
            <a:off x="1262497" y="5621482"/>
            <a:ext cx="315191"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0</a:t>
            </a:r>
          </a:p>
        </p:txBody>
      </p:sp>
      <p:sp>
        <p:nvSpPr>
          <p:cNvPr id="74760" name="TextBox 106">
            <a:extLst>
              <a:ext uri="{FF2B5EF4-FFF2-40B4-BE49-F238E27FC236}">
                <a16:creationId xmlns:a16="http://schemas.microsoft.com/office/drawing/2014/main" id="{28DB7587-6CCB-43CC-A66A-363CBDC4D056}"/>
              </a:ext>
            </a:extLst>
          </p:cNvPr>
          <p:cNvSpPr txBox="1">
            <a:spLocks noChangeArrowheads="1"/>
          </p:cNvSpPr>
          <p:nvPr/>
        </p:nvSpPr>
        <p:spPr bwMode="auto">
          <a:xfrm>
            <a:off x="1115291" y="4843896"/>
            <a:ext cx="571500"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100</a:t>
            </a:r>
          </a:p>
        </p:txBody>
      </p:sp>
      <p:sp>
        <p:nvSpPr>
          <p:cNvPr id="74761" name="TextBox 107">
            <a:extLst>
              <a:ext uri="{FF2B5EF4-FFF2-40B4-BE49-F238E27FC236}">
                <a16:creationId xmlns:a16="http://schemas.microsoft.com/office/drawing/2014/main" id="{7E281757-8048-44A8-BCB6-47A38308D6B9}"/>
              </a:ext>
            </a:extLst>
          </p:cNvPr>
          <p:cNvSpPr txBox="1">
            <a:spLocks noChangeArrowheads="1"/>
          </p:cNvSpPr>
          <p:nvPr/>
        </p:nvSpPr>
        <p:spPr bwMode="auto">
          <a:xfrm>
            <a:off x="1151659" y="4023014"/>
            <a:ext cx="656359"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200</a:t>
            </a:r>
          </a:p>
        </p:txBody>
      </p:sp>
      <p:sp>
        <p:nvSpPr>
          <p:cNvPr id="74762" name="TextBox 108">
            <a:extLst>
              <a:ext uri="{FF2B5EF4-FFF2-40B4-BE49-F238E27FC236}">
                <a16:creationId xmlns:a16="http://schemas.microsoft.com/office/drawing/2014/main" id="{EF6892BE-792F-420C-9A85-49E53950EF2F}"/>
              </a:ext>
            </a:extLst>
          </p:cNvPr>
          <p:cNvSpPr txBox="1">
            <a:spLocks noChangeArrowheads="1"/>
          </p:cNvSpPr>
          <p:nvPr/>
        </p:nvSpPr>
        <p:spPr bwMode="auto">
          <a:xfrm>
            <a:off x="1111828" y="3254087"/>
            <a:ext cx="592282"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300</a:t>
            </a:r>
          </a:p>
        </p:txBody>
      </p:sp>
      <p:sp>
        <p:nvSpPr>
          <p:cNvPr id="74763" name="TextBox 109">
            <a:extLst>
              <a:ext uri="{FF2B5EF4-FFF2-40B4-BE49-F238E27FC236}">
                <a16:creationId xmlns:a16="http://schemas.microsoft.com/office/drawing/2014/main" id="{5E6CDC6C-F696-425C-957F-2D573CDAA651}"/>
              </a:ext>
            </a:extLst>
          </p:cNvPr>
          <p:cNvSpPr txBox="1">
            <a:spLocks noChangeArrowheads="1"/>
          </p:cNvSpPr>
          <p:nvPr/>
        </p:nvSpPr>
        <p:spPr bwMode="auto">
          <a:xfrm>
            <a:off x="1122219" y="2417618"/>
            <a:ext cx="656360"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400</a:t>
            </a:r>
          </a:p>
        </p:txBody>
      </p:sp>
      <p:sp>
        <p:nvSpPr>
          <p:cNvPr id="74764" name="TextBox 110">
            <a:extLst>
              <a:ext uri="{FF2B5EF4-FFF2-40B4-BE49-F238E27FC236}">
                <a16:creationId xmlns:a16="http://schemas.microsoft.com/office/drawing/2014/main" id="{8F1A2E48-6771-4A7F-B180-E9349553B35D}"/>
              </a:ext>
            </a:extLst>
          </p:cNvPr>
          <p:cNvSpPr txBox="1">
            <a:spLocks noChangeArrowheads="1"/>
          </p:cNvSpPr>
          <p:nvPr/>
        </p:nvSpPr>
        <p:spPr bwMode="auto">
          <a:xfrm>
            <a:off x="1082387" y="1646960"/>
            <a:ext cx="680604"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500</a:t>
            </a:r>
          </a:p>
        </p:txBody>
      </p:sp>
      <p:cxnSp>
        <p:nvCxnSpPr>
          <p:cNvPr id="74765" name="Straight Connector 25">
            <a:extLst>
              <a:ext uri="{FF2B5EF4-FFF2-40B4-BE49-F238E27FC236}">
                <a16:creationId xmlns:a16="http://schemas.microsoft.com/office/drawing/2014/main" id="{B410BDE8-5B33-440D-A77B-BAC753246EF4}"/>
              </a:ext>
            </a:extLst>
          </p:cNvPr>
          <p:cNvCxnSpPr>
            <a:cxnSpLocks noChangeShapeType="1"/>
          </p:cNvCxnSpPr>
          <p:nvPr/>
        </p:nvCxnSpPr>
        <p:spPr bwMode="auto">
          <a:xfrm>
            <a:off x="1511878" y="1764723"/>
            <a:ext cx="3464" cy="4107873"/>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cxnSp>
        <p:nvCxnSpPr>
          <p:cNvPr id="74766" name="Straight Connector 26">
            <a:extLst>
              <a:ext uri="{FF2B5EF4-FFF2-40B4-BE49-F238E27FC236}">
                <a16:creationId xmlns:a16="http://schemas.microsoft.com/office/drawing/2014/main" id="{C0957CD5-D133-433F-8DB6-423705D50D63}"/>
              </a:ext>
            </a:extLst>
          </p:cNvPr>
          <p:cNvCxnSpPr>
            <a:cxnSpLocks noChangeShapeType="1"/>
          </p:cNvCxnSpPr>
          <p:nvPr/>
        </p:nvCxnSpPr>
        <p:spPr bwMode="auto">
          <a:xfrm>
            <a:off x="1511878" y="5796396"/>
            <a:ext cx="4038600" cy="0"/>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sp>
        <p:nvSpPr>
          <p:cNvPr id="74767" name="Freeform 27">
            <a:extLst>
              <a:ext uri="{FF2B5EF4-FFF2-40B4-BE49-F238E27FC236}">
                <a16:creationId xmlns:a16="http://schemas.microsoft.com/office/drawing/2014/main" id="{D5BF4206-80B9-4D48-805C-9FDC87E3E55F}"/>
              </a:ext>
            </a:extLst>
          </p:cNvPr>
          <p:cNvSpPr>
            <a:spLocks/>
          </p:cNvSpPr>
          <p:nvPr/>
        </p:nvSpPr>
        <p:spPr bwMode="auto">
          <a:xfrm>
            <a:off x="1563833" y="4215245"/>
            <a:ext cx="3889664" cy="1233055"/>
          </a:xfrm>
          <a:custGeom>
            <a:avLst/>
            <a:gdLst>
              <a:gd name="T0" fmla="*/ 0 w 7193280"/>
              <a:gd name="T1" fmla="*/ 54123 h 1264920"/>
              <a:gd name="T2" fmla="*/ 0 w 7193280"/>
              <a:gd name="T3" fmla="*/ 14672 h 1264920"/>
              <a:gd name="T4" fmla="*/ 0 w 7193280"/>
              <a:gd name="T5" fmla="*/ 7499 h 1264920"/>
              <a:gd name="T6" fmla="*/ 0 w 7193280"/>
              <a:gd name="T7" fmla="*/ 4565 h 1264920"/>
              <a:gd name="T8" fmla="*/ 0 w 7193280"/>
              <a:gd name="T9" fmla="*/ 0 h 12649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93280" h="1264920">
                <a:moveTo>
                  <a:pt x="0" y="1264920"/>
                </a:moveTo>
                <a:lnTo>
                  <a:pt x="1211580" y="342900"/>
                </a:lnTo>
                <a:lnTo>
                  <a:pt x="2400300" y="175260"/>
                </a:lnTo>
                <a:lnTo>
                  <a:pt x="4792980" y="106680"/>
                </a:lnTo>
                <a:lnTo>
                  <a:pt x="7193280" y="0"/>
                </a:lnTo>
              </a:path>
            </a:pathLst>
          </a:custGeom>
          <a:noFill/>
          <a:ln w="2857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768" name="Freeform 28">
            <a:extLst>
              <a:ext uri="{FF2B5EF4-FFF2-40B4-BE49-F238E27FC236}">
                <a16:creationId xmlns:a16="http://schemas.microsoft.com/office/drawing/2014/main" id="{1C4A3A0C-8EE6-4F41-8A9E-E8B71F1DFFA6}"/>
              </a:ext>
            </a:extLst>
          </p:cNvPr>
          <p:cNvSpPr>
            <a:spLocks/>
          </p:cNvSpPr>
          <p:nvPr/>
        </p:nvSpPr>
        <p:spPr bwMode="auto">
          <a:xfrm>
            <a:off x="1595005" y="3006437"/>
            <a:ext cx="3900055" cy="1549978"/>
          </a:xfrm>
          <a:custGeom>
            <a:avLst/>
            <a:gdLst>
              <a:gd name="T0" fmla="*/ 0 w 7208520"/>
              <a:gd name="T1" fmla="*/ 65261 h 1592580"/>
              <a:gd name="T2" fmla="*/ 0 w 7208520"/>
              <a:gd name="T3" fmla="*/ 20608 h 1592580"/>
              <a:gd name="T4" fmla="*/ 0 w 7208520"/>
              <a:gd name="T5" fmla="*/ 10929 h 1592580"/>
              <a:gd name="T6" fmla="*/ 0 w 7208520"/>
              <a:gd name="T7" fmla="*/ 5309 h 1592580"/>
              <a:gd name="T8" fmla="*/ 0 w 7208520"/>
              <a:gd name="T9" fmla="*/ 0 h 15925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8520" h="1592580">
                <a:moveTo>
                  <a:pt x="0" y="1592580"/>
                </a:moveTo>
                <a:lnTo>
                  <a:pt x="1203960" y="502920"/>
                </a:lnTo>
                <a:lnTo>
                  <a:pt x="2407920" y="266700"/>
                </a:lnTo>
                <a:lnTo>
                  <a:pt x="4815840" y="129540"/>
                </a:lnTo>
                <a:lnTo>
                  <a:pt x="7208520" y="0"/>
                </a:lnTo>
              </a:path>
            </a:pathLst>
          </a:custGeom>
          <a:noFill/>
          <a:ln w="28575"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cxnSp>
        <p:nvCxnSpPr>
          <p:cNvPr id="74769" name="Straight Connector 29">
            <a:extLst>
              <a:ext uri="{FF2B5EF4-FFF2-40B4-BE49-F238E27FC236}">
                <a16:creationId xmlns:a16="http://schemas.microsoft.com/office/drawing/2014/main" id="{4DC36BD3-26E2-4B4F-83B6-F59B7AAADAAB}"/>
              </a:ext>
            </a:extLst>
          </p:cNvPr>
          <p:cNvCxnSpPr>
            <a:cxnSpLocks noChangeShapeType="1"/>
          </p:cNvCxnSpPr>
          <p:nvPr/>
        </p:nvCxnSpPr>
        <p:spPr bwMode="auto">
          <a:xfrm>
            <a:off x="1565564" y="5273388"/>
            <a:ext cx="0" cy="3498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0" name="Straight Connector 30">
            <a:extLst>
              <a:ext uri="{FF2B5EF4-FFF2-40B4-BE49-F238E27FC236}">
                <a16:creationId xmlns:a16="http://schemas.microsoft.com/office/drawing/2014/main" id="{4827B385-1A18-4988-BFB8-E957D39FFEB9}"/>
              </a:ext>
            </a:extLst>
          </p:cNvPr>
          <p:cNvCxnSpPr>
            <a:cxnSpLocks noChangeShapeType="1"/>
          </p:cNvCxnSpPr>
          <p:nvPr/>
        </p:nvCxnSpPr>
        <p:spPr bwMode="auto">
          <a:xfrm>
            <a:off x="1601932" y="4381501"/>
            <a:ext cx="0" cy="3498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1" name="Straight Connector 31">
            <a:extLst>
              <a:ext uri="{FF2B5EF4-FFF2-40B4-BE49-F238E27FC236}">
                <a16:creationId xmlns:a16="http://schemas.microsoft.com/office/drawing/2014/main" id="{A1BE15D6-5197-4C87-A7F2-36133734C08C}"/>
              </a:ext>
            </a:extLst>
          </p:cNvPr>
          <p:cNvCxnSpPr>
            <a:cxnSpLocks noChangeShapeType="1"/>
          </p:cNvCxnSpPr>
          <p:nvPr/>
        </p:nvCxnSpPr>
        <p:spPr bwMode="auto">
          <a:xfrm>
            <a:off x="2900796" y="3061855"/>
            <a:ext cx="0" cy="4260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2" name="Straight Connector 32">
            <a:extLst>
              <a:ext uri="{FF2B5EF4-FFF2-40B4-BE49-F238E27FC236}">
                <a16:creationId xmlns:a16="http://schemas.microsoft.com/office/drawing/2014/main" id="{BBD849E8-0322-4132-BC4F-C039A8BB6CD1}"/>
              </a:ext>
            </a:extLst>
          </p:cNvPr>
          <p:cNvCxnSpPr>
            <a:cxnSpLocks noChangeShapeType="1"/>
          </p:cNvCxnSpPr>
          <p:nvPr/>
        </p:nvCxnSpPr>
        <p:spPr bwMode="auto">
          <a:xfrm>
            <a:off x="2239241" y="3280064"/>
            <a:ext cx="0" cy="41390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3" name="Straight Connector 33">
            <a:extLst>
              <a:ext uri="{FF2B5EF4-FFF2-40B4-BE49-F238E27FC236}">
                <a16:creationId xmlns:a16="http://schemas.microsoft.com/office/drawing/2014/main" id="{4107874D-9B0C-4511-931C-FF95E7C5A405}"/>
              </a:ext>
            </a:extLst>
          </p:cNvPr>
          <p:cNvCxnSpPr>
            <a:cxnSpLocks noChangeShapeType="1"/>
          </p:cNvCxnSpPr>
          <p:nvPr/>
        </p:nvCxnSpPr>
        <p:spPr bwMode="auto">
          <a:xfrm>
            <a:off x="2862696" y="4187537"/>
            <a:ext cx="0" cy="39312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4" name="Straight Connector 34">
            <a:extLst>
              <a:ext uri="{FF2B5EF4-FFF2-40B4-BE49-F238E27FC236}">
                <a16:creationId xmlns:a16="http://schemas.microsoft.com/office/drawing/2014/main" id="{01164A38-E08D-4995-8AB2-B7D6698EC836}"/>
              </a:ext>
            </a:extLst>
          </p:cNvPr>
          <p:cNvCxnSpPr>
            <a:cxnSpLocks noChangeShapeType="1"/>
          </p:cNvCxnSpPr>
          <p:nvPr/>
        </p:nvCxnSpPr>
        <p:spPr bwMode="auto">
          <a:xfrm>
            <a:off x="4197927" y="2919846"/>
            <a:ext cx="0" cy="4260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5" name="Straight Connector 35">
            <a:extLst>
              <a:ext uri="{FF2B5EF4-FFF2-40B4-BE49-F238E27FC236}">
                <a16:creationId xmlns:a16="http://schemas.microsoft.com/office/drawing/2014/main" id="{F42D8367-FB39-4183-AEA6-520B8BE678E1}"/>
              </a:ext>
            </a:extLst>
          </p:cNvPr>
          <p:cNvCxnSpPr>
            <a:cxnSpLocks noChangeShapeType="1"/>
          </p:cNvCxnSpPr>
          <p:nvPr/>
        </p:nvCxnSpPr>
        <p:spPr bwMode="auto">
          <a:xfrm>
            <a:off x="4163291" y="4123459"/>
            <a:ext cx="0" cy="37926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4776" name="Straight Connector 36">
            <a:extLst>
              <a:ext uri="{FF2B5EF4-FFF2-40B4-BE49-F238E27FC236}">
                <a16:creationId xmlns:a16="http://schemas.microsoft.com/office/drawing/2014/main" id="{454FFD6D-A08F-4E62-948F-02A918116DD6}"/>
              </a:ext>
            </a:extLst>
          </p:cNvPr>
          <p:cNvCxnSpPr>
            <a:cxnSpLocks noChangeShapeType="1"/>
          </p:cNvCxnSpPr>
          <p:nvPr/>
        </p:nvCxnSpPr>
        <p:spPr bwMode="auto">
          <a:xfrm>
            <a:off x="5495060" y="2793424"/>
            <a:ext cx="0" cy="4260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7" name="Straight Connector 37">
            <a:extLst>
              <a:ext uri="{FF2B5EF4-FFF2-40B4-BE49-F238E27FC236}">
                <a16:creationId xmlns:a16="http://schemas.microsoft.com/office/drawing/2014/main" id="{30959296-01A2-491C-AB36-AEC95EACEBE1}"/>
              </a:ext>
            </a:extLst>
          </p:cNvPr>
          <p:cNvCxnSpPr>
            <a:cxnSpLocks noChangeShapeType="1"/>
          </p:cNvCxnSpPr>
          <p:nvPr/>
        </p:nvCxnSpPr>
        <p:spPr bwMode="auto">
          <a:xfrm>
            <a:off x="5456960" y="4002233"/>
            <a:ext cx="0" cy="426027"/>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8" name="Straight Connector 38">
            <a:extLst>
              <a:ext uri="{FF2B5EF4-FFF2-40B4-BE49-F238E27FC236}">
                <a16:creationId xmlns:a16="http://schemas.microsoft.com/office/drawing/2014/main" id="{B9A72F80-0672-428C-AF47-B1A55BD96218}"/>
              </a:ext>
            </a:extLst>
          </p:cNvPr>
          <p:cNvCxnSpPr>
            <a:cxnSpLocks noChangeShapeType="1"/>
          </p:cNvCxnSpPr>
          <p:nvPr/>
        </p:nvCxnSpPr>
        <p:spPr bwMode="auto">
          <a:xfrm>
            <a:off x="1459923" y="2166505"/>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79" name="Straight Connector 39">
            <a:extLst>
              <a:ext uri="{FF2B5EF4-FFF2-40B4-BE49-F238E27FC236}">
                <a16:creationId xmlns:a16="http://schemas.microsoft.com/office/drawing/2014/main" id="{1D4D52FE-C23F-4AC2-8BCE-D3CCCB101256}"/>
              </a:ext>
            </a:extLst>
          </p:cNvPr>
          <p:cNvCxnSpPr>
            <a:cxnSpLocks noChangeShapeType="1"/>
          </p:cNvCxnSpPr>
          <p:nvPr/>
        </p:nvCxnSpPr>
        <p:spPr bwMode="auto">
          <a:xfrm>
            <a:off x="1459923" y="2571751"/>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0" name="Straight Connector 40">
            <a:extLst>
              <a:ext uri="{FF2B5EF4-FFF2-40B4-BE49-F238E27FC236}">
                <a16:creationId xmlns:a16="http://schemas.microsoft.com/office/drawing/2014/main" id="{886F39A0-1327-4F19-A54F-CBD2DF866596}"/>
              </a:ext>
            </a:extLst>
          </p:cNvPr>
          <p:cNvCxnSpPr>
            <a:cxnSpLocks noChangeShapeType="1"/>
          </p:cNvCxnSpPr>
          <p:nvPr/>
        </p:nvCxnSpPr>
        <p:spPr bwMode="auto">
          <a:xfrm>
            <a:off x="1459923" y="2975264"/>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1" name="Straight Connector 41">
            <a:extLst>
              <a:ext uri="{FF2B5EF4-FFF2-40B4-BE49-F238E27FC236}">
                <a16:creationId xmlns:a16="http://schemas.microsoft.com/office/drawing/2014/main" id="{22442E25-6ED1-4B89-9A83-EABB3107CD84}"/>
              </a:ext>
            </a:extLst>
          </p:cNvPr>
          <p:cNvCxnSpPr>
            <a:cxnSpLocks noChangeShapeType="1"/>
          </p:cNvCxnSpPr>
          <p:nvPr/>
        </p:nvCxnSpPr>
        <p:spPr bwMode="auto">
          <a:xfrm>
            <a:off x="1459923" y="3378778"/>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2" name="Straight Connector 42">
            <a:extLst>
              <a:ext uri="{FF2B5EF4-FFF2-40B4-BE49-F238E27FC236}">
                <a16:creationId xmlns:a16="http://schemas.microsoft.com/office/drawing/2014/main" id="{864F7274-AB27-4D44-9D4D-25B4B1F1B1F4}"/>
              </a:ext>
            </a:extLst>
          </p:cNvPr>
          <p:cNvCxnSpPr>
            <a:cxnSpLocks noChangeShapeType="1"/>
          </p:cNvCxnSpPr>
          <p:nvPr/>
        </p:nvCxnSpPr>
        <p:spPr bwMode="auto">
          <a:xfrm>
            <a:off x="1459923" y="3782291"/>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3" name="Straight Connector 43">
            <a:extLst>
              <a:ext uri="{FF2B5EF4-FFF2-40B4-BE49-F238E27FC236}">
                <a16:creationId xmlns:a16="http://schemas.microsoft.com/office/drawing/2014/main" id="{44BA394A-707D-464C-9BF9-C328846BC81F}"/>
              </a:ext>
            </a:extLst>
          </p:cNvPr>
          <p:cNvCxnSpPr>
            <a:cxnSpLocks noChangeShapeType="1"/>
          </p:cNvCxnSpPr>
          <p:nvPr/>
        </p:nvCxnSpPr>
        <p:spPr bwMode="auto">
          <a:xfrm>
            <a:off x="1459923" y="4589318"/>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4" name="Straight Connector 44">
            <a:extLst>
              <a:ext uri="{FF2B5EF4-FFF2-40B4-BE49-F238E27FC236}">
                <a16:creationId xmlns:a16="http://schemas.microsoft.com/office/drawing/2014/main" id="{BC667A04-7E03-4BEA-8C02-68A9B1B6ADE9}"/>
              </a:ext>
            </a:extLst>
          </p:cNvPr>
          <p:cNvCxnSpPr>
            <a:cxnSpLocks noChangeShapeType="1"/>
          </p:cNvCxnSpPr>
          <p:nvPr/>
        </p:nvCxnSpPr>
        <p:spPr bwMode="auto">
          <a:xfrm>
            <a:off x="1459923" y="4991100"/>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5" name="Straight Connector 45">
            <a:extLst>
              <a:ext uri="{FF2B5EF4-FFF2-40B4-BE49-F238E27FC236}">
                <a16:creationId xmlns:a16="http://schemas.microsoft.com/office/drawing/2014/main" id="{23D46B97-FB23-447C-9B98-26CBC4E300C4}"/>
              </a:ext>
            </a:extLst>
          </p:cNvPr>
          <p:cNvCxnSpPr>
            <a:cxnSpLocks noChangeShapeType="1"/>
          </p:cNvCxnSpPr>
          <p:nvPr/>
        </p:nvCxnSpPr>
        <p:spPr bwMode="auto">
          <a:xfrm>
            <a:off x="1459923" y="5392882"/>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6" name="Straight Connector 46">
            <a:extLst>
              <a:ext uri="{FF2B5EF4-FFF2-40B4-BE49-F238E27FC236}">
                <a16:creationId xmlns:a16="http://schemas.microsoft.com/office/drawing/2014/main" id="{47DA072B-9166-4D90-8DD2-0FB85F86859A}"/>
              </a:ext>
            </a:extLst>
          </p:cNvPr>
          <p:cNvCxnSpPr>
            <a:cxnSpLocks noChangeShapeType="1"/>
          </p:cNvCxnSpPr>
          <p:nvPr/>
        </p:nvCxnSpPr>
        <p:spPr bwMode="auto">
          <a:xfrm>
            <a:off x="1459923" y="5794664"/>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7" name="Straight Connector 47">
            <a:extLst>
              <a:ext uri="{FF2B5EF4-FFF2-40B4-BE49-F238E27FC236}">
                <a16:creationId xmlns:a16="http://schemas.microsoft.com/office/drawing/2014/main" id="{26227D26-4C89-43E9-BC9A-E1CFEC83CC38}"/>
              </a:ext>
            </a:extLst>
          </p:cNvPr>
          <p:cNvCxnSpPr>
            <a:cxnSpLocks noChangeShapeType="1"/>
          </p:cNvCxnSpPr>
          <p:nvPr/>
        </p:nvCxnSpPr>
        <p:spPr bwMode="auto">
          <a:xfrm>
            <a:off x="1581151" y="5796396"/>
            <a:ext cx="0" cy="6927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8" name="Straight Connector 48">
            <a:extLst>
              <a:ext uri="{FF2B5EF4-FFF2-40B4-BE49-F238E27FC236}">
                <a16:creationId xmlns:a16="http://schemas.microsoft.com/office/drawing/2014/main" id="{BFEED656-8F0F-46E0-8BE1-F2883DC7DA6A}"/>
              </a:ext>
            </a:extLst>
          </p:cNvPr>
          <p:cNvCxnSpPr>
            <a:cxnSpLocks noChangeShapeType="1"/>
          </p:cNvCxnSpPr>
          <p:nvPr/>
        </p:nvCxnSpPr>
        <p:spPr bwMode="auto">
          <a:xfrm>
            <a:off x="2232314" y="5794664"/>
            <a:ext cx="0" cy="6927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89" name="Straight Connector 49">
            <a:extLst>
              <a:ext uri="{FF2B5EF4-FFF2-40B4-BE49-F238E27FC236}">
                <a16:creationId xmlns:a16="http://schemas.microsoft.com/office/drawing/2014/main" id="{E5C9920A-AF09-47EE-918D-9AEBF3522D03}"/>
              </a:ext>
            </a:extLst>
          </p:cNvPr>
          <p:cNvCxnSpPr>
            <a:cxnSpLocks noChangeShapeType="1"/>
          </p:cNvCxnSpPr>
          <p:nvPr/>
        </p:nvCxnSpPr>
        <p:spPr bwMode="auto">
          <a:xfrm>
            <a:off x="2881745" y="5796396"/>
            <a:ext cx="0" cy="6927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90" name="Straight Connector 50">
            <a:extLst>
              <a:ext uri="{FF2B5EF4-FFF2-40B4-BE49-F238E27FC236}">
                <a16:creationId xmlns:a16="http://schemas.microsoft.com/office/drawing/2014/main" id="{952A5159-D17F-47D7-8A8D-303859A34393}"/>
              </a:ext>
            </a:extLst>
          </p:cNvPr>
          <p:cNvCxnSpPr>
            <a:cxnSpLocks noChangeShapeType="1"/>
          </p:cNvCxnSpPr>
          <p:nvPr/>
        </p:nvCxnSpPr>
        <p:spPr bwMode="auto">
          <a:xfrm>
            <a:off x="4178878" y="5796396"/>
            <a:ext cx="0" cy="6927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791" name="Straight Connector 51">
            <a:extLst>
              <a:ext uri="{FF2B5EF4-FFF2-40B4-BE49-F238E27FC236}">
                <a16:creationId xmlns:a16="http://schemas.microsoft.com/office/drawing/2014/main" id="{197A86A8-E86F-4057-8070-3C7D9D914D7A}"/>
              </a:ext>
            </a:extLst>
          </p:cNvPr>
          <p:cNvCxnSpPr>
            <a:cxnSpLocks noChangeShapeType="1"/>
          </p:cNvCxnSpPr>
          <p:nvPr/>
        </p:nvCxnSpPr>
        <p:spPr bwMode="auto">
          <a:xfrm>
            <a:off x="5474278" y="5798127"/>
            <a:ext cx="0" cy="69273"/>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74792" name="Oval 52">
            <a:extLst>
              <a:ext uri="{FF2B5EF4-FFF2-40B4-BE49-F238E27FC236}">
                <a16:creationId xmlns:a16="http://schemas.microsoft.com/office/drawing/2014/main" id="{A322EB01-BD54-4DFD-B1E9-0398B08622F6}"/>
              </a:ext>
            </a:extLst>
          </p:cNvPr>
          <p:cNvSpPr>
            <a:spLocks noChangeArrowheads="1"/>
          </p:cNvSpPr>
          <p:nvPr/>
        </p:nvSpPr>
        <p:spPr bwMode="auto">
          <a:xfrm>
            <a:off x="1579418" y="4509654"/>
            <a:ext cx="103909" cy="117764"/>
          </a:xfrm>
          <a:prstGeom prst="ellipse">
            <a:avLst/>
          </a:prstGeom>
          <a:solidFill>
            <a:srgbClr val="99FF33"/>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3" name="Oval 53">
            <a:extLst>
              <a:ext uri="{FF2B5EF4-FFF2-40B4-BE49-F238E27FC236}">
                <a16:creationId xmlns:a16="http://schemas.microsoft.com/office/drawing/2014/main" id="{3E761071-EE4E-4F60-B29C-BD5A0BCED5BE}"/>
              </a:ext>
            </a:extLst>
          </p:cNvPr>
          <p:cNvSpPr>
            <a:spLocks noChangeArrowheads="1"/>
          </p:cNvSpPr>
          <p:nvPr/>
        </p:nvSpPr>
        <p:spPr bwMode="auto">
          <a:xfrm>
            <a:off x="2192482" y="3449782"/>
            <a:ext cx="102178" cy="117764"/>
          </a:xfrm>
          <a:prstGeom prst="ellipse">
            <a:avLst/>
          </a:prstGeom>
          <a:solidFill>
            <a:srgbClr val="99FF33"/>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4" name="Oval 54">
            <a:extLst>
              <a:ext uri="{FF2B5EF4-FFF2-40B4-BE49-F238E27FC236}">
                <a16:creationId xmlns:a16="http://schemas.microsoft.com/office/drawing/2014/main" id="{A2568F67-E4CA-4F3E-BD58-3866D4CF6A5F}"/>
              </a:ext>
            </a:extLst>
          </p:cNvPr>
          <p:cNvSpPr>
            <a:spLocks noChangeArrowheads="1"/>
          </p:cNvSpPr>
          <p:nvPr/>
        </p:nvSpPr>
        <p:spPr bwMode="auto">
          <a:xfrm>
            <a:off x="2826328" y="3228109"/>
            <a:ext cx="102178" cy="117764"/>
          </a:xfrm>
          <a:prstGeom prst="ellipse">
            <a:avLst/>
          </a:prstGeom>
          <a:solidFill>
            <a:srgbClr val="99FF33"/>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5" name="Oval 55">
            <a:extLst>
              <a:ext uri="{FF2B5EF4-FFF2-40B4-BE49-F238E27FC236}">
                <a16:creationId xmlns:a16="http://schemas.microsoft.com/office/drawing/2014/main" id="{946093CC-A814-4C40-9A27-B99C29428D79}"/>
              </a:ext>
            </a:extLst>
          </p:cNvPr>
          <p:cNvSpPr>
            <a:spLocks noChangeArrowheads="1"/>
          </p:cNvSpPr>
          <p:nvPr/>
        </p:nvSpPr>
        <p:spPr bwMode="auto">
          <a:xfrm>
            <a:off x="4113069" y="3073978"/>
            <a:ext cx="102177" cy="117764"/>
          </a:xfrm>
          <a:prstGeom prst="ellipse">
            <a:avLst/>
          </a:prstGeom>
          <a:solidFill>
            <a:srgbClr val="99FF33"/>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6" name="Oval 56">
            <a:extLst>
              <a:ext uri="{FF2B5EF4-FFF2-40B4-BE49-F238E27FC236}">
                <a16:creationId xmlns:a16="http://schemas.microsoft.com/office/drawing/2014/main" id="{110EB04B-6D70-493F-B671-995E4807E0D9}"/>
              </a:ext>
            </a:extLst>
          </p:cNvPr>
          <p:cNvSpPr>
            <a:spLocks noChangeArrowheads="1"/>
          </p:cNvSpPr>
          <p:nvPr/>
        </p:nvSpPr>
        <p:spPr bwMode="auto">
          <a:xfrm>
            <a:off x="5474278" y="2968336"/>
            <a:ext cx="102177" cy="117764"/>
          </a:xfrm>
          <a:prstGeom prst="ellipse">
            <a:avLst/>
          </a:prstGeom>
          <a:solidFill>
            <a:srgbClr val="99FF33"/>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7" name="Oval 57">
            <a:extLst>
              <a:ext uri="{FF2B5EF4-FFF2-40B4-BE49-F238E27FC236}">
                <a16:creationId xmlns:a16="http://schemas.microsoft.com/office/drawing/2014/main" id="{4B5CA95F-EBE2-4104-8569-99962C8564E3}"/>
              </a:ext>
            </a:extLst>
          </p:cNvPr>
          <p:cNvSpPr>
            <a:spLocks noChangeArrowheads="1"/>
          </p:cNvSpPr>
          <p:nvPr/>
        </p:nvSpPr>
        <p:spPr bwMode="auto">
          <a:xfrm>
            <a:off x="4140778" y="4275859"/>
            <a:ext cx="103909" cy="117764"/>
          </a:xfrm>
          <a:prstGeom prst="ellipse">
            <a:avLst/>
          </a:prstGeom>
          <a:solidFill>
            <a:schemeClr val="bg1"/>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8" name="Oval 58">
            <a:extLst>
              <a:ext uri="{FF2B5EF4-FFF2-40B4-BE49-F238E27FC236}">
                <a16:creationId xmlns:a16="http://schemas.microsoft.com/office/drawing/2014/main" id="{5C026B6A-5D2A-4677-B573-889976128E5D}"/>
              </a:ext>
            </a:extLst>
          </p:cNvPr>
          <p:cNvSpPr>
            <a:spLocks noChangeArrowheads="1"/>
          </p:cNvSpPr>
          <p:nvPr/>
        </p:nvSpPr>
        <p:spPr bwMode="auto">
          <a:xfrm>
            <a:off x="5439641" y="4170218"/>
            <a:ext cx="102177" cy="117764"/>
          </a:xfrm>
          <a:prstGeom prst="ellipse">
            <a:avLst/>
          </a:prstGeom>
          <a:solidFill>
            <a:schemeClr val="bg1"/>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799" name="Oval 59">
            <a:extLst>
              <a:ext uri="{FF2B5EF4-FFF2-40B4-BE49-F238E27FC236}">
                <a16:creationId xmlns:a16="http://schemas.microsoft.com/office/drawing/2014/main" id="{BD831BC0-8D2E-4132-B999-049835965D9A}"/>
              </a:ext>
            </a:extLst>
          </p:cNvPr>
          <p:cNvSpPr>
            <a:spLocks noChangeArrowheads="1"/>
          </p:cNvSpPr>
          <p:nvPr/>
        </p:nvSpPr>
        <p:spPr bwMode="auto">
          <a:xfrm>
            <a:off x="2841914" y="4345132"/>
            <a:ext cx="102177" cy="117764"/>
          </a:xfrm>
          <a:prstGeom prst="ellipse">
            <a:avLst/>
          </a:prstGeom>
          <a:solidFill>
            <a:schemeClr val="bg1"/>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800" name="Oval 60">
            <a:extLst>
              <a:ext uri="{FF2B5EF4-FFF2-40B4-BE49-F238E27FC236}">
                <a16:creationId xmlns:a16="http://schemas.microsoft.com/office/drawing/2014/main" id="{F895C1FB-BDEF-491B-928B-B8E7F34837E0}"/>
              </a:ext>
            </a:extLst>
          </p:cNvPr>
          <p:cNvSpPr>
            <a:spLocks noChangeArrowheads="1"/>
          </p:cNvSpPr>
          <p:nvPr/>
        </p:nvSpPr>
        <p:spPr bwMode="auto">
          <a:xfrm>
            <a:off x="2216727" y="4520045"/>
            <a:ext cx="103909" cy="117764"/>
          </a:xfrm>
          <a:prstGeom prst="ellipse">
            <a:avLst/>
          </a:prstGeom>
          <a:solidFill>
            <a:schemeClr val="bg1"/>
          </a:solidFill>
          <a:ln w="9525" algn="ctr">
            <a:solidFill>
              <a:schemeClr val="bg1"/>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sp>
        <p:nvSpPr>
          <p:cNvPr id="74801" name="Oval 61">
            <a:extLst>
              <a:ext uri="{FF2B5EF4-FFF2-40B4-BE49-F238E27FC236}">
                <a16:creationId xmlns:a16="http://schemas.microsoft.com/office/drawing/2014/main" id="{F1414A6F-2ADF-4231-A500-1C564741D4E9}"/>
              </a:ext>
            </a:extLst>
          </p:cNvPr>
          <p:cNvSpPr>
            <a:spLocks noChangeArrowheads="1"/>
          </p:cNvSpPr>
          <p:nvPr/>
        </p:nvSpPr>
        <p:spPr bwMode="auto">
          <a:xfrm>
            <a:off x="1541319" y="5411932"/>
            <a:ext cx="102178" cy="117764"/>
          </a:xfrm>
          <a:prstGeom prst="ellipse">
            <a:avLst/>
          </a:prstGeom>
          <a:solidFill>
            <a:schemeClr val="bg1"/>
          </a:solidFill>
          <a:ln w="9525" algn="ctr">
            <a:solidFill>
              <a:srgbClr val="99FF33"/>
            </a:solidFill>
            <a:round/>
            <a:headEnd/>
            <a:tailEnd/>
          </a:ln>
        </p:spPr>
        <p:txBody>
          <a:bodyPr lIns="0" tIns="0" rIns="0" bIns="0" anchor="ct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endParaRPr lang="en-US" altLang="en-US" sz="1527">
              <a:solidFill>
                <a:schemeClr val="bg1"/>
              </a:solidFill>
              <a:latin typeface="Arial" panose="020B0604020202020204" pitchFamily="34" charset="0"/>
            </a:endParaRPr>
          </a:p>
        </p:txBody>
      </p:sp>
      <p:cxnSp>
        <p:nvCxnSpPr>
          <p:cNvPr id="74802" name="Straight Connector 62">
            <a:extLst>
              <a:ext uri="{FF2B5EF4-FFF2-40B4-BE49-F238E27FC236}">
                <a16:creationId xmlns:a16="http://schemas.microsoft.com/office/drawing/2014/main" id="{9AC7A567-E080-4231-83F5-330A8CA1B267}"/>
              </a:ext>
            </a:extLst>
          </p:cNvPr>
          <p:cNvCxnSpPr>
            <a:cxnSpLocks noChangeShapeType="1"/>
          </p:cNvCxnSpPr>
          <p:nvPr/>
        </p:nvCxnSpPr>
        <p:spPr bwMode="auto">
          <a:xfrm>
            <a:off x="1579418" y="4384964"/>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3" name="Straight Connector 63">
            <a:extLst>
              <a:ext uri="{FF2B5EF4-FFF2-40B4-BE49-F238E27FC236}">
                <a16:creationId xmlns:a16="http://schemas.microsoft.com/office/drawing/2014/main" id="{8CD0CBC4-B5D7-4ACA-B8AA-3D95FD020FD3}"/>
              </a:ext>
            </a:extLst>
          </p:cNvPr>
          <p:cNvCxnSpPr>
            <a:cxnSpLocks noChangeShapeType="1"/>
          </p:cNvCxnSpPr>
          <p:nvPr/>
        </p:nvCxnSpPr>
        <p:spPr bwMode="auto">
          <a:xfrm>
            <a:off x="1579418" y="4731327"/>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4" name="Straight Connector 64">
            <a:extLst>
              <a:ext uri="{FF2B5EF4-FFF2-40B4-BE49-F238E27FC236}">
                <a16:creationId xmlns:a16="http://schemas.microsoft.com/office/drawing/2014/main" id="{F57B5538-2E9A-488B-A868-CB98CFC73AD0}"/>
              </a:ext>
            </a:extLst>
          </p:cNvPr>
          <p:cNvCxnSpPr>
            <a:cxnSpLocks noChangeShapeType="1"/>
          </p:cNvCxnSpPr>
          <p:nvPr/>
        </p:nvCxnSpPr>
        <p:spPr bwMode="auto">
          <a:xfrm>
            <a:off x="1543050" y="5273387"/>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5" name="Straight Connector 65">
            <a:extLst>
              <a:ext uri="{FF2B5EF4-FFF2-40B4-BE49-F238E27FC236}">
                <a16:creationId xmlns:a16="http://schemas.microsoft.com/office/drawing/2014/main" id="{2856F8C2-153F-4EB3-8504-3D8A96CD1D00}"/>
              </a:ext>
            </a:extLst>
          </p:cNvPr>
          <p:cNvCxnSpPr>
            <a:cxnSpLocks noChangeShapeType="1"/>
          </p:cNvCxnSpPr>
          <p:nvPr/>
        </p:nvCxnSpPr>
        <p:spPr bwMode="auto">
          <a:xfrm>
            <a:off x="1543050" y="5623214"/>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6" name="Straight Connector 66">
            <a:extLst>
              <a:ext uri="{FF2B5EF4-FFF2-40B4-BE49-F238E27FC236}">
                <a16:creationId xmlns:a16="http://schemas.microsoft.com/office/drawing/2014/main" id="{262307E6-CD5F-44ED-A47F-C5335E82B3D7}"/>
              </a:ext>
            </a:extLst>
          </p:cNvPr>
          <p:cNvCxnSpPr>
            <a:cxnSpLocks noChangeShapeType="1"/>
          </p:cNvCxnSpPr>
          <p:nvPr/>
        </p:nvCxnSpPr>
        <p:spPr bwMode="auto">
          <a:xfrm>
            <a:off x="2216727" y="4734791"/>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7" name="Straight Connector 67">
            <a:extLst>
              <a:ext uri="{FF2B5EF4-FFF2-40B4-BE49-F238E27FC236}">
                <a16:creationId xmlns:a16="http://schemas.microsoft.com/office/drawing/2014/main" id="{AE891DD6-9DB3-4AF7-983D-544B1630CDD0}"/>
              </a:ext>
            </a:extLst>
          </p:cNvPr>
          <p:cNvCxnSpPr>
            <a:cxnSpLocks noChangeShapeType="1"/>
          </p:cNvCxnSpPr>
          <p:nvPr/>
        </p:nvCxnSpPr>
        <p:spPr bwMode="auto">
          <a:xfrm>
            <a:off x="2216727" y="4360718"/>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8" name="Straight Connector 68">
            <a:extLst>
              <a:ext uri="{FF2B5EF4-FFF2-40B4-BE49-F238E27FC236}">
                <a16:creationId xmlns:a16="http://schemas.microsoft.com/office/drawing/2014/main" id="{A6B3CF6C-82FD-4B26-86F9-3844829EDD6D}"/>
              </a:ext>
            </a:extLst>
          </p:cNvPr>
          <p:cNvCxnSpPr>
            <a:cxnSpLocks noChangeShapeType="1"/>
          </p:cNvCxnSpPr>
          <p:nvPr/>
        </p:nvCxnSpPr>
        <p:spPr bwMode="auto">
          <a:xfrm>
            <a:off x="2841914" y="4585855"/>
            <a:ext cx="39831"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09" name="Straight Connector 69">
            <a:extLst>
              <a:ext uri="{FF2B5EF4-FFF2-40B4-BE49-F238E27FC236}">
                <a16:creationId xmlns:a16="http://schemas.microsoft.com/office/drawing/2014/main" id="{3F984DA6-F0A0-48A4-9FBD-221B0F90C665}"/>
              </a:ext>
            </a:extLst>
          </p:cNvPr>
          <p:cNvCxnSpPr>
            <a:cxnSpLocks noChangeShapeType="1"/>
          </p:cNvCxnSpPr>
          <p:nvPr/>
        </p:nvCxnSpPr>
        <p:spPr bwMode="auto">
          <a:xfrm>
            <a:off x="2843645" y="4187536"/>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0" name="Straight Connector 70">
            <a:extLst>
              <a:ext uri="{FF2B5EF4-FFF2-40B4-BE49-F238E27FC236}">
                <a16:creationId xmlns:a16="http://schemas.microsoft.com/office/drawing/2014/main" id="{0BAAAF77-2FEB-4002-8EA0-55F12295EECB}"/>
              </a:ext>
            </a:extLst>
          </p:cNvPr>
          <p:cNvCxnSpPr>
            <a:cxnSpLocks noChangeShapeType="1"/>
          </p:cNvCxnSpPr>
          <p:nvPr/>
        </p:nvCxnSpPr>
        <p:spPr bwMode="auto">
          <a:xfrm>
            <a:off x="4139046" y="4123460"/>
            <a:ext cx="39832"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1" name="Straight Connector 71">
            <a:extLst>
              <a:ext uri="{FF2B5EF4-FFF2-40B4-BE49-F238E27FC236}">
                <a16:creationId xmlns:a16="http://schemas.microsoft.com/office/drawing/2014/main" id="{B1D02919-DDE3-4A37-A225-D62C032057FC}"/>
              </a:ext>
            </a:extLst>
          </p:cNvPr>
          <p:cNvCxnSpPr>
            <a:cxnSpLocks noChangeShapeType="1"/>
          </p:cNvCxnSpPr>
          <p:nvPr/>
        </p:nvCxnSpPr>
        <p:spPr bwMode="auto">
          <a:xfrm>
            <a:off x="4139046" y="4502727"/>
            <a:ext cx="39832"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2" name="Straight Connector 72">
            <a:extLst>
              <a:ext uri="{FF2B5EF4-FFF2-40B4-BE49-F238E27FC236}">
                <a16:creationId xmlns:a16="http://schemas.microsoft.com/office/drawing/2014/main" id="{79AA8479-1521-4E44-B231-6DA9A5F70CA9}"/>
              </a:ext>
            </a:extLst>
          </p:cNvPr>
          <p:cNvCxnSpPr>
            <a:cxnSpLocks noChangeShapeType="1"/>
          </p:cNvCxnSpPr>
          <p:nvPr/>
        </p:nvCxnSpPr>
        <p:spPr bwMode="auto">
          <a:xfrm>
            <a:off x="5436178" y="4007427"/>
            <a:ext cx="39831"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3" name="Straight Connector 73">
            <a:extLst>
              <a:ext uri="{FF2B5EF4-FFF2-40B4-BE49-F238E27FC236}">
                <a16:creationId xmlns:a16="http://schemas.microsoft.com/office/drawing/2014/main" id="{7DDC4D48-BCB4-401E-BD0A-30FBA42D6B03}"/>
              </a:ext>
            </a:extLst>
          </p:cNvPr>
          <p:cNvCxnSpPr>
            <a:cxnSpLocks noChangeShapeType="1"/>
          </p:cNvCxnSpPr>
          <p:nvPr/>
        </p:nvCxnSpPr>
        <p:spPr bwMode="auto">
          <a:xfrm>
            <a:off x="5434445" y="4428260"/>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4" name="Straight Connector 74">
            <a:extLst>
              <a:ext uri="{FF2B5EF4-FFF2-40B4-BE49-F238E27FC236}">
                <a16:creationId xmlns:a16="http://schemas.microsoft.com/office/drawing/2014/main" id="{B4367060-656D-4FDC-9B7A-7726D7AD1C62}"/>
              </a:ext>
            </a:extLst>
          </p:cNvPr>
          <p:cNvCxnSpPr>
            <a:cxnSpLocks noChangeShapeType="1"/>
          </p:cNvCxnSpPr>
          <p:nvPr/>
        </p:nvCxnSpPr>
        <p:spPr bwMode="auto">
          <a:xfrm>
            <a:off x="5474278" y="3217718"/>
            <a:ext cx="39831"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5" name="Straight Connector 75">
            <a:extLst>
              <a:ext uri="{FF2B5EF4-FFF2-40B4-BE49-F238E27FC236}">
                <a16:creationId xmlns:a16="http://schemas.microsoft.com/office/drawing/2014/main" id="{3D2EA0F8-1107-4881-A013-E8EB7326AAB9}"/>
              </a:ext>
            </a:extLst>
          </p:cNvPr>
          <p:cNvCxnSpPr>
            <a:cxnSpLocks noChangeShapeType="1"/>
          </p:cNvCxnSpPr>
          <p:nvPr/>
        </p:nvCxnSpPr>
        <p:spPr bwMode="auto">
          <a:xfrm>
            <a:off x="5474278" y="2789960"/>
            <a:ext cx="39831"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6" name="Straight Connector 76">
            <a:extLst>
              <a:ext uri="{FF2B5EF4-FFF2-40B4-BE49-F238E27FC236}">
                <a16:creationId xmlns:a16="http://schemas.microsoft.com/office/drawing/2014/main" id="{85D98590-6490-41A5-B5C7-82930EF7A43B}"/>
              </a:ext>
            </a:extLst>
          </p:cNvPr>
          <p:cNvCxnSpPr>
            <a:cxnSpLocks noChangeShapeType="1"/>
          </p:cNvCxnSpPr>
          <p:nvPr/>
        </p:nvCxnSpPr>
        <p:spPr bwMode="auto">
          <a:xfrm>
            <a:off x="4175415" y="3351069"/>
            <a:ext cx="4329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7" name="Straight Connector 77">
            <a:extLst>
              <a:ext uri="{FF2B5EF4-FFF2-40B4-BE49-F238E27FC236}">
                <a16:creationId xmlns:a16="http://schemas.microsoft.com/office/drawing/2014/main" id="{7E523EB3-ECB5-4061-8C2B-E192813C8E21}"/>
              </a:ext>
            </a:extLst>
          </p:cNvPr>
          <p:cNvCxnSpPr>
            <a:cxnSpLocks noChangeShapeType="1"/>
          </p:cNvCxnSpPr>
          <p:nvPr/>
        </p:nvCxnSpPr>
        <p:spPr bwMode="auto">
          <a:xfrm>
            <a:off x="4175415" y="2919845"/>
            <a:ext cx="4329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8" name="Straight Connector 78">
            <a:extLst>
              <a:ext uri="{FF2B5EF4-FFF2-40B4-BE49-F238E27FC236}">
                <a16:creationId xmlns:a16="http://schemas.microsoft.com/office/drawing/2014/main" id="{FBB18BF8-B740-474D-B56F-4E446A060C6A}"/>
              </a:ext>
            </a:extLst>
          </p:cNvPr>
          <p:cNvCxnSpPr>
            <a:cxnSpLocks noChangeShapeType="1"/>
          </p:cNvCxnSpPr>
          <p:nvPr/>
        </p:nvCxnSpPr>
        <p:spPr bwMode="auto">
          <a:xfrm>
            <a:off x="2880014" y="3487882"/>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19" name="Straight Connector 79">
            <a:extLst>
              <a:ext uri="{FF2B5EF4-FFF2-40B4-BE49-F238E27FC236}">
                <a16:creationId xmlns:a16="http://schemas.microsoft.com/office/drawing/2014/main" id="{8BFB447C-AEA9-4C0B-8FAE-6D35133FA06A}"/>
              </a:ext>
            </a:extLst>
          </p:cNvPr>
          <p:cNvCxnSpPr>
            <a:cxnSpLocks noChangeShapeType="1"/>
          </p:cNvCxnSpPr>
          <p:nvPr/>
        </p:nvCxnSpPr>
        <p:spPr bwMode="auto">
          <a:xfrm>
            <a:off x="2881745" y="3060123"/>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20" name="Straight Connector 80">
            <a:extLst>
              <a:ext uri="{FF2B5EF4-FFF2-40B4-BE49-F238E27FC236}">
                <a16:creationId xmlns:a16="http://schemas.microsoft.com/office/drawing/2014/main" id="{B7A230BB-5CE8-440C-B7DE-FC16061A04B0}"/>
              </a:ext>
            </a:extLst>
          </p:cNvPr>
          <p:cNvCxnSpPr>
            <a:cxnSpLocks noChangeShapeType="1"/>
          </p:cNvCxnSpPr>
          <p:nvPr/>
        </p:nvCxnSpPr>
        <p:spPr bwMode="auto">
          <a:xfrm>
            <a:off x="2221923" y="3699164"/>
            <a:ext cx="41564"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21" name="Straight Connector 81">
            <a:extLst>
              <a:ext uri="{FF2B5EF4-FFF2-40B4-BE49-F238E27FC236}">
                <a16:creationId xmlns:a16="http://schemas.microsoft.com/office/drawing/2014/main" id="{B0501F58-D0FC-47BD-8AB2-4F6DA8F194F7}"/>
              </a:ext>
            </a:extLst>
          </p:cNvPr>
          <p:cNvCxnSpPr>
            <a:cxnSpLocks noChangeShapeType="1"/>
          </p:cNvCxnSpPr>
          <p:nvPr/>
        </p:nvCxnSpPr>
        <p:spPr bwMode="auto">
          <a:xfrm>
            <a:off x="2223655" y="3278332"/>
            <a:ext cx="39832"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74822" name="TextBox 170">
            <a:extLst>
              <a:ext uri="{FF2B5EF4-FFF2-40B4-BE49-F238E27FC236}">
                <a16:creationId xmlns:a16="http://schemas.microsoft.com/office/drawing/2014/main" id="{000C25E2-945F-44B8-9F3C-D9DAF5703754}"/>
              </a:ext>
            </a:extLst>
          </p:cNvPr>
          <p:cNvSpPr txBox="1">
            <a:spLocks noChangeArrowheads="1"/>
          </p:cNvSpPr>
          <p:nvPr/>
        </p:nvSpPr>
        <p:spPr bwMode="auto">
          <a:xfrm>
            <a:off x="1423554" y="5876060"/>
            <a:ext cx="318655"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0</a:t>
            </a:r>
          </a:p>
        </p:txBody>
      </p:sp>
      <p:sp>
        <p:nvSpPr>
          <p:cNvPr id="74823" name="TextBox 172">
            <a:extLst>
              <a:ext uri="{FF2B5EF4-FFF2-40B4-BE49-F238E27FC236}">
                <a16:creationId xmlns:a16="http://schemas.microsoft.com/office/drawing/2014/main" id="{91506064-89F6-4BD6-8666-48761A546C24}"/>
              </a:ext>
            </a:extLst>
          </p:cNvPr>
          <p:cNvSpPr txBox="1">
            <a:spLocks noChangeArrowheads="1"/>
          </p:cNvSpPr>
          <p:nvPr/>
        </p:nvSpPr>
        <p:spPr bwMode="auto">
          <a:xfrm>
            <a:off x="2615046" y="5876060"/>
            <a:ext cx="523009"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1</a:t>
            </a:r>
          </a:p>
        </p:txBody>
      </p:sp>
      <p:sp>
        <p:nvSpPr>
          <p:cNvPr id="74824" name="TextBox 173">
            <a:extLst>
              <a:ext uri="{FF2B5EF4-FFF2-40B4-BE49-F238E27FC236}">
                <a16:creationId xmlns:a16="http://schemas.microsoft.com/office/drawing/2014/main" id="{904260C1-5BAF-4050-97BC-72BCF17D8711}"/>
              </a:ext>
            </a:extLst>
          </p:cNvPr>
          <p:cNvSpPr txBox="1">
            <a:spLocks noChangeArrowheads="1"/>
          </p:cNvSpPr>
          <p:nvPr/>
        </p:nvSpPr>
        <p:spPr bwMode="auto">
          <a:xfrm>
            <a:off x="3794415" y="5886451"/>
            <a:ext cx="729095"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2</a:t>
            </a:r>
          </a:p>
        </p:txBody>
      </p:sp>
      <p:sp>
        <p:nvSpPr>
          <p:cNvPr id="74825" name="TextBox 174">
            <a:extLst>
              <a:ext uri="{FF2B5EF4-FFF2-40B4-BE49-F238E27FC236}">
                <a16:creationId xmlns:a16="http://schemas.microsoft.com/office/drawing/2014/main" id="{E099960F-885C-4C23-B7B0-B38CC061575C}"/>
              </a:ext>
            </a:extLst>
          </p:cNvPr>
          <p:cNvSpPr txBox="1">
            <a:spLocks noChangeArrowheads="1"/>
          </p:cNvSpPr>
          <p:nvPr/>
        </p:nvSpPr>
        <p:spPr bwMode="auto">
          <a:xfrm>
            <a:off x="5141769" y="5869132"/>
            <a:ext cx="670213"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3</a:t>
            </a:r>
          </a:p>
        </p:txBody>
      </p:sp>
      <p:sp>
        <p:nvSpPr>
          <p:cNvPr id="74826" name="TextBox 175">
            <a:extLst>
              <a:ext uri="{FF2B5EF4-FFF2-40B4-BE49-F238E27FC236}">
                <a16:creationId xmlns:a16="http://schemas.microsoft.com/office/drawing/2014/main" id="{A11EB363-12C1-4316-9CF9-5FED56E5A29B}"/>
              </a:ext>
            </a:extLst>
          </p:cNvPr>
          <p:cNvSpPr txBox="1">
            <a:spLocks noChangeArrowheads="1"/>
          </p:cNvSpPr>
          <p:nvPr/>
        </p:nvSpPr>
        <p:spPr bwMode="auto">
          <a:xfrm>
            <a:off x="1529196" y="3936423"/>
            <a:ext cx="447558" cy="4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618">
                <a:solidFill>
                  <a:schemeClr val="bg1"/>
                </a:solidFill>
                <a:latin typeface="Arial" panose="020B0604020202020204" pitchFamily="34" charset="0"/>
              </a:rPr>
              <a:t>**</a:t>
            </a:r>
          </a:p>
        </p:txBody>
      </p:sp>
      <p:sp>
        <p:nvSpPr>
          <p:cNvPr id="74827" name="TextBox 176">
            <a:extLst>
              <a:ext uri="{FF2B5EF4-FFF2-40B4-BE49-F238E27FC236}">
                <a16:creationId xmlns:a16="http://schemas.microsoft.com/office/drawing/2014/main" id="{32046E63-DEC0-4D0B-8B14-3692524161B9}"/>
              </a:ext>
            </a:extLst>
          </p:cNvPr>
          <p:cNvSpPr txBox="1">
            <a:spLocks noChangeArrowheads="1"/>
          </p:cNvSpPr>
          <p:nvPr/>
        </p:nvSpPr>
        <p:spPr bwMode="auto">
          <a:xfrm>
            <a:off x="2736273" y="2677391"/>
            <a:ext cx="447558" cy="4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618">
                <a:solidFill>
                  <a:schemeClr val="bg1"/>
                </a:solidFill>
                <a:latin typeface="Arial" panose="020B0604020202020204" pitchFamily="34" charset="0"/>
              </a:rPr>
              <a:t>**</a:t>
            </a:r>
          </a:p>
        </p:txBody>
      </p:sp>
      <p:sp>
        <p:nvSpPr>
          <p:cNvPr id="74828" name="TextBox 177">
            <a:extLst>
              <a:ext uri="{FF2B5EF4-FFF2-40B4-BE49-F238E27FC236}">
                <a16:creationId xmlns:a16="http://schemas.microsoft.com/office/drawing/2014/main" id="{7A456E95-DEB5-4659-82F4-BF13B756022B}"/>
              </a:ext>
            </a:extLst>
          </p:cNvPr>
          <p:cNvSpPr txBox="1">
            <a:spLocks noChangeArrowheads="1"/>
          </p:cNvSpPr>
          <p:nvPr/>
        </p:nvSpPr>
        <p:spPr bwMode="auto">
          <a:xfrm>
            <a:off x="4024746" y="2580409"/>
            <a:ext cx="447558" cy="4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618">
                <a:solidFill>
                  <a:schemeClr val="bg1"/>
                </a:solidFill>
                <a:latin typeface="Arial" panose="020B0604020202020204" pitchFamily="34" charset="0"/>
              </a:rPr>
              <a:t>**</a:t>
            </a:r>
          </a:p>
        </p:txBody>
      </p:sp>
      <p:sp>
        <p:nvSpPr>
          <p:cNvPr id="74829" name="TextBox 178">
            <a:extLst>
              <a:ext uri="{FF2B5EF4-FFF2-40B4-BE49-F238E27FC236}">
                <a16:creationId xmlns:a16="http://schemas.microsoft.com/office/drawing/2014/main" id="{42702D6D-D52D-492A-AE23-1F1122F61CF4}"/>
              </a:ext>
            </a:extLst>
          </p:cNvPr>
          <p:cNvSpPr txBox="1">
            <a:spLocks noChangeArrowheads="1"/>
          </p:cNvSpPr>
          <p:nvPr/>
        </p:nvSpPr>
        <p:spPr bwMode="auto">
          <a:xfrm>
            <a:off x="5321878" y="2448791"/>
            <a:ext cx="447558" cy="4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618">
                <a:solidFill>
                  <a:schemeClr val="bg1"/>
                </a:solidFill>
                <a:latin typeface="Arial" panose="020B0604020202020204" pitchFamily="34" charset="0"/>
              </a:rPr>
              <a:t>**</a:t>
            </a:r>
          </a:p>
        </p:txBody>
      </p:sp>
      <p:cxnSp>
        <p:nvCxnSpPr>
          <p:cNvPr id="74830" name="Straight Connector 90">
            <a:extLst>
              <a:ext uri="{FF2B5EF4-FFF2-40B4-BE49-F238E27FC236}">
                <a16:creationId xmlns:a16="http://schemas.microsoft.com/office/drawing/2014/main" id="{30D22E05-276E-4CAF-B208-D4E699D8098B}"/>
              </a:ext>
            </a:extLst>
          </p:cNvPr>
          <p:cNvCxnSpPr>
            <a:cxnSpLocks noChangeShapeType="1"/>
          </p:cNvCxnSpPr>
          <p:nvPr/>
        </p:nvCxnSpPr>
        <p:spPr bwMode="auto">
          <a:xfrm>
            <a:off x="1458191" y="1764723"/>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31" name="Straight Connector 91">
            <a:extLst>
              <a:ext uri="{FF2B5EF4-FFF2-40B4-BE49-F238E27FC236}">
                <a16:creationId xmlns:a16="http://schemas.microsoft.com/office/drawing/2014/main" id="{CB4BBE5C-9BEB-4D46-B720-B710C9F61F25}"/>
              </a:ext>
            </a:extLst>
          </p:cNvPr>
          <p:cNvCxnSpPr>
            <a:cxnSpLocks noChangeShapeType="1"/>
          </p:cNvCxnSpPr>
          <p:nvPr/>
        </p:nvCxnSpPr>
        <p:spPr bwMode="auto">
          <a:xfrm>
            <a:off x="1458191" y="2169969"/>
            <a:ext cx="55418"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74832" name="TextBox 182">
            <a:extLst>
              <a:ext uri="{FF2B5EF4-FFF2-40B4-BE49-F238E27FC236}">
                <a16:creationId xmlns:a16="http://schemas.microsoft.com/office/drawing/2014/main" id="{DCE20FFB-50C7-491B-A0E6-A495921FFDD5}"/>
              </a:ext>
            </a:extLst>
          </p:cNvPr>
          <p:cNvSpPr txBox="1">
            <a:spLocks noChangeArrowheads="1"/>
          </p:cNvSpPr>
          <p:nvPr/>
        </p:nvSpPr>
        <p:spPr bwMode="auto">
          <a:xfrm>
            <a:off x="3396096" y="4466360"/>
            <a:ext cx="1194558" cy="42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2182">
                <a:solidFill>
                  <a:schemeClr val="bg1"/>
                </a:solidFill>
                <a:latin typeface="Arial" panose="020B0604020202020204" pitchFamily="34" charset="0"/>
              </a:rPr>
              <a:t>Placebo</a:t>
            </a:r>
          </a:p>
        </p:txBody>
      </p:sp>
      <p:sp>
        <p:nvSpPr>
          <p:cNvPr id="74833" name="TextBox 183">
            <a:extLst>
              <a:ext uri="{FF2B5EF4-FFF2-40B4-BE49-F238E27FC236}">
                <a16:creationId xmlns:a16="http://schemas.microsoft.com/office/drawing/2014/main" id="{5315CAC4-5A7F-4399-B951-0A4468948F13}"/>
              </a:ext>
            </a:extLst>
          </p:cNvPr>
          <p:cNvSpPr txBox="1">
            <a:spLocks noChangeArrowheads="1"/>
          </p:cNvSpPr>
          <p:nvPr/>
        </p:nvSpPr>
        <p:spPr bwMode="auto">
          <a:xfrm>
            <a:off x="2415887" y="2247901"/>
            <a:ext cx="1572097" cy="42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2182">
                <a:solidFill>
                  <a:srgbClr val="99FF33"/>
                </a:solidFill>
                <a:latin typeface="Arial" panose="020B0604020202020204" pitchFamily="34" charset="0"/>
              </a:rPr>
              <a:t>Tiotropium </a:t>
            </a:r>
          </a:p>
        </p:txBody>
      </p:sp>
      <p:sp>
        <p:nvSpPr>
          <p:cNvPr id="95" name="TextBox 81">
            <a:extLst>
              <a:ext uri="{FF2B5EF4-FFF2-40B4-BE49-F238E27FC236}">
                <a16:creationId xmlns:a16="http://schemas.microsoft.com/office/drawing/2014/main" id="{9D9D722F-31D0-45C0-A055-A2E67A4A2304}"/>
              </a:ext>
            </a:extLst>
          </p:cNvPr>
          <p:cNvSpPr txBox="1"/>
          <p:nvPr/>
        </p:nvSpPr>
        <p:spPr bwMode="auto">
          <a:xfrm>
            <a:off x="1754333" y="1517073"/>
            <a:ext cx="963725" cy="495200"/>
          </a:xfrm>
          <a:prstGeom prst="rect">
            <a:avLst/>
          </a:prstGeom>
          <a:solidFill>
            <a:schemeClr val="accent6"/>
          </a:solidFill>
        </p:spPr>
        <p:txBody>
          <a:bodyPr wrap="none">
            <a:spAutoFit/>
          </a:bodyPr>
          <a:lstStyle>
            <a:defPPr>
              <a:defRPr lang="en-GB"/>
            </a:defPPr>
            <a:lvl1pPr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5pPr>
            <a:lvl6pPr marL="2286000" algn="l" defTabSz="914400" rtl="0" eaLnBrk="1" latinLnBrk="0" hangingPunct="1">
              <a:defRPr sz="2400" b="1" kern="1200">
                <a:solidFill>
                  <a:schemeClr val="bg1"/>
                </a:solidFill>
                <a:latin typeface="Arial" panose="020B0604020202020204" pitchFamily="34" charset="0"/>
                <a:ea typeface="+mn-ea"/>
                <a:cs typeface="+mn-cs"/>
              </a:defRPr>
            </a:lvl6pPr>
            <a:lvl7pPr marL="2743200" algn="l" defTabSz="914400" rtl="0" eaLnBrk="1" latinLnBrk="0" hangingPunct="1">
              <a:defRPr sz="2400" b="1" kern="1200">
                <a:solidFill>
                  <a:schemeClr val="bg1"/>
                </a:solidFill>
                <a:latin typeface="Arial" panose="020B0604020202020204" pitchFamily="34" charset="0"/>
                <a:ea typeface="+mn-ea"/>
                <a:cs typeface="+mn-cs"/>
              </a:defRPr>
            </a:lvl7pPr>
            <a:lvl8pPr marL="3200400" algn="l" defTabSz="914400" rtl="0" eaLnBrk="1" latinLnBrk="0" hangingPunct="1">
              <a:defRPr sz="2400" b="1" kern="1200">
                <a:solidFill>
                  <a:schemeClr val="bg1"/>
                </a:solidFill>
                <a:latin typeface="Arial" panose="020B0604020202020204" pitchFamily="34" charset="0"/>
                <a:ea typeface="+mn-ea"/>
                <a:cs typeface="+mn-cs"/>
              </a:defRPr>
            </a:lvl8pPr>
            <a:lvl9pPr marL="3657600" algn="l" defTabSz="914400" rtl="0" eaLnBrk="1" latinLnBrk="0" hangingPunct="1">
              <a:defRPr sz="2400" b="1" kern="1200">
                <a:solidFill>
                  <a:schemeClr val="bg1"/>
                </a:solidFill>
                <a:latin typeface="Arial" panose="020B0604020202020204" pitchFamily="34" charset="0"/>
                <a:ea typeface="+mn-ea"/>
                <a:cs typeface="+mn-cs"/>
              </a:defRPr>
            </a:lvl9pPr>
          </a:lstStyle>
          <a:p>
            <a:pPr>
              <a:defRPr/>
            </a:pPr>
            <a:r>
              <a:rPr lang="en-GB" sz="2618" dirty="0">
                <a:effectLst>
                  <a:outerShdw blurRad="38100" dist="38100" dir="2700000" algn="tl">
                    <a:srgbClr val="000000">
                      <a:alpha val="43137"/>
                    </a:srgbClr>
                  </a:outerShdw>
                </a:effectLst>
                <a:latin typeface="Arial" charset="0"/>
              </a:rPr>
              <a:t>FEV</a:t>
            </a:r>
            <a:r>
              <a:rPr lang="en-GB" sz="2618" baseline="-25000" dirty="0">
                <a:effectLst>
                  <a:outerShdw blurRad="38100" dist="38100" dir="2700000" algn="tl">
                    <a:srgbClr val="000000">
                      <a:alpha val="43137"/>
                    </a:srgbClr>
                  </a:outerShdw>
                </a:effectLst>
                <a:latin typeface="Arial" charset="0"/>
              </a:rPr>
              <a:t>1</a:t>
            </a:r>
          </a:p>
        </p:txBody>
      </p:sp>
      <p:sp>
        <p:nvSpPr>
          <p:cNvPr id="74835" name="TextBox 76">
            <a:extLst>
              <a:ext uri="{FF2B5EF4-FFF2-40B4-BE49-F238E27FC236}">
                <a16:creationId xmlns:a16="http://schemas.microsoft.com/office/drawing/2014/main" id="{98F14E4F-7FE8-428E-95A0-9F1531C6B7BC}"/>
              </a:ext>
            </a:extLst>
          </p:cNvPr>
          <p:cNvSpPr txBox="1">
            <a:spLocks noChangeArrowheads="1"/>
          </p:cNvSpPr>
          <p:nvPr/>
        </p:nvSpPr>
        <p:spPr bwMode="auto">
          <a:xfrm rot="-5400000">
            <a:off x="-775854" y="3621362"/>
            <a:ext cx="3716482" cy="39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964">
                <a:solidFill>
                  <a:schemeClr val="bg1"/>
                </a:solidFill>
                <a:latin typeface="Arial" panose="020B0604020202020204" pitchFamily="34" charset="0"/>
              </a:rPr>
              <a:t> Change in FEV</a:t>
            </a:r>
            <a:r>
              <a:rPr lang="en-GB" altLang="en-US" sz="1964" baseline="-25000">
                <a:solidFill>
                  <a:schemeClr val="bg1"/>
                </a:solidFill>
                <a:latin typeface="Arial" panose="020B0604020202020204" pitchFamily="34" charset="0"/>
              </a:rPr>
              <a:t>1</a:t>
            </a:r>
            <a:r>
              <a:rPr lang="en-GB" altLang="en-US" sz="1964">
                <a:solidFill>
                  <a:schemeClr val="bg1"/>
                </a:solidFill>
                <a:latin typeface="Arial" panose="020B0604020202020204" pitchFamily="34" charset="0"/>
              </a:rPr>
              <a:t> [ml]</a:t>
            </a:r>
          </a:p>
        </p:txBody>
      </p:sp>
      <p:sp>
        <p:nvSpPr>
          <p:cNvPr id="74836" name="TextBox 217">
            <a:extLst>
              <a:ext uri="{FF2B5EF4-FFF2-40B4-BE49-F238E27FC236}">
                <a16:creationId xmlns:a16="http://schemas.microsoft.com/office/drawing/2014/main" id="{15753936-AED5-482C-90F3-7A3B894CDBE8}"/>
              </a:ext>
            </a:extLst>
          </p:cNvPr>
          <p:cNvSpPr txBox="1">
            <a:spLocks noChangeArrowheads="1"/>
          </p:cNvSpPr>
          <p:nvPr/>
        </p:nvSpPr>
        <p:spPr bwMode="auto">
          <a:xfrm>
            <a:off x="1106632" y="666751"/>
            <a:ext cx="7242688" cy="42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2182">
                <a:solidFill>
                  <a:schemeClr val="bg1"/>
                </a:solidFill>
                <a:latin typeface="Arial" panose="020B0604020202020204" pitchFamily="34" charset="0"/>
              </a:rPr>
              <a:t>Patients (n=912) not controlled on maximum ICS + LABA</a:t>
            </a:r>
          </a:p>
        </p:txBody>
      </p:sp>
      <p:sp>
        <p:nvSpPr>
          <p:cNvPr id="74837" name="TextBox 218">
            <a:extLst>
              <a:ext uri="{FF2B5EF4-FFF2-40B4-BE49-F238E27FC236}">
                <a16:creationId xmlns:a16="http://schemas.microsoft.com/office/drawing/2014/main" id="{C0D8AB46-44E5-4F47-87D3-6FA43675164A}"/>
              </a:ext>
            </a:extLst>
          </p:cNvPr>
          <p:cNvSpPr txBox="1">
            <a:spLocks noChangeArrowheads="1"/>
          </p:cNvSpPr>
          <p:nvPr/>
        </p:nvSpPr>
        <p:spPr bwMode="auto">
          <a:xfrm>
            <a:off x="1051215" y="1037360"/>
            <a:ext cx="8051435" cy="76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Clr>
                <a:srgbClr val="99FF33"/>
              </a:buClr>
              <a:buSzPct val="150000"/>
              <a:buFontTx/>
              <a:buNone/>
            </a:pPr>
            <a:r>
              <a:rPr lang="en-GB" altLang="en-US" sz="2182">
                <a:solidFill>
                  <a:schemeClr val="bg1"/>
                </a:solidFill>
                <a:latin typeface="Arial" panose="020B0604020202020204" pitchFamily="34" charset="0"/>
              </a:rPr>
              <a:t>Tiotropium bromide (5</a:t>
            </a:r>
            <a:r>
              <a:rPr lang="el-GR" altLang="en-US" sz="2182">
                <a:solidFill>
                  <a:schemeClr val="bg1"/>
                </a:solidFill>
                <a:latin typeface="Arial" panose="020B0604020202020204" pitchFamily="34" charset="0"/>
              </a:rPr>
              <a:t>μ</a:t>
            </a:r>
            <a:r>
              <a:rPr lang="en-GB" altLang="en-US" sz="2182">
                <a:solidFill>
                  <a:schemeClr val="bg1"/>
                </a:solidFill>
                <a:latin typeface="Arial" panose="020B0604020202020204" pitchFamily="34" charset="0"/>
              </a:rPr>
              <a:t>g Respimat, n=456) </a:t>
            </a:r>
            <a:r>
              <a:rPr lang="en-GB" altLang="en-US" sz="2182" i="1">
                <a:solidFill>
                  <a:schemeClr val="bg1"/>
                </a:solidFill>
                <a:latin typeface="Arial" panose="020B0604020202020204" pitchFamily="34" charset="0"/>
              </a:rPr>
              <a:t>vs</a:t>
            </a:r>
            <a:r>
              <a:rPr lang="en-GB" altLang="en-US" sz="2182">
                <a:solidFill>
                  <a:schemeClr val="bg1"/>
                </a:solidFill>
                <a:latin typeface="Arial" panose="020B0604020202020204" pitchFamily="34" charset="0"/>
              </a:rPr>
              <a:t> placebo (n=456) </a:t>
            </a:r>
          </a:p>
          <a:p>
            <a:pPr>
              <a:spcBef>
                <a:spcPct val="0"/>
              </a:spcBef>
              <a:buClr>
                <a:srgbClr val="99FF33"/>
              </a:buClr>
              <a:buSzPct val="150000"/>
              <a:buFontTx/>
              <a:buNone/>
            </a:pPr>
            <a:r>
              <a:rPr lang="en-GB" altLang="en-US" sz="2182">
                <a:solidFill>
                  <a:schemeClr val="bg1"/>
                </a:solidFill>
                <a:latin typeface="Arial" panose="020B0604020202020204" pitchFamily="34" charset="0"/>
              </a:rPr>
              <a:t> </a:t>
            </a:r>
          </a:p>
        </p:txBody>
      </p:sp>
      <p:grpSp>
        <p:nvGrpSpPr>
          <p:cNvPr id="99" name="Group 98">
            <a:extLst>
              <a:ext uri="{FF2B5EF4-FFF2-40B4-BE49-F238E27FC236}">
                <a16:creationId xmlns:a16="http://schemas.microsoft.com/office/drawing/2014/main" id="{97B29725-F932-4419-9B90-6075CD48EEBC}"/>
              </a:ext>
            </a:extLst>
          </p:cNvPr>
          <p:cNvGrpSpPr>
            <a:grpSpLocks/>
          </p:cNvGrpSpPr>
          <p:nvPr/>
        </p:nvGrpSpPr>
        <p:grpSpPr bwMode="auto">
          <a:xfrm>
            <a:off x="5675170" y="1515342"/>
            <a:ext cx="5675169" cy="5048077"/>
            <a:chOff x="4420313" y="1457730"/>
            <a:chExt cx="5200947" cy="4627485"/>
          </a:xfrm>
        </p:grpSpPr>
        <p:cxnSp>
          <p:nvCxnSpPr>
            <p:cNvPr id="74840" name="Straight Connector 100">
              <a:extLst>
                <a:ext uri="{FF2B5EF4-FFF2-40B4-BE49-F238E27FC236}">
                  <a16:creationId xmlns:a16="http://schemas.microsoft.com/office/drawing/2014/main" id="{4CDCA17E-7F6A-44B7-B7A6-864A36731FD4}"/>
                </a:ext>
              </a:extLst>
            </p:cNvPr>
            <p:cNvCxnSpPr>
              <a:cxnSpLocks noChangeShapeType="1"/>
            </p:cNvCxnSpPr>
            <p:nvPr/>
          </p:nvCxnSpPr>
          <p:spPr bwMode="auto">
            <a:xfrm>
              <a:off x="5108628" y="4002941"/>
              <a:ext cx="58737"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grpSp>
          <p:nvGrpSpPr>
            <p:cNvPr id="74841" name="Group 101">
              <a:extLst>
                <a:ext uri="{FF2B5EF4-FFF2-40B4-BE49-F238E27FC236}">
                  <a16:creationId xmlns:a16="http://schemas.microsoft.com/office/drawing/2014/main" id="{95B8181A-AAF1-4F04-9226-6B3D771BA44C}"/>
                </a:ext>
              </a:extLst>
            </p:cNvPr>
            <p:cNvGrpSpPr>
              <a:grpSpLocks/>
            </p:cNvGrpSpPr>
            <p:nvPr/>
          </p:nvGrpSpPr>
          <p:grpSpPr bwMode="auto">
            <a:xfrm>
              <a:off x="4420313" y="1497629"/>
              <a:ext cx="4909896" cy="4587586"/>
              <a:chOff x="1195388" y="809625"/>
              <a:chExt cx="7192962" cy="3359074"/>
            </a:xfrm>
          </p:grpSpPr>
          <p:sp>
            <p:nvSpPr>
              <p:cNvPr id="74844" name="TextBox 56">
                <a:extLst>
                  <a:ext uri="{FF2B5EF4-FFF2-40B4-BE49-F238E27FC236}">
                    <a16:creationId xmlns:a16="http://schemas.microsoft.com/office/drawing/2014/main" id="{ABFA9121-DE83-4251-A489-90CAE4CB0800}"/>
                  </a:ext>
                </a:extLst>
              </p:cNvPr>
              <p:cNvSpPr txBox="1">
                <a:spLocks noChangeArrowheads="1"/>
              </p:cNvSpPr>
              <p:nvPr/>
            </p:nvSpPr>
            <p:spPr bwMode="auto">
              <a:xfrm>
                <a:off x="1257300" y="2405063"/>
                <a:ext cx="8223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20</a:t>
                </a:r>
              </a:p>
            </p:txBody>
          </p:sp>
          <p:cxnSp>
            <p:nvCxnSpPr>
              <p:cNvPr id="74845" name="Straight Connector 105">
                <a:extLst>
                  <a:ext uri="{FF2B5EF4-FFF2-40B4-BE49-F238E27FC236}">
                    <a16:creationId xmlns:a16="http://schemas.microsoft.com/office/drawing/2014/main" id="{76EA99BE-BA3D-4859-8772-3C7E3ACCFD9C}"/>
                  </a:ext>
                </a:extLst>
              </p:cNvPr>
              <p:cNvCxnSpPr>
                <a:cxnSpLocks noChangeShapeType="1"/>
              </p:cNvCxnSpPr>
              <p:nvPr/>
            </p:nvCxnSpPr>
            <p:spPr bwMode="auto">
              <a:xfrm>
                <a:off x="2147888" y="809625"/>
                <a:ext cx="0" cy="2868613"/>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cxnSp>
            <p:nvCxnSpPr>
              <p:cNvPr id="74846" name="Straight Connector 106">
                <a:extLst>
                  <a:ext uri="{FF2B5EF4-FFF2-40B4-BE49-F238E27FC236}">
                    <a16:creationId xmlns:a16="http://schemas.microsoft.com/office/drawing/2014/main" id="{E30BC183-2E4B-48C5-8F2D-9C2EEA3EB6DB}"/>
                  </a:ext>
                </a:extLst>
              </p:cNvPr>
              <p:cNvCxnSpPr>
                <a:cxnSpLocks noChangeShapeType="1"/>
              </p:cNvCxnSpPr>
              <p:nvPr/>
            </p:nvCxnSpPr>
            <p:spPr bwMode="auto">
              <a:xfrm>
                <a:off x="2147888" y="3678238"/>
                <a:ext cx="6240462" cy="0"/>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cxnSp>
            <p:nvCxnSpPr>
              <p:cNvPr id="74847" name="Straight Connector 107">
                <a:extLst>
                  <a:ext uri="{FF2B5EF4-FFF2-40B4-BE49-F238E27FC236}">
                    <a16:creationId xmlns:a16="http://schemas.microsoft.com/office/drawing/2014/main" id="{4C7F07FB-0BD0-457F-9F0C-4C191B29A167}"/>
                  </a:ext>
                </a:extLst>
              </p:cNvPr>
              <p:cNvCxnSpPr>
                <a:cxnSpLocks noChangeShapeType="1"/>
              </p:cNvCxnSpPr>
              <p:nvPr/>
            </p:nvCxnSpPr>
            <p:spPr bwMode="auto">
              <a:xfrm>
                <a:off x="2087563" y="974725"/>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48" name="Straight Connector 108">
                <a:extLst>
                  <a:ext uri="{FF2B5EF4-FFF2-40B4-BE49-F238E27FC236}">
                    <a16:creationId xmlns:a16="http://schemas.microsoft.com/office/drawing/2014/main" id="{815F29FD-0496-48DE-BAED-A33B0C59E456}"/>
                  </a:ext>
                </a:extLst>
              </p:cNvPr>
              <p:cNvCxnSpPr>
                <a:cxnSpLocks noChangeShapeType="1"/>
              </p:cNvCxnSpPr>
              <p:nvPr/>
            </p:nvCxnSpPr>
            <p:spPr bwMode="auto">
              <a:xfrm>
                <a:off x="2079625" y="1498600"/>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49" name="Straight Connector 109">
                <a:extLst>
                  <a:ext uri="{FF2B5EF4-FFF2-40B4-BE49-F238E27FC236}">
                    <a16:creationId xmlns:a16="http://schemas.microsoft.com/office/drawing/2014/main" id="{F786B57F-8141-4ABD-941F-CBCFBEBA12B7}"/>
                  </a:ext>
                </a:extLst>
              </p:cNvPr>
              <p:cNvCxnSpPr>
                <a:cxnSpLocks noChangeShapeType="1"/>
              </p:cNvCxnSpPr>
              <p:nvPr/>
            </p:nvCxnSpPr>
            <p:spPr bwMode="auto">
              <a:xfrm>
                <a:off x="2087563" y="2019300"/>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0" name="Straight Connector 110">
                <a:extLst>
                  <a:ext uri="{FF2B5EF4-FFF2-40B4-BE49-F238E27FC236}">
                    <a16:creationId xmlns:a16="http://schemas.microsoft.com/office/drawing/2014/main" id="{6926CC45-0207-43AD-9804-4092ABE48107}"/>
                  </a:ext>
                </a:extLst>
              </p:cNvPr>
              <p:cNvCxnSpPr>
                <a:cxnSpLocks noChangeShapeType="1"/>
              </p:cNvCxnSpPr>
              <p:nvPr/>
            </p:nvCxnSpPr>
            <p:spPr bwMode="auto">
              <a:xfrm>
                <a:off x="2085975" y="2544763"/>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1" name="Straight Connector 111">
                <a:extLst>
                  <a:ext uri="{FF2B5EF4-FFF2-40B4-BE49-F238E27FC236}">
                    <a16:creationId xmlns:a16="http://schemas.microsoft.com/office/drawing/2014/main" id="{9E2906AE-D320-48B4-A660-E529C8910AB1}"/>
                  </a:ext>
                </a:extLst>
              </p:cNvPr>
              <p:cNvCxnSpPr>
                <a:cxnSpLocks noChangeShapeType="1"/>
              </p:cNvCxnSpPr>
              <p:nvPr/>
            </p:nvCxnSpPr>
            <p:spPr bwMode="auto">
              <a:xfrm>
                <a:off x="2082800" y="3065463"/>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2" name="Straight Connector 112">
                <a:extLst>
                  <a:ext uri="{FF2B5EF4-FFF2-40B4-BE49-F238E27FC236}">
                    <a16:creationId xmlns:a16="http://schemas.microsoft.com/office/drawing/2014/main" id="{839F0DF1-0EEA-4D8F-BA08-331884BD1D4E}"/>
                  </a:ext>
                </a:extLst>
              </p:cNvPr>
              <p:cNvCxnSpPr>
                <a:cxnSpLocks noChangeShapeType="1"/>
              </p:cNvCxnSpPr>
              <p:nvPr/>
            </p:nvCxnSpPr>
            <p:spPr bwMode="auto">
              <a:xfrm>
                <a:off x="2082800" y="3587750"/>
                <a:ext cx="6032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3" name="Straight Connector 113">
                <a:extLst>
                  <a:ext uri="{FF2B5EF4-FFF2-40B4-BE49-F238E27FC236}">
                    <a16:creationId xmlns:a16="http://schemas.microsoft.com/office/drawing/2014/main" id="{5FAAC3AA-2261-4D75-A0DC-72816FB733F9}"/>
                  </a:ext>
                </a:extLst>
              </p:cNvPr>
              <p:cNvCxnSpPr>
                <a:cxnSpLocks noChangeShapeType="1"/>
              </p:cNvCxnSpPr>
              <p:nvPr/>
            </p:nvCxnSpPr>
            <p:spPr bwMode="auto">
              <a:xfrm>
                <a:off x="2189163"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4" name="Straight Connector 114">
                <a:extLst>
                  <a:ext uri="{FF2B5EF4-FFF2-40B4-BE49-F238E27FC236}">
                    <a16:creationId xmlns:a16="http://schemas.microsoft.com/office/drawing/2014/main" id="{8FE555EE-9FAD-4CD0-B821-42008479D859}"/>
                  </a:ext>
                </a:extLst>
              </p:cNvPr>
              <p:cNvCxnSpPr>
                <a:cxnSpLocks noChangeShapeType="1"/>
              </p:cNvCxnSpPr>
              <p:nvPr/>
            </p:nvCxnSpPr>
            <p:spPr bwMode="auto">
              <a:xfrm>
                <a:off x="2644775"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5" name="Straight Connector 115">
                <a:extLst>
                  <a:ext uri="{FF2B5EF4-FFF2-40B4-BE49-F238E27FC236}">
                    <a16:creationId xmlns:a16="http://schemas.microsoft.com/office/drawing/2014/main" id="{C4A5FFB1-BA85-4F7B-A3FF-E1BA1C4D05A8}"/>
                  </a:ext>
                </a:extLst>
              </p:cNvPr>
              <p:cNvCxnSpPr>
                <a:cxnSpLocks noChangeShapeType="1"/>
              </p:cNvCxnSpPr>
              <p:nvPr/>
            </p:nvCxnSpPr>
            <p:spPr bwMode="auto">
              <a:xfrm>
                <a:off x="3098800"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6" name="Straight Connector 116">
                <a:extLst>
                  <a:ext uri="{FF2B5EF4-FFF2-40B4-BE49-F238E27FC236}">
                    <a16:creationId xmlns:a16="http://schemas.microsoft.com/office/drawing/2014/main" id="{86918F2E-0577-4D31-B39B-0DCBFB69A323}"/>
                  </a:ext>
                </a:extLst>
              </p:cNvPr>
              <p:cNvCxnSpPr>
                <a:cxnSpLocks noChangeShapeType="1"/>
              </p:cNvCxnSpPr>
              <p:nvPr/>
            </p:nvCxnSpPr>
            <p:spPr bwMode="auto">
              <a:xfrm>
                <a:off x="3556000"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7" name="Straight Connector 117">
                <a:extLst>
                  <a:ext uri="{FF2B5EF4-FFF2-40B4-BE49-F238E27FC236}">
                    <a16:creationId xmlns:a16="http://schemas.microsoft.com/office/drawing/2014/main" id="{6882A26D-AECA-448B-9BEB-3DEC5E5CABE1}"/>
                  </a:ext>
                </a:extLst>
              </p:cNvPr>
              <p:cNvCxnSpPr>
                <a:cxnSpLocks noChangeShapeType="1"/>
              </p:cNvCxnSpPr>
              <p:nvPr/>
            </p:nvCxnSpPr>
            <p:spPr bwMode="auto">
              <a:xfrm>
                <a:off x="4010025"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8" name="Straight Connector 118">
                <a:extLst>
                  <a:ext uri="{FF2B5EF4-FFF2-40B4-BE49-F238E27FC236}">
                    <a16:creationId xmlns:a16="http://schemas.microsoft.com/office/drawing/2014/main" id="{2FAECF43-61EC-4FD7-AB90-6C7712C27705}"/>
                  </a:ext>
                </a:extLst>
              </p:cNvPr>
              <p:cNvCxnSpPr>
                <a:cxnSpLocks noChangeShapeType="1"/>
              </p:cNvCxnSpPr>
              <p:nvPr/>
            </p:nvCxnSpPr>
            <p:spPr bwMode="auto">
              <a:xfrm>
                <a:off x="4464050"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59" name="Straight Connector 119">
                <a:extLst>
                  <a:ext uri="{FF2B5EF4-FFF2-40B4-BE49-F238E27FC236}">
                    <a16:creationId xmlns:a16="http://schemas.microsoft.com/office/drawing/2014/main" id="{391855C5-E62A-48C0-9BA2-C450C64C093B}"/>
                  </a:ext>
                </a:extLst>
              </p:cNvPr>
              <p:cNvCxnSpPr>
                <a:cxnSpLocks noChangeShapeType="1"/>
              </p:cNvCxnSpPr>
              <p:nvPr/>
            </p:nvCxnSpPr>
            <p:spPr bwMode="auto">
              <a:xfrm>
                <a:off x="6745288"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60" name="Straight Connector 120">
                <a:extLst>
                  <a:ext uri="{FF2B5EF4-FFF2-40B4-BE49-F238E27FC236}">
                    <a16:creationId xmlns:a16="http://schemas.microsoft.com/office/drawing/2014/main" id="{8438BB22-4AC1-42BE-90B6-237DDAD536FD}"/>
                  </a:ext>
                </a:extLst>
              </p:cNvPr>
              <p:cNvCxnSpPr>
                <a:cxnSpLocks noChangeShapeType="1"/>
              </p:cNvCxnSpPr>
              <p:nvPr/>
            </p:nvCxnSpPr>
            <p:spPr bwMode="auto">
              <a:xfrm>
                <a:off x="7205663"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61" name="Straight Connector 121">
                <a:extLst>
                  <a:ext uri="{FF2B5EF4-FFF2-40B4-BE49-F238E27FC236}">
                    <a16:creationId xmlns:a16="http://schemas.microsoft.com/office/drawing/2014/main" id="{FFD7CB0C-A7DF-4A2E-8B00-909BB2A9B335}"/>
                  </a:ext>
                </a:extLst>
              </p:cNvPr>
              <p:cNvCxnSpPr>
                <a:cxnSpLocks noChangeShapeType="1"/>
              </p:cNvCxnSpPr>
              <p:nvPr/>
            </p:nvCxnSpPr>
            <p:spPr bwMode="auto">
              <a:xfrm>
                <a:off x="7659688"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62" name="Straight Connector 122">
                <a:extLst>
                  <a:ext uri="{FF2B5EF4-FFF2-40B4-BE49-F238E27FC236}">
                    <a16:creationId xmlns:a16="http://schemas.microsoft.com/office/drawing/2014/main" id="{5032E4AB-55DC-4A04-8FAF-57B22D323D2C}"/>
                  </a:ext>
                </a:extLst>
              </p:cNvPr>
              <p:cNvCxnSpPr>
                <a:cxnSpLocks noChangeShapeType="1"/>
              </p:cNvCxnSpPr>
              <p:nvPr/>
            </p:nvCxnSpPr>
            <p:spPr bwMode="auto">
              <a:xfrm>
                <a:off x="8116888"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74863" name="Freeform 123">
                <a:extLst>
                  <a:ext uri="{FF2B5EF4-FFF2-40B4-BE49-F238E27FC236}">
                    <a16:creationId xmlns:a16="http://schemas.microsoft.com/office/drawing/2014/main" id="{3B52C08E-2762-4290-A7CC-D8884330EBBC}"/>
                  </a:ext>
                </a:extLst>
              </p:cNvPr>
              <p:cNvSpPr>
                <a:spLocks/>
              </p:cNvSpPr>
              <p:nvPr/>
            </p:nvSpPr>
            <p:spPr bwMode="auto">
              <a:xfrm>
                <a:off x="2185988" y="3479800"/>
                <a:ext cx="287337" cy="103188"/>
              </a:xfrm>
              <a:custGeom>
                <a:avLst/>
                <a:gdLst>
                  <a:gd name="T0" fmla="*/ 0 w 338138"/>
                  <a:gd name="T1" fmla="*/ 6537 h 114300"/>
                  <a:gd name="T2" fmla="*/ 848 w 338138"/>
                  <a:gd name="T3" fmla="*/ 5993 h 114300"/>
                  <a:gd name="T4" fmla="*/ 873 w 338138"/>
                  <a:gd name="T5" fmla="*/ 3951 h 114300"/>
                  <a:gd name="T6" fmla="*/ 1297 w 338138"/>
                  <a:gd name="T7" fmla="*/ 4087 h 114300"/>
                  <a:gd name="T8" fmla="*/ 1297 w 338138"/>
                  <a:gd name="T9" fmla="*/ 2860 h 114300"/>
                  <a:gd name="T10" fmla="*/ 1971 w 338138"/>
                  <a:gd name="T11" fmla="*/ 2723 h 114300"/>
                  <a:gd name="T12" fmla="*/ 1971 w 338138"/>
                  <a:gd name="T13" fmla="*/ 952 h 114300"/>
                  <a:gd name="T14" fmla="*/ 2545 w 338138"/>
                  <a:gd name="T15" fmla="*/ 952 h 114300"/>
                  <a:gd name="T16" fmla="*/ 2545 w 338138"/>
                  <a:gd name="T17" fmla="*/ 137 h 114300"/>
                  <a:gd name="T18" fmla="*/ 3094 w 338138"/>
                  <a:gd name="T19" fmla="*/ 137 h 114300"/>
                  <a:gd name="T20" fmla="*/ 3094 w 338138"/>
                  <a:gd name="T21" fmla="*/ 0 h 114300"/>
                  <a:gd name="T22" fmla="*/ 3544 w 338138"/>
                  <a:gd name="T23" fmla="*/ 0 h 114300"/>
                  <a:gd name="T24" fmla="*/ 3544 w 338138"/>
                  <a:gd name="T25" fmla="*/ 0 h 1143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138" h="114300">
                    <a:moveTo>
                      <a:pt x="0" y="114300"/>
                    </a:moveTo>
                    <a:lnTo>
                      <a:pt x="80963" y="104775"/>
                    </a:lnTo>
                    <a:lnTo>
                      <a:pt x="83344" y="69057"/>
                    </a:lnTo>
                    <a:lnTo>
                      <a:pt x="123825" y="71438"/>
                    </a:lnTo>
                    <a:lnTo>
                      <a:pt x="123825" y="50007"/>
                    </a:lnTo>
                    <a:lnTo>
                      <a:pt x="188119" y="47625"/>
                    </a:lnTo>
                    <a:lnTo>
                      <a:pt x="188119" y="16669"/>
                    </a:lnTo>
                    <a:lnTo>
                      <a:pt x="242888" y="16669"/>
                    </a:lnTo>
                    <a:lnTo>
                      <a:pt x="242888" y="2382"/>
                    </a:lnTo>
                    <a:lnTo>
                      <a:pt x="295275" y="2382"/>
                    </a:lnTo>
                    <a:lnTo>
                      <a:pt x="295275" y="0"/>
                    </a:lnTo>
                    <a:lnTo>
                      <a:pt x="338138"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4" name="Freeform 124">
                <a:extLst>
                  <a:ext uri="{FF2B5EF4-FFF2-40B4-BE49-F238E27FC236}">
                    <a16:creationId xmlns:a16="http://schemas.microsoft.com/office/drawing/2014/main" id="{338501AA-DE36-4C4A-A6AD-5D0B09E2CD44}"/>
                  </a:ext>
                </a:extLst>
              </p:cNvPr>
              <p:cNvSpPr>
                <a:spLocks/>
              </p:cNvSpPr>
              <p:nvPr/>
            </p:nvSpPr>
            <p:spPr bwMode="auto">
              <a:xfrm>
                <a:off x="2463800" y="3217863"/>
                <a:ext cx="590550" cy="265112"/>
              </a:xfrm>
              <a:custGeom>
                <a:avLst/>
                <a:gdLst>
                  <a:gd name="T0" fmla="*/ 0 w 695325"/>
                  <a:gd name="T1" fmla="*/ 17735 h 292894"/>
                  <a:gd name="T2" fmla="*/ 689 w 695325"/>
                  <a:gd name="T3" fmla="*/ 17735 h 292894"/>
                  <a:gd name="T4" fmla="*/ 837 w 695325"/>
                  <a:gd name="T5" fmla="*/ 16870 h 292894"/>
                  <a:gd name="T6" fmla="*/ 837 w 695325"/>
                  <a:gd name="T7" fmla="*/ 14564 h 292894"/>
                  <a:gd name="T8" fmla="*/ 1156 w 695325"/>
                  <a:gd name="T9" fmla="*/ 14564 h 292894"/>
                  <a:gd name="T10" fmla="*/ 1156 w 695325"/>
                  <a:gd name="T11" fmla="*/ 13555 h 292894"/>
                  <a:gd name="T12" fmla="*/ 1279 w 695325"/>
                  <a:gd name="T13" fmla="*/ 13555 h 292894"/>
                  <a:gd name="T14" fmla="*/ 1279 w 695325"/>
                  <a:gd name="T15" fmla="*/ 11824 h 292894"/>
                  <a:gd name="T16" fmla="*/ 2140 w 695325"/>
                  <a:gd name="T17" fmla="*/ 11824 h 292894"/>
                  <a:gd name="T18" fmla="*/ 2140 w 695325"/>
                  <a:gd name="T19" fmla="*/ 10238 h 292894"/>
                  <a:gd name="T20" fmla="*/ 2633 w 695325"/>
                  <a:gd name="T21" fmla="*/ 10238 h 292894"/>
                  <a:gd name="T22" fmla="*/ 2633 w 695325"/>
                  <a:gd name="T23" fmla="*/ 9373 h 292894"/>
                  <a:gd name="T24" fmla="*/ 3248 w 695325"/>
                  <a:gd name="T25" fmla="*/ 9373 h 292894"/>
                  <a:gd name="T26" fmla="*/ 3248 w 695325"/>
                  <a:gd name="T27" fmla="*/ 7209 h 292894"/>
                  <a:gd name="T28" fmla="*/ 3910 w 695325"/>
                  <a:gd name="T29" fmla="*/ 7209 h 292894"/>
                  <a:gd name="T30" fmla="*/ 3910 w 695325"/>
                  <a:gd name="T31" fmla="*/ 6056 h 292894"/>
                  <a:gd name="T32" fmla="*/ 4280 w 695325"/>
                  <a:gd name="T33" fmla="*/ 6056 h 292894"/>
                  <a:gd name="T34" fmla="*/ 4280 w 695325"/>
                  <a:gd name="T35" fmla="*/ 4901 h 292894"/>
                  <a:gd name="T36" fmla="*/ 4748 w 695325"/>
                  <a:gd name="T37" fmla="*/ 4901 h 292894"/>
                  <a:gd name="T38" fmla="*/ 4748 w 695325"/>
                  <a:gd name="T39" fmla="*/ 3893 h 292894"/>
                  <a:gd name="T40" fmla="*/ 4994 w 695325"/>
                  <a:gd name="T41" fmla="*/ 3893 h 292894"/>
                  <a:gd name="T42" fmla="*/ 4994 w 695325"/>
                  <a:gd name="T43" fmla="*/ 1585 h 292894"/>
                  <a:gd name="T44" fmla="*/ 5879 w 695325"/>
                  <a:gd name="T45" fmla="*/ 1585 h 292894"/>
                  <a:gd name="T46" fmla="*/ 5929 w 695325"/>
                  <a:gd name="T47" fmla="*/ 1298 h 292894"/>
                  <a:gd name="T48" fmla="*/ 6150 w 695325"/>
                  <a:gd name="T49" fmla="*/ 1298 h 292894"/>
                  <a:gd name="T50" fmla="*/ 6150 w 695325"/>
                  <a:gd name="T51" fmla="*/ 0 h 292894"/>
                  <a:gd name="T52" fmla="*/ 7183 w 695325"/>
                  <a:gd name="T53" fmla="*/ 0 h 292894"/>
                  <a:gd name="T54" fmla="*/ 7183 w 695325"/>
                  <a:gd name="T55" fmla="*/ 433 h 2928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95325" h="292894">
                    <a:moveTo>
                      <a:pt x="0" y="292893"/>
                    </a:moveTo>
                    <a:lnTo>
                      <a:pt x="66675" y="292894"/>
                    </a:lnTo>
                    <a:lnTo>
                      <a:pt x="80963" y="278606"/>
                    </a:lnTo>
                    <a:lnTo>
                      <a:pt x="80963" y="240506"/>
                    </a:lnTo>
                    <a:lnTo>
                      <a:pt x="111919" y="240506"/>
                    </a:lnTo>
                    <a:lnTo>
                      <a:pt x="111919" y="223837"/>
                    </a:lnTo>
                    <a:lnTo>
                      <a:pt x="123825" y="223837"/>
                    </a:lnTo>
                    <a:lnTo>
                      <a:pt x="123825" y="195262"/>
                    </a:lnTo>
                    <a:lnTo>
                      <a:pt x="207169" y="195262"/>
                    </a:lnTo>
                    <a:lnTo>
                      <a:pt x="207169" y="169069"/>
                    </a:lnTo>
                    <a:lnTo>
                      <a:pt x="254794" y="169069"/>
                    </a:lnTo>
                    <a:lnTo>
                      <a:pt x="254794" y="154781"/>
                    </a:lnTo>
                    <a:lnTo>
                      <a:pt x="314325" y="154781"/>
                    </a:lnTo>
                    <a:lnTo>
                      <a:pt x="314325" y="119062"/>
                    </a:lnTo>
                    <a:lnTo>
                      <a:pt x="378619" y="119062"/>
                    </a:lnTo>
                    <a:lnTo>
                      <a:pt x="378619" y="100012"/>
                    </a:lnTo>
                    <a:lnTo>
                      <a:pt x="414338" y="100012"/>
                    </a:lnTo>
                    <a:lnTo>
                      <a:pt x="414338" y="80962"/>
                    </a:lnTo>
                    <a:lnTo>
                      <a:pt x="459582" y="80962"/>
                    </a:lnTo>
                    <a:lnTo>
                      <a:pt x="459582" y="64294"/>
                    </a:lnTo>
                    <a:lnTo>
                      <a:pt x="483394" y="64294"/>
                    </a:lnTo>
                    <a:lnTo>
                      <a:pt x="483394" y="26194"/>
                    </a:lnTo>
                    <a:lnTo>
                      <a:pt x="569119" y="26194"/>
                    </a:lnTo>
                    <a:lnTo>
                      <a:pt x="573882" y="21431"/>
                    </a:lnTo>
                    <a:lnTo>
                      <a:pt x="595313" y="21431"/>
                    </a:lnTo>
                    <a:lnTo>
                      <a:pt x="595313" y="0"/>
                    </a:lnTo>
                    <a:lnTo>
                      <a:pt x="695325" y="0"/>
                    </a:lnTo>
                    <a:lnTo>
                      <a:pt x="695325" y="7144"/>
                    </a:lnTo>
                  </a:path>
                </a:pathLst>
              </a:custGeom>
              <a:noFill/>
              <a:ln w="28575"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5" name="Freeform 125">
                <a:extLst>
                  <a:ext uri="{FF2B5EF4-FFF2-40B4-BE49-F238E27FC236}">
                    <a16:creationId xmlns:a16="http://schemas.microsoft.com/office/drawing/2014/main" id="{5231F963-D6A3-4B91-BB94-B73FEA6FB9A5}"/>
                  </a:ext>
                </a:extLst>
              </p:cNvPr>
              <p:cNvSpPr>
                <a:spLocks/>
              </p:cNvSpPr>
              <p:nvPr/>
            </p:nvSpPr>
            <p:spPr bwMode="auto">
              <a:xfrm>
                <a:off x="3054350" y="3117850"/>
                <a:ext cx="593725" cy="100013"/>
              </a:xfrm>
              <a:custGeom>
                <a:avLst/>
                <a:gdLst>
                  <a:gd name="T0" fmla="*/ 0 w 676275"/>
                  <a:gd name="T1" fmla="*/ 9134 h 109538"/>
                  <a:gd name="T2" fmla="*/ 2118 w 676275"/>
                  <a:gd name="T3" fmla="*/ 9134 h 109538"/>
                  <a:gd name="T4" fmla="*/ 2118 w 676275"/>
                  <a:gd name="T5" fmla="*/ 6355 h 109538"/>
                  <a:gd name="T6" fmla="*/ 5036 w 676275"/>
                  <a:gd name="T7" fmla="*/ 6355 h 109538"/>
                  <a:gd name="T8" fmla="*/ 5036 w 676275"/>
                  <a:gd name="T9" fmla="*/ 5361 h 109538"/>
                  <a:gd name="T10" fmla="*/ 8322 w 676275"/>
                  <a:gd name="T11" fmla="*/ 5361 h 109538"/>
                  <a:gd name="T12" fmla="*/ 8322 w 676275"/>
                  <a:gd name="T13" fmla="*/ 3774 h 109538"/>
                  <a:gd name="T14" fmla="*/ 11607 w 676275"/>
                  <a:gd name="T15" fmla="*/ 3774 h 109538"/>
                  <a:gd name="T16" fmla="*/ 11607 w 676275"/>
                  <a:gd name="T17" fmla="*/ 2780 h 109538"/>
                  <a:gd name="T18" fmla="*/ 14745 w 676275"/>
                  <a:gd name="T19" fmla="*/ 2780 h 109538"/>
                  <a:gd name="T20" fmla="*/ 14891 w 676275"/>
                  <a:gd name="T21" fmla="*/ 2382 h 109538"/>
                  <a:gd name="T22" fmla="*/ 17593 w 676275"/>
                  <a:gd name="T23" fmla="*/ 2382 h 109538"/>
                  <a:gd name="T24" fmla="*/ 17593 w 676275"/>
                  <a:gd name="T25" fmla="*/ 794 h 109538"/>
                  <a:gd name="T26" fmla="*/ 18468 w 676275"/>
                  <a:gd name="T27" fmla="*/ 794 h 109538"/>
                  <a:gd name="T28" fmla="*/ 18468 w 676275"/>
                  <a:gd name="T29" fmla="*/ 0 h 109538"/>
                  <a:gd name="T30" fmla="*/ 20731 w 676275"/>
                  <a:gd name="T31" fmla="*/ 0 h 109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76275" h="109538">
                    <a:moveTo>
                      <a:pt x="0" y="109538"/>
                    </a:moveTo>
                    <a:lnTo>
                      <a:pt x="69056" y="109538"/>
                    </a:lnTo>
                    <a:lnTo>
                      <a:pt x="69056" y="76200"/>
                    </a:lnTo>
                    <a:lnTo>
                      <a:pt x="164306" y="76200"/>
                    </a:lnTo>
                    <a:lnTo>
                      <a:pt x="164306" y="64294"/>
                    </a:lnTo>
                    <a:lnTo>
                      <a:pt x="271462" y="64294"/>
                    </a:lnTo>
                    <a:lnTo>
                      <a:pt x="271462" y="45244"/>
                    </a:lnTo>
                    <a:lnTo>
                      <a:pt x="378618" y="45244"/>
                    </a:lnTo>
                    <a:lnTo>
                      <a:pt x="378618" y="33338"/>
                    </a:lnTo>
                    <a:lnTo>
                      <a:pt x="481012" y="33338"/>
                    </a:lnTo>
                    <a:lnTo>
                      <a:pt x="485775" y="28575"/>
                    </a:lnTo>
                    <a:lnTo>
                      <a:pt x="573881" y="28575"/>
                    </a:lnTo>
                    <a:lnTo>
                      <a:pt x="573881" y="9525"/>
                    </a:lnTo>
                    <a:lnTo>
                      <a:pt x="602456" y="9525"/>
                    </a:lnTo>
                    <a:lnTo>
                      <a:pt x="602456" y="0"/>
                    </a:lnTo>
                    <a:lnTo>
                      <a:pt x="676275" y="0"/>
                    </a:lnTo>
                  </a:path>
                </a:pathLst>
              </a:custGeom>
              <a:noFill/>
              <a:ln w="38100"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6" name="Freeform 126">
                <a:extLst>
                  <a:ext uri="{FF2B5EF4-FFF2-40B4-BE49-F238E27FC236}">
                    <a16:creationId xmlns:a16="http://schemas.microsoft.com/office/drawing/2014/main" id="{AE191834-CD69-433B-B601-5A683A937330}"/>
                  </a:ext>
                </a:extLst>
              </p:cNvPr>
              <p:cNvSpPr>
                <a:spLocks/>
              </p:cNvSpPr>
              <p:nvPr/>
            </p:nvSpPr>
            <p:spPr bwMode="auto">
              <a:xfrm>
                <a:off x="3648075" y="2965450"/>
                <a:ext cx="503238" cy="153988"/>
              </a:xfrm>
              <a:custGeom>
                <a:avLst/>
                <a:gdLst>
                  <a:gd name="T0" fmla="*/ 0 w 578644"/>
                  <a:gd name="T1" fmla="*/ 12568 h 169069"/>
                  <a:gd name="T2" fmla="*/ 1468 w 578644"/>
                  <a:gd name="T3" fmla="*/ 12568 h 169069"/>
                  <a:gd name="T4" fmla="*/ 1468 w 578644"/>
                  <a:gd name="T5" fmla="*/ 10621 h 169069"/>
                  <a:gd name="T6" fmla="*/ 4022 w 578644"/>
                  <a:gd name="T7" fmla="*/ 10621 h 169069"/>
                  <a:gd name="T8" fmla="*/ 4022 w 578644"/>
                  <a:gd name="T9" fmla="*/ 8497 h 169069"/>
                  <a:gd name="T10" fmla="*/ 5762 w 578644"/>
                  <a:gd name="T11" fmla="*/ 8497 h 169069"/>
                  <a:gd name="T12" fmla="*/ 5762 w 578644"/>
                  <a:gd name="T13" fmla="*/ 7612 h 169069"/>
                  <a:gd name="T14" fmla="*/ 6958 w 578644"/>
                  <a:gd name="T15" fmla="*/ 7612 h 169069"/>
                  <a:gd name="T16" fmla="*/ 6958 w 578644"/>
                  <a:gd name="T17" fmla="*/ 6195 h 169069"/>
                  <a:gd name="T18" fmla="*/ 9785 w 578644"/>
                  <a:gd name="T19" fmla="*/ 6195 h 169069"/>
                  <a:gd name="T20" fmla="*/ 9785 w 578644"/>
                  <a:gd name="T21" fmla="*/ 4426 h 169069"/>
                  <a:gd name="T22" fmla="*/ 12123 w 578644"/>
                  <a:gd name="T23" fmla="*/ 4426 h 169069"/>
                  <a:gd name="T24" fmla="*/ 12123 w 578644"/>
                  <a:gd name="T25" fmla="*/ 2302 h 169069"/>
                  <a:gd name="T26" fmla="*/ 12123 w 578644"/>
                  <a:gd name="T27" fmla="*/ 2302 h 169069"/>
                  <a:gd name="T28" fmla="*/ 13210 w 578644"/>
                  <a:gd name="T29" fmla="*/ 2302 h 169069"/>
                  <a:gd name="T30" fmla="*/ 13210 w 578644"/>
                  <a:gd name="T31" fmla="*/ 0 h 1690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8644" h="169069">
                    <a:moveTo>
                      <a:pt x="0" y="169069"/>
                    </a:moveTo>
                    <a:lnTo>
                      <a:pt x="64294" y="169069"/>
                    </a:lnTo>
                    <a:lnTo>
                      <a:pt x="64294" y="142875"/>
                    </a:lnTo>
                    <a:lnTo>
                      <a:pt x="176213" y="142875"/>
                    </a:lnTo>
                    <a:lnTo>
                      <a:pt x="176213" y="114300"/>
                    </a:lnTo>
                    <a:lnTo>
                      <a:pt x="252413" y="114300"/>
                    </a:lnTo>
                    <a:lnTo>
                      <a:pt x="252413" y="102394"/>
                    </a:lnTo>
                    <a:lnTo>
                      <a:pt x="304800" y="102394"/>
                    </a:lnTo>
                    <a:lnTo>
                      <a:pt x="304800" y="83344"/>
                    </a:lnTo>
                    <a:lnTo>
                      <a:pt x="428625" y="83344"/>
                    </a:lnTo>
                    <a:lnTo>
                      <a:pt x="428625" y="59531"/>
                    </a:lnTo>
                    <a:lnTo>
                      <a:pt x="531019" y="59531"/>
                    </a:lnTo>
                    <a:lnTo>
                      <a:pt x="531019" y="30956"/>
                    </a:lnTo>
                    <a:lnTo>
                      <a:pt x="578644" y="30956"/>
                    </a:lnTo>
                    <a:lnTo>
                      <a:pt x="578644" y="0"/>
                    </a:lnTo>
                  </a:path>
                </a:pathLst>
              </a:custGeom>
              <a:noFill/>
              <a:ln w="38100"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7" name="Freeform 127">
                <a:extLst>
                  <a:ext uri="{FF2B5EF4-FFF2-40B4-BE49-F238E27FC236}">
                    <a16:creationId xmlns:a16="http://schemas.microsoft.com/office/drawing/2014/main" id="{B2F21FE2-534A-446E-A409-45E804D4B7A9}"/>
                  </a:ext>
                </a:extLst>
              </p:cNvPr>
              <p:cNvSpPr>
                <a:spLocks/>
              </p:cNvSpPr>
              <p:nvPr/>
            </p:nvSpPr>
            <p:spPr bwMode="auto">
              <a:xfrm>
                <a:off x="4159250" y="2501900"/>
                <a:ext cx="2109788" cy="468313"/>
              </a:xfrm>
              <a:custGeom>
                <a:avLst/>
                <a:gdLst>
                  <a:gd name="T0" fmla="*/ 0 w 2483644"/>
                  <a:gd name="T1" fmla="*/ 28555 h 519112"/>
                  <a:gd name="T2" fmla="*/ 2098 w 2483644"/>
                  <a:gd name="T3" fmla="*/ 28686 h 519112"/>
                  <a:gd name="T4" fmla="*/ 2098 w 2483644"/>
                  <a:gd name="T5" fmla="*/ 27764 h 519112"/>
                  <a:gd name="T6" fmla="*/ 2469 w 2483644"/>
                  <a:gd name="T7" fmla="*/ 27764 h 519112"/>
                  <a:gd name="T8" fmla="*/ 2469 w 2483644"/>
                  <a:gd name="T9" fmla="*/ 26842 h 519112"/>
                  <a:gd name="T10" fmla="*/ 3727 w 2483644"/>
                  <a:gd name="T11" fmla="*/ 26842 h 519112"/>
                  <a:gd name="T12" fmla="*/ 3727 w 2483644"/>
                  <a:gd name="T13" fmla="*/ 25922 h 519112"/>
                  <a:gd name="T14" fmla="*/ 4173 w 2483644"/>
                  <a:gd name="T15" fmla="*/ 25922 h 519112"/>
                  <a:gd name="T16" fmla="*/ 4173 w 2483644"/>
                  <a:gd name="T17" fmla="*/ 25134 h 519112"/>
                  <a:gd name="T18" fmla="*/ 5703 w 2483644"/>
                  <a:gd name="T19" fmla="*/ 25134 h 519112"/>
                  <a:gd name="T20" fmla="*/ 5703 w 2483644"/>
                  <a:gd name="T21" fmla="*/ 24213 h 519112"/>
                  <a:gd name="T22" fmla="*/ 5997 w 2483644"/>
                  <a:gd name="T23" fmla="*/ 24213 h 519112"/>
                  <a:gd name="T24" fmla="*/ 5997 w 2483644"/>
                  <a:gd name="T25" fmla="*/ 23158 h 519112"/>
                  <a:gd name="T26" fmla="*/ 6244 w 2483644"/>
                  <a:gd name="T27" fmla="*/ 23158 h 519112"/>
                  <a:gd name="T28" fmla="*/ 6244 w 2483644"/>
                  <a:gd name="T29" fmla="*/ 21844 h 519112"/>
                  <a:gd name="T30" fmla="*/ 6467 w 2483644"/>
                  <a:gd name="T31" fmla="*/ 21844 h 519112"/>
                  <a:gd name="T32" fmla="*/ 6467 w 2483644"/>
                  <a:gd name="T33" fmla="*/ 20658 h 519112"/>
                  <a:gd name="T34" fmla="*/ 6616 w 2483644"/>
                  <a:gd name="T35" fmla="*/ 19870 h 519112"/>
                  <a:gd name="T36" fmla="*/ 6763 w 2483644"/>
                  <a:gd name="T37" fmla="*/ 19870 h 519112"/>
                  <a:gd name="T38" fmla="*/ 6986 w 2483644"/>
                  <a:gd name="T39" fmla="*/ 19870 h 519112"/>
                  <a:gd name="T40" fmla="*/ 6986 w 2483644"/>
                  <a:gd name="T41" fmla="*/ 18291 h 519112"/>
                  <a:gd name="T42" fmla="*/ 7479 w 2483644"/>
                  <a:gd name="T43" fmla="*/ 18291 h 519112"/>
                  <a:gd name="T44" fmla="*/ 7479 w 2483644"/>
                  <a:gd name="T45" fmla="*/ 16975 h 519112"/>
                  <a:gd name="T46" fmla="*/ 7726 w 2483644"/>
                  <a:gd name="T47" fmla="*/ 16975 h 519112"/>
                  <a:gd name="T48" fmla="*/ 7726 w 2483644"/>
                  <a:gd name="T49" fmla="*/ 16185 h 519112"/>
                  <a:gd name="T50" fmla="*/ 9503 w 2483644"/>
                  <a:gd name="T51" fmla="*/ 16185 h 519112"/>
                  <a:gd name="T52" fmla="*/ 9503 w 2483644"/>
                  <a:gd name="T53" fmla="*/ 15001 h 519112"/>
                  <a:gd name="T54" fmla="*/ 10590 w 2483644"/>
                  <a:gd name="T55" fmla="*/ 15001 h 519112"/>
                  <a:gd name="T56" fmla="*/ 10590 w 2483644"/>
                  <a:gd name="T57" fmla="*/ 14211 h 519112"/>
                  <a:gd name="T58" fmla="*/ 10909 w 2483644"/>
                  <a:gd name="T59" fmla="*/ 14211 h 519112"/>
                  <a:gd name="T60" fmla="*/ 10909 w 2483644"/>
                  <a:gd name="T61" fmla="*/ 13422 h 519112"/>
                  <a:gd name="T62" fmla="*/ 11058 w 2483644"/>
                  <a:gd name="T63" fmla="*/ 13422 h 519112"/>
                  <a:gd name="T64" fmla="*/ 11058 w 2483644"/>
                  <a:gd name="T65" fmla="*/ 12106 h 519112"/>
                  <a:gd name="T66" fmla="*/ 12614 w 2483644"/>
                  <a:gd name="T67" fmla="*/ 12106 h 519112"/>
                  <a:gd name="T68" fmla="*/ 12614 w 2483644"/>
                  <a:gd name="T69" fmla="*/ 10658 h 519112"/>
                  <a:gd name="T70" fmla="*/ 13378 w 2483644"/>
                  <a:gd name="T71" fmla="*/ 10658 h 519112"/>
                  <a:gd name="T72" fmla="*/ 13378 w 2483644"/>
                  <a:gd name="T73" fmla="*/ 10001 h 519112"/>
                  <a:gd name="T74" fmla="*/ 14612 w 2483644"/>
                  <a:gd name="T75" fmla="*/ 10001 h 519112"/>
                  <a:gd name="T76" fmla="*/ 14612 w 2483644"/>
                  <a:gd name="T77" fmla="*/ 9474 h 519112"/>
                  <a:gd name="T78" fmla="*/ 15008 w 2483644"/>
                  <a:gd name="T79" fmla="*/ 9474 h 519112"/>
                  <a:gd name="T80" fmla="*/ 15008 w 2483644"/>
                  <a:gd name="T81" fmla="*/ 8685 h 519112"/>
                  <a:gd name="T82" fmla="*/ 15501 w 2483644"/>
                  <a:gd name="T83" fmla="*/ 8685 h 519112"/>
                  <a:gd name="T84" fmla="*/ 15600 w 2483644"/>
                  <a:gd name="T85" fmla="*/ 8159 h 519112"/>
                  <a:gd name="T86" fmla="*/ 16414 w 2483644"/>
                  <a:gd name="T87" fmla="*/ 8159 h 519112"/>
                  <a:gd name="T88" fmla="*/ 16414 w 2483644"/>
                  <a:gd name="T89" fmla="*/ 7500 h 519112"/>
                  <a:gd name="T90" fmla="*/ 16933 w 2483644"/>
                  <a:gd name="T91" fmla="*/ 7500 h 519112"/>
                  <a:gd name="T92" fmla="*/ 16933 w 2483644"/>
                  <a:gd name="T93" fmla="*/ 6317 h 519112"/>
                  <a:gd name="T94" fmla="*/ 18784 w 2483644"/>
                  <a:gd name="T95" fmla="*/ 6317 h 519112"/>
                  <a:gd name="T96" fmla="*/ 18784 w 2483644"/>
                  <a:gd name="T97" fmla="*/ 5395 h 519112"/>
                  <a:gd name="T98" fmla="*/ 20462 w 2483644"/>
                  <a:gd name="T99" fmla="*/ 5395 h 519112"/>
                  <a:gd name="T100" fmla="*/ 20462 w 2483644"/>
                  <a:gd name="T101" fmla="*/ 3948 h 519112"/>
                  <a:gd name="T102" fmla="*/ 21301 w 2483644"/>
                  <a:gd name="T103" fmla="*/ 3948 h 519112"/>
                  <a:gd name="T104" fmla="*/ 21301 w 2483644"/>
                  <a:gd name="T105" fmla="*/ 3158 h 519112"/>
                  <a:gd name="T106" fmla="*/ 21845 w 2483644"/>
                  <a:gd name="T107" fmla="*/ 3158 h 519112"/>
                  <a:gd name="T108" fmla="*/ 22314 w 2483644"/>
                  <a:gd name="T109" fmla="*/ 3158 h 519112"/>
                  <a:gd name="T110" fmla="*/ 22511 w 2483644"/>
                  <a:gd name="T111" fmla="*/ 2105 h 519112"/>
                  <a:gd name="T112" fmla="*/ 22511 w 2483644"/>
                  <a:gd name="T113" fmla="*/ 789 h 519112"/>
                  <a:gd name="T114" fmla="*/ 22831 w 2483644"/>
                  <a:gd name="T115" fmla="*/ 789 h 519112"/>
                  <a:gd name="T116" fmla="*/ 22881 w 2483644"/>
                  <a:gd name="T117" fmla="*/ 527 h 519112"/>
                  <a:gd name="T118" fmla="*/ 24116 w 2483644"/>
                  <a:gd name="T119" fmla="*/ 527 h 519112"/>
                  <a:gd name="T120" fmla="*/ 24215 w 2483644"/>
                  <a:gd name="T121" fmla="*/ 0 h 519112"/>
                  <a:gd name="T122" fmla="*/ 25745 w 2483644"/>
                  <a:gd name="T123" fmla="*/ 0 h 519112"/>
                  <a:gd name="T124" fmla="*/ 25745 w 2483644"/>
                  <a:gd name="T125" fmla="*/ 131 h 5191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83644" h="519112">
                    <a:moveTo>
                      <a:pt x="0" y="516731"/>
                    </a:moveTo>
                    <a:lnTo>
                      <a:pt x="202406" y="519112"/>
                    </a:lnTo>
                    <a:lnTo>
                      <a:pt x="202406" y="502444"/>
                    </a:lnTo>
                    <a:lnTo>
                      <a:pt x="238125" y="502444"/>
                    </a:lnTo>
                    <a:lnTo>
                      <a:pt x="238125" y="485775"/>
                    </a:lnTo>
                    <a:lnTo>
                      <a:pt x="359569" y="485775"/>
                    </a:lnTo>
                    <a:lnTo>
                      <a:pt x="359569" y="469106"/>
                    </a:lnTo>
                    <a:lnTo>
                      <a:pt x="402431" y="469106"/>
                    </a:lnTo>
                    <a:lnTo>
                      <a:pt x="402431" y="454819"/>
                    </a:lnTo>
                    <a:lnTo>
                      <a:pt x="550069" y="454819"/>
                    </a:lnTo>
                    <a:lnTo>
                      <a:pt x="550069" y="438150"/>
                    </a:lnTo>
                    <a:lnTo>
                      <a:pt x="578644" y="438150"/>
                    </a:lnTo>
                    <a:lnTo>
                      <a:pt x="578644" y="419100"/>
                    </a:lnTo>
                    <a:lnTo>
                      <a:pt x="602456" y="419100"/>
                    </a:lnTo>
                    <a:lnTo>
                      <a:pt x="602456" y="395287"/>
                    </a:lnTo>
                    <a:lnTo>
                      <a:pt x="623887" y="395287"/>
                    </a:lnTo>
                    <a:lnTo>
                      <a:pt x="623887" y="373856"/>
                    </a:lnTo>
                    <a:lnTo>
                      <a:pt x="638174" y="359569"/>
                    </a:lnTo>
                    <a:lnTo>
                      <a:pt x="652462" y="359569"/>
                    </a:lnTo>
                    <a:lnTo>
                      <a:pt x="673894" y="359569"/>
                    </a:lnTo>
                    <a:lnTo>
                      <a:pt x="673894" y="330994"/>
                    </a:lnTo>
                    <a:lnTo>
                      <a:pt x="721519" y="330994"/>
                    </a:lnTo>
                    <a:lnTo>
                      <a:pt x="721519" y="307181"/>
                    </a:lnTo>
                    <a:lnTo>
                      <a:pt x="745331" y="307181"/>
                    </a:lnTo>
                    <a:lnTo>
                      <a:pt x="745331" y="292894"/>
                    </a:lnTo>
                    <a:lnTo>
                      <a:pt x="916781" y="292894"/>
                    </a:lnTo>
                    <a:lnTo>
                      <a:pt x="916781" y="271462"/>
                    </a:lnTo>
                    <a:lnTo>
                      <a:pt x="1021556" y="271462"/>
                    </a:lnTo>
                    <a:lnTo>
                      <a:pt x="1021556" y="257175"/>
                    </a:lnTo>
                    <a:lnTo>
                      <a:pt x="1052512" y="257175"/>
                    </a:lnTo>
                    <a:lnTo>
                      <a:pt x="1052512" y="242887"/>
                    </a:lnTo>
                    <a:lnTo>
                      <a:pt x="1066800" y="242887"/>
                    </a:lnTo>
                    <a:lnTo>
                      <a:pt x="1066800" y="219075"/>
                    </a:lnTo>
                    <a:lnTo>
                      <a:pt x="1216819" y="219075"/>
                    </a:lnTo>
                    <a:lnTo>
                      <a:pt x="1216819" y="192881"/>
                    </a:lnTo>
                    <a:lnTo>
                      <a:pt x="1290637" y="192881"/>
                    </a:lnTo>
                    <a:lnTo>
                      <a:pt x="1290637" y="180975"/>
                    </a:lnTo>
                    <a:lnTo>
                      <a:pt x="1409700" y="180975"/>
                    </a:lnTo>
                    <a:lnTo>
                      <a:pt x="1409700" y="171450"/>
                    </a:lnTo>
                    <a:lnTo>
                      <a:pt x="1447800" y="171450"/>
                    </a:lnTo>
                    <a:lnTo>
                      <a:pt x="1447800" y="157162"/>
                    </a:lnTo>
                    <a:lnTo>
                      <a:pt x="1495425" y="157162"/>
                    </a:lnTo>
                    <a:lnTo>
                      <a:pt x="1504950" y="147637"/>
                    </a:lnTo>
                    <a:lnTo>
                      <a:pt x="1583531" y="147637"/>
                    </a:lnTo>
                    <a:lnTo>
                      <a:pt x="1583531" y="135731"/>
                    </a:lnTo>
                    <a:lnTo>
                      <a:pt x="1633537" y="135731"/>
                    </a:lnTo>
                    <a:lnTo>
                      <a:pt x="1633537" y="114300"/>
                    </a:lnTo>
                    <a:lnTo>
                      <a:pt x="1812131" y="114300"/>
                    </a:lnTo>
                    <a:lnTo>
                      <a:pt x="1812131" y="97631"/>
                    </a:lnTo>
                    <a:lnTo>
                      <a:pt x="1974056" y="97631"/>
                    </a:lnTo>
                    <a:lnTo>
                      <a:pt x="1974056" y="71437"/>
                    </a:lnTo>
                    <a:lnTo>
                      <a:pt x="2055019" y="71437"/>
                    </a:lnTo>
                    <a:lnTo>
                      <a:pt x="2055019" y="57150"/>
                    </a:lnTo>
                    <a:lnTo>
                      <a:pt x="2107406" y="57150"/>
                    </a:lnTo>
                    <a:lnTo>
                      <a:pt x="2152650" y="57150"/>
                    </a:lnTo>
                    <a:lnTo>
                      <a:pt x="2171700" y="38100"/>
                    </a:lnTo>
                    <a:lnTo>
                      <a:pt x="2171700" y="14287"/>
                    </a:lnTo>
                    <a:lnTo>
                      <a:pt x="2202656" y="14287"/>
                    </a:lnTo>
                    <a:lnTo>
                      <a:pt x="2207418" y="9525"/>
                    </a:lnTo>
                    <a:lnTo>
                      <a:pt x="2326481" y="9525"/>
                    </a:lnTo>
                    <a:lnTo>
                      <a:pt x="2336006" y="0"/>
                    </a:lnTo>
                    <a:lnTo>
                      <a:pt x="2483644" y="0"/>
                    </a:lnTo>
                    <a:lnTo>
                      <a:pt x="2483644" y="2381"/>
                    </a:lnTo>
                  </a:path>
                </a:pathLst>
              </a:custGeom>
              <a:noFill/>
              <a:ln w="38100"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8" name="Freeform 128">
                <a:extLst>
                  <a:ext uri="{FF2B5EF4-FFF2-40B4-BE49-F238E27FC236}">
                    <a16:creationId xmlns:a16="http://schemas.microsoft.com/office/drawing/2014/main" id="{9D2F7C44-6F1E-4AB2-A92F-644FB0905097}"/>
                  </a:ext>
                </a:extLst>
              </p:cNvPr>
              <p:cNvSpPr>
                <a:spLocks/>
              </p:cNvSpPr>
              <p:nvPr/>
            </p:nvSpPr>
            <p:spPr bwMode="auto">
              <a:xfrm>
                <a:off x="6267450" y="2106613"/>
                <a:ext cx="2103438" cy="390525"/>
              </a:xfrm>
              <a:custGeom>
                <a:avLst/>
                <a:gdLst>
                  <a:gd name="T0" fmla="*/ 0 w 2476500"/>
                  <a:gd name="T1" fmla="*/ 23143 h 433387"/>
                  <a:gd name="T2" fmla="*/ 1232 w 2476500"/>
                  <a:gd name="T3" fmla="*/ 23143 h 433387"/>
                  <a:gd name="T4" fmla="*/ 1232 w 2476500"/>
                  <a:gd name="T5" fmla="*/ 21870 h 433387"/>
                  <a:gd name="T6" fmla="*/ 2020 w 2476500"/>
                  <a:gd name="T7" fmla="*/ 21870 h 433387"/>
                  <a:gd name="T8" fmla="*/ 2020 w 2476500"/>
                  <a:gd name="T9" fmla="*/ 20726 h 433387"/>
                  <a:gd name="T10" fmla="*/ 2586 w 2476500"/>
                  <a:gd name="T11" fmla="*/ 20726 h 433387"/>
                  <a:gd name="T12" fmla="*/ 2586 w 2476500"/>
                  <a:gd name="T13" fmla="*/ 19963 h 433387"/>
                  <a:gd name="T14" fmla="*/ 5346 w 2476500"/>
                  <a:gd name="T15" fmla="*/ 19963 h 433387"/>
                  <a:gd name="T16" fmla="*/ 5346 w 2476500"/>
                  <a:gd name="T17" fmla="*/ 18691 h 433387"/>
                  <a:gd name="T18" fmla="*/ 6158 w 2476500"/>
                  <a:gd name="T19" fmla="*/ 18691 h 433387"/>
                  <a:gd name="T20" fmla="*/ 6158 w 2476500"/>
                  <a:gd name="T21" fmla="*/ 18055 h 433387"/>
                  <a:gd name="T22" fmla="*/ 6577 w 2476500"/>
                  <a:gd name="T23" fmla="*/ 18055 h 433387"/>
                  <a:gd name="T24" fmla="*/ 6577 w 2476500"/>
                  <a:gd name="T25" fmla="*/ 17421 h 433387"/>
                  <a:gd name="T26" fmla="*/ 6971 w 2476500"/>
                  <a:gd name="T27" fmla="*/ 17421 h 433387"/>
                  <a:gd name="T28" fmla="*/ 6971 w 2476500"/>
                  <a:gd name="T29" fmla="*/ 16022 h 433387"/>
                  <a:gd name="T30" fmla="*/ 8178 w 2476500"/>
                  <a:gd name="T31" fmla="*/ 16022 h 433387"/>
                  <a:gd name="T32" fmla="*/ 8523 w 2476500"/>
                  <a:gd name="T33" fmla="*/ 16022 h 433387"/>
                  <a:gd name="T34" fmla="*/ 8523 w 2476500"/>
                  <a:gd name="T35" fmla="*/ 14496 h 433387"/>
                  <a:gd name="T36" fmla="*/ 9114 w 2476500"/>
                  <a:gd name="T37" fmla="*/ 14496 h 433387"/>
                  <a:gd name="T38" fmla="*/ 9114 w 2476500"/>
                  <a:gd name="T39" fmla="*/ 13734 h 433387"/>
                  <a:gd name="T40" fmla="*/ 9606 w 2476500"/>
                  <a:gd name="T41" fmla="*/ 13734 h 433387"/>
                  <a:gd name="T42" fmla="*/ 9606 w 2476500"/>
                  <a:gd name="T43" fmla="*/ 13224 h 433387"/>
                  <a:gd name="T44" fmla="*/ 10987 w 2476500"/>
                  <a:gd name="T45" fmla="*/ 13224 h 433387"/>
                  <a:gd name="T46" fmla="*/ 10987 w 2476500"/>
                  <a:gd name="T47" fmla="*/ 11698 h 433387"/>
                  <a:gd name="T48" fmla="*/ 12932 w 2476500"/>
                  <a:gd name="T49" fmla="*/ 11698 h 433387"/>
                  <a:gd name="T50" fmla="*/ 12932 w 2476500"/>
                  <a:gd name="T51" fmla="*/ 10300 h 433387"/>
                  <a:gd name="T52" fmla="*/ 13154 w 2476500"/>
                  <a:gd name="T53" fmla="*/ 10300 h 433387"/>
                  <a:gd name="T54" fmla="*/ 13154 w 2476500"/>
                  <a:gd name="T55" fmla="*/ 9155 h 433387"/>
                  <a:gd name="T56" fmla="*/ 13352 w 2476500"/>
                  <a:gd name="T57" fmla="*/ 9155 h 433387"/>
                  <a:gd name="T58" fmla="*/ 13352 w 2476500"/>
                  <a:gd name="T59" fmla="*/ 8646 h 433387"/>
                  <a:gd name="T60" fmla="*/ 13943 w 2476500"/>
                  <a:gd name="T61" fmla="*/ 8646 h 433387"/>
                  <a:gd name="T62" fmla="*/ 13943 w 2476500"/>
                  <a:gd name="T63" fmla="*/ 7757 h 433387"/>
                  <a:gd name="T64" fmla="*/ 15790 w 2476500"/>
                  <a:gd name="T65" fmla="*/ 7757 h 433387"/>
                  <a:gd name="T66" fmla="*/ 15790 w 2476500"/>
                  <a:gd name="T67" fmla="*/ 6993 h 433387"/>
                  <a:gd name="T68" fmla="*/ 16208 w 2476500"/>
                  <a:gd name="T69" fmla="*/ 6993 h 433387"/>
                  <a:gd name="T70" fmla="*/ 16208 w 2476500"/>
                  <a:gd name="T71" fmla="*/ 5595 h 433387"/>
                  <a:gd name="T72" fmla="*/ 16947 w 2476500"/>
                  <a:gd name="T73" fmla="*/ 5595 h 433387"/>
                  <a:gd name="T74" fmla="*/ 16947 w 2476500"/>
                  <a:gd name="T75" fmla="*/ 4069 h 433387"/>
                  <a:gd name="T76" fmla="*/ 19682 w 2476500"/>
                  <a:gd name="T77" fmla="*/ 4069 h 433387"/>
                  <a:gd name="T78" fmla="*/ 19632 w 2476500"/>
                  <a:gd name="T79" fmla="*/ 3814 h 433387"/>
                  <a:gd name="T80" fmla="*/ 21727 w 2476500"/>
                  <a:gd name="T81" fmla="*/ 3814 h 433387"/>
                  <a:gd name="T82" fmla="*/ 21727 w 2476500"/>
                  <a:gd name="T83" fmla="*/ 3178 h 433387"/>
                  <a:gd name="T84" fmla="*/ 22392 w 2476500"/>
                  <a:gd name="T85" fmla="*/ 3178 h 433387"/>
                  <a:gd name="T86" fmla="*/ 22392 w 2476500"/>
                  <a:gd name="T87" fmla="*/ 1654 h 433387"/>
                  <a:gd name="T88" fmla="*/ 24856 w 2476500"/>
                  <a:gd name="T89" fmla="*/ 1654 h 433387"/>
                  <a:gd name="T90" fmla="*/ 24856 w 2476500"/>
                  <a:gd name="T91" fmla="*/ 0 h 433387"/>
                  <a:gd name="T92" fmla="*/ 25619 w 2476500"/>
                  <a:gd name="T93" fmla="*/ 382 h 4333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76500" h="433387">
                    <a:moveTo>
                      <a:pt x="0" y="433387"/>
                    </a:moveTo>
                    <a:lnTo>
                      <a:pt x="119063" y="433387"/>
                    </a:lnTo>
                    <a:lnTo>
                      <a:pt x="119063" y="409575"/>
                    </a:lnTo>
                    <a:lnTo>
                      <a:pt x="195263" y="409575"/>
                    </a:lnTo>
                    <a:lnTo>
                      <a:pt x="195263" y="388144"/>
                    </a:lnTo>
                    <a:lnTo>
                      <a:pt x="250032" y="388144"/>
                    </a:lnTo>
                    <a:lnTo>
                      <a:pt x="250032" y="373856"/>
                    </a:lnTo>
                    <a:lnTo>
                      <a:pt x="516732" y="373856"/>
                    </a:lnTo>
                    <a:lnTo>
                      <a:pt x="516732" y="350044"/>
                    </a:lnTo>
                    <a:lnTo>
                      <a:pt x="595313" y="350044"/>
                    </a:lnTo>
                    <a:lnTo>
                      <a:pt x="595313" y="338137"/>
                    </a:lnTo>
                    <a:lnTo>
                      <a:pt x="635794" y="338137"/>
                    </a:lnTo>
                    <a:lnTo>
                      <a:pt x="635794" y="326231"/>
                    </a:lnTo>
                    <a:lnTo>
                      <a:pt x="673894" y="326231"/>
                    </a:lnTo>
                    <a:lnTo>
                      <a:pt x="673894" y="300037"/>
                    </a:lnTo>
                    <a:lnTo>
                      <a:pt x="790575" y="300037"/>
                    </a:lnTo>
                    <a:lnTo>
                      <a:pt x="823913" y="300037"/>
                    </a:lnTo>
                    <a:lnTo>
                      <a:pt x="823913" y="271462"/>
                    </a:lnTo>
                    <a:lnTo>
                      <a:pt x="881063" y="271462"/>
                    </a:lnTo>
                    <a:lnTo>
                      <a:pt x="881063" y="257175"/>
                    </a:lnTo>
                    <a:lnTo>
                      <a:pt x="928688" y="257175"/>
                    </a:lnTo>
                    <a:lnTo>
                      <a:pt x="928688" y="247650"/>
                    </a:lnTo>
                    <a:lnTo>
                      <a:pt x="1062038" y="247650"/>
                    </a:lnTo>
                    <a:lnTo>
                      <a:pt x="1062038" y="219075"/>
                    </a:lnTo>
                    <a:lnTo>
                      <a:pt x="1250157" y="219075"/>
                    </a:lnTo>
                    <a:lnTo>
                      <a:pt x="1250157" y="192881"/>
                    </a:lnTo>
                    <a:lnTo>
                      <a:pt x="1271588" y="192881"/>
                    </a:lnTo>
                    <a:lnTo>
                      <a:pt x="1271588" y="171450"/>
                    </a:lnTo>
                    <a:lnTo>
                      <a:pt x="1290638" y="171450"/>
                    </a:lnTo>
                    <a:lnTo>
                      <a:pt x="1290638" y="161925"/>
                    </a:lnTo>
                    <a:lnTo>
                      <a:pt x="1347788" y="161925"/>
                    </a:lnTo>
                    <a:lnTo>
                      <a:pt x="1347788" y="145256"/>
                    </a:lnTo>
                    <a:lnTo>
                      <a:pt x="1526382" y="145256"/>
                    </a:lnTo>
                    <a:lnTo>
                      <a:pt x="1526382" y="130969"/>
                    </a:lnTo>
                    <a:lnTo>
                      <a:pt x="1566863" y="130969"/>
                    </a:lnTo>
                    <a:lnTo>
                      <a:pt x="1566863" y="104775"/>
                    </a:lnTo>
                    <a:lnTo>
                      <a:pt x="1638300" y="104775"/>
                    </a:lnTo>
                    <a:lnTo>
                      <a:pt x="1638300" y="76200"/>
                    </a:lnTo>
                    <a:lnTo>
                      <a:pt x="1902619" y="76200"/>
                    </a:lnTo>
                    <a:lnTo>
                      <a:pt x="1897857" y="71438"/>
                    </a:lnTo>
                    <a:lnTo>
                      <a:pt x="2100263" y="71438"/>
                    </a:lnTo>
                    <a:lnTo>
                      <a:pt x="2100263" y="59531"/>
                    </a:lnTo>
                    <a:lnTo>
                      <a:pt x="2164557" y="59531"/>
                    </a:lnTo>
                    <a:lnTo>
                      <a:pt x="2164557" y="30956"/>
                    </a:lnTo>
                    <a:lnTo>
                      <a:pt x="2402682" y="30956"/>
                    </a:lnTo>
                    <a:lnTo>
                      <a:pt x="2402682" y="0"/>
                    </a:lnTo>
                    <a:lnTo>
                      <a:pt x="2476500" y="7144"/>
                    </a:lnTo>
                  </a:path>
                </a:pathLst>
              </a:custGeom>
              <a:noFill/>
              <a:ln w="38100" cap="flat" cmpd="sng" algn="ctr">
                <a:solidFill>
                  <a:srgbClr val="99FF33"/>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69" name="Freeform 129">
                <a:extLst>
                  <a:ext uri="{FF2B5EF4-FFF2-40B4-BE49-F238E27FC236}">
                    <a16:creationId xmlns:a16="http://schemas.microsoft.com/office/drawing/2014/main" id="{8D74D3C6-EAB1-4941-9093-A79B46E9D883}"/>
                  </a:ext>
                </a:extLst>
              </p:cNvPr>
              <p:cNvSpPr>
                <a:spLocks/>
              </p:cNvSpPr>
              <p:nvPr/>
            </p:nvSpPr>
            <p:spPr bwMode="auto">
              <a:xfrm>
                <a:off x="2193925" y="3124200"/>
                <a:ext cx="1052513" cy="461963"/>
              </a:xfrm>
              <a:custGeom>
                <a:avLst/>
                <a:gdLst>
                  <a:gd name="T0" fmla="*/ 0 w 1238251"/>
                  <a:gd name="T1" fmla="*/ 32608 h 509588"/>
                  <a:gd name="T2" fmla="*/ 804 w 1238251"/>
                  <a:gd name="T3" fmla="*/ 32608 h 509588"/>
                  <a:gd name="T4" fmla="*/ 804 w 1238251"/>
                  <a:gd name="T5" fmla="*/ 29864 h 509588"/>
                  <a:gd name="T6" fmla="*/ 1407 w 1238251"/>
                  <a:gd name="T7" fmla="*/ 29864 h 509588"/>
                  <a:gd name="T8" fmla="*/ 1407 w 1238251"/>
                  <a:gd name="T9" fmla="*/ 29864 h 509588"/>
                  <a:gd name="T10" fmla="*/ 1685 w 1238251"/>
                  <a:gd name="T11" fmla="*/ 29864 h 509588"/>
                  <a:gd name="T12" fmla="*/ 1685 w 1238251"/>
                  <a:gd name="T13" fmla="*/ 28646 h 509588"/>
                  <a:gd name="T14" fmla="*/ 2162 w 1238251"/>
                  <a:gd name="T15" fmla="*/ 28646 h 509588"/>
                  <a:gd name="T16" fmla="*/ 2162 w 1238251"/>
                  <a:gd name="T17" fmla="*/ 27579 h 509588"/>
                  <a:gd name="T18" fmla="*/ 2564 w 1238251"/>
                  <a:gd name="T19" fmla="*/ 27579 h 509588"/>
                  <a:gd name="T20" fmla="*/ 2564 w 1238251"/>
                  <a:gd name="T21" fmla="*/ 26208 h 509588"/>
                  <a:gd name="T22" fmla="*/ 3796 w 1238251"/>
                  <a:gd name="T23" fmla="*/ 26208 h 509588"/>
                  <a:gd name="T24" fmla="*/ 3796 w 1238251"/>
                  <a:gd name="T25" fmla="*/ 24837 h 509588"/>
                  <a:gd name="T26" fmla="*/ 4424 w 1238251"/>
                  <a:gd name="T27" fmla="*/ 24837 h 509588"/>
                  <a:gd name="T28" fmla="*/ 4424 w 1238251"/>
                  <a:gd name="T29" fmla="*/ 23923 h 509588"/>
                  <a:gd name="T30" fmla="*/ 4626 w 1238251"/>
                  <a:gd name="T31" fmla="*/ 23923 h 509588"/>
                  <a:gd name="T32" fmla="*/ 4626 w 1238251"/>
                  <a:gd name="T33" fmla="*/ 23465 h 509588"/>
                  <a:gd name="T34" fmla="*/ 4775 w 1238251"/>
                  <a:gd name="T35" fmla="*/ 23465 h 509588"/>
                  <a:gd name="T36" fmla="*/ 4775 w 1238251"/>
                  <a:gd name="T37" fmla="*/ 21942 h 509588"/>
                  <a:gd name="T38" fmla="*/ 5556 w 1238251"/>
                  <a:gd name="T39" fmla="*/ 21942 h 509588"/>
                  <a:gd name="T40" fmla="*/ 5556 w 1238251"/>
                  <a:gd name="T41" fmla="*/ 20418 h 509588"/>
                  <a:gd name="T42" fmla="*/ 5807 w 1238251"/>
                  <a:gd name="T43" fmla="*/ 20418 h 509588"/>
                  <a:gd name="T44" fmla="*/ 5807 w 1238251"/>
                  <a:gd name="T45" fmla="*/ 20418 h 509588"/>
                  <a:gd name="T46" fmla="*/ 6259 w 1238251"/>
                  <a:gd name="T47" fmla="*/ 20418 h 509588"/>
                  <a:gd name="T48" fmla="*/ 6259 w 1238251"/>
                  <a:gd name="T49" fmla="*/ 18132 h 509588"/>
                  <a:gd name="T50" fmla="*/ 6637 w 1238251"/>
                  <a:gd name="T51" fmla="*/ 18132 h 509588"/>
                  <a:gd name="T52" fmla="*/ 6637 w 1238251"/>
                  <a:gd name="T53" fmla="*/ 16456 h 509588"/>
                  <a:gd name="T54" fmla="*/ 6963 w 1238251"/>
                  <a:gd name="T55" fmla="*/ 16456 h 509588"/>
                  <a:gd name="T56" fmla="*/ 6963 w 1238251"/>
                  <a:gd name="T57" fmla="*/ 14779 h 509588"/>
                  <a:gd name="T58" fmla="*/ 7441 w 1238251"/>
                  <a:gd name="T59" fmla="*/ 14779 h 509588"/>
                  <a:gd name="T60" fmla="*/ 7441 w 1238251"/>
                  <a:gd name="T61" fmla="*/ 13866 h 509588"/>
                  <a:gd name="T62" fmla="*/ 7893 w 1238251"/>
                  <a:gd name="T63" fmla="*/ 13866 h 509588"/>
                  <a:gd name="T64" fmla="*/ 7893 w 1238251"/>
                  <a:gd name="T65" fmla="*/ 12494 h 509588"/>
                  <a:gd name="T66" fmla="*/ 8949 w 1238251"/>
                  <a:gd name="T67" fmla="*/ 12494 h 509588"/>
                  <a:gd name="T68" fmla="*/ 8949 w 1238251"/>
                  <a:gd name="T69" fmla="*/ 10820 h 509588"/>
                  <a:gd name="T70" fmla="*/ 9377 w 1238251"/>
                  <a:gd name="T71" fmla="*/ 10820 h 509588"/>
                  <a:gd name="T72" fmla="*/ 9377 w 1238251"/>
                  <a:gd name="T73" fmla="*/ 10820 h 509588"/>
                  <a:gd name="T74" fmla="*/ 9779 w 1238251"/>
                  <a:gd name="T75" fmla="*/ 10820 h 509588"/>
                  <a:gd name="T76" fmla="*/ 9779 w 1238251"/>
                  <a:gd name="T77" fmla="*/ 9447 h 509588"/>
                  <a:gd name="T78" fmla="*/ 10106 w 1238251"/>
                  <a:gd name="T79" fmla="*/ 9447 h 509588"/>
                  <a:gd name="T80" fmla="*/ 10106 w 1238251"/>
                  <a:gd name="T81" fmla="*/ 8533 h 509588"/>
                  <a:gd name="T82" fmla="*/ 10559 w 1238251"/>
                  <a:gd name="T83" fmla="*/ 8533 h 509588"/>
                  <a:gd name="T84" fmla="*/ 10559 w 1238251"/>
                  <a:gd name="T85" fmla="*/ 7772 h 509588"/>
                  <a:gd name="T86" fmla="*/ 11288 w 1238251"/>
                  <a:gd name="T87" fmla="*/ 7772 h 509588"/>
                  <a:gd name="T88" fmla="*/ 11288 w 1238251"/>
                  <a:gd name="T89" fmla="*/ 6856 h 509588"/>
                  <a:gd name="T90" fmla="*/ 11438 w 1238251"/>
                  <a:gd name="T91" fmla="*/ 6856 h 509588"/>
                  <a:gd name="T92" fmla="*/ 12168 w 1238251"/>
                  <a:gd name="T93" fmla="*/ 6856 h 509588"/>
                  <a:gd name="T94" fmla="*/ 12168 w 1238251"/>
                  <a:gd name="T95" fmla="*/ 4723 h 509588"/>
                  <a:gd name="T96" fmla="*/ 12796 w 1238251"/>
                  <a:gd name="T97" fmla="*/ 4723 h 509588"/>
                  <a:gd name="T98" fmla="*/ 12796 w 1238251"/>
                  <a:gd name="T99" fmla="*/ 2742 h 509588"/>
                  <a:gd name="T100" fmla="*/ 12948 w 1238251"/>
                  <a:gd name="T101" fmla="*/ 2742 h 509588"/>
                  <a:gd name="T102" fmla="*/ 12948 w 1238251"/>
                  <a:gd name="T103" fmla="*/ 2742 h 509588"/>
                  <a:gd name="T104" fmla="*/ 13073 w 1238251"/>
                  <a:gd name="T105" fmla="*/ 1981 h 509588"/>
                  <a:gd name="T106" fmla="*/ 13073 w 1238251"/>
                  <a:gd name="T107" fmla="*/ 0 h 5095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38251" h="509588">
                    <a:moveTo>
                      <a:pt x="0" y="509588"/>
                    </a:moveTo>
                    <a:lnTo>
                      <a:pt x="76200" y="509588"/>
                    </a:lnTo>
                    <a:lnTo>
                      <a:pt x="76200" y="466725"/>
                    </a:lnTo>
                    <a:lnTo>
                      <a:pt x="133350" y="466725"/>
                    </a:lnTo>
                    <a:lnTo>
                      <a:pt x="159544" y="466725"/>
                    </a:lnTo>
                    <a:lnTo>
                      <a:pt x="159544" y="447675"/>
                    </a:lnTo>
                    <a:lnTo>
                      <a:pt x="204788" y="447675"/>
                    </a:lnTo>
                    <a:lnTo>
                      <a:pt x="204788" y="431006"/>
                    </a:lnTo>
                    <a:lnTo>
                      <a:pt x="242888" y="431006"/>
                    </a:lnTo>
                    <a:lnTo>
                      <a:pt x="242888" y="409575"/>
                    </a:lnTo>
                    <a:lnTo>
                      <a:pt x="359569" y="409575"/>
                    </a:lnTo>
                    <a:lnTo>
                      <a:pt x="359569" y="388144"/>
                    </a:lnTo>
                    <a:lnTo>
                      <a:pt x="419100" y="388144"/>
                    </a:lnTo>
                    <a:lnTo>
                      <a:pt x="419100" y="373856"/>
                    </a:lnTo>
                    <a:lnTo>
                      <a:pt x="438150" y="373856"/>
                    </a:lnTo>
                    <a:lnTo>
                      <a:pt x="438150" y="366713"/>
                    </a:lnTo>
                    <a:lnTo>
                      <a:pt x="452438" y="366713"/>
                    </a:lnTo>
                    <a:lnTo>
                      <a:pt x="452438" y="342900"/>
                    </a:lnTo>
                    <a:lnTo>
                      <a:pt x="526256" y="342900"/>
                    </a:lnTo>
                    <a:lnTo>
                      <a:pt x="526256" y="319088"/>
                    </a:lnTo>
                    <a:lnTo>
                      <a:pt x="550069" y="319088"/>
                    </a:lnTo>
                    <a:lnTo>
                      <a:pt x="592931" y="319088"/>
                    </a:lnTo>
                    <a:lnTo>
                      <a:pt x="592931" y="283369"/>
                    </a:lnTo>
                    <a:lnTo>
                      <a:pt x="628650" y="283369"/>
                    </a:lnTo>
                    <a:lnTo>
                      <a:pt x="628650" y="257175"/>
                    </a:lnTo>
                    <a:lnTo>
                      <a:pt x="659606" y="257175"/>
                    </a:lnTo>
                    <a:lnTo>
                      <a:pt x="659606" y="230981"/>
                    </a:lnTo>
                    <a:lnTo>
                      <a:pt x="704850" y="230981"/>
                    </a:lnTo>
                    <a:lnTo>
                      <a:pt x="704850" y="216694"/>
                    </a:lnTo>
                    <a:lnTo>
                      <a:pt x="747713" y="216694"/>
                    </a:lnTo>
                    <a:lnTo>
                      <a:pt x="747713" y="195263"/>
                    </a:lnTo>
                    <a:lnTo>
                      <a:pt x="847725" y="195263"/>
                    </a:lnTo>
                    <a:lnTo>
                      <a:pt x="847725" y="169069"/>
                    </a:lnTo>
                    <a:lnTo>
                      <a:pt x="888206" y="169069"/>
                    </a:lnTo>
                    <a:lnTo>
                      <a:pt x="926306" y="169069"/>
                    </a:lnTo>
                    <a:lnTo>
                      <a:pt x="926306" y="147638"/>
                    </a:lnTo>
                    <a:lnTo>
                      <a:pt x="957263" y="147638"/>
                    </a:lnTo>
                    <a:lnTo>
                      <a:pt x="957263" y="133350"/>
                    </a:lnTo>
                    <a:lnTo>
                      <a:pt x="1000125" y="133350"/>
                    </a:lnTo>
                    <a:lnTo>
                      <a:pt x="1000125" y="121444"/>
                    </a:lnTo>
                    <a:lnTo>
                      <a:pt x="1069181" y="121444"/>
                    </a:lnTo>
                    <a:lnTo>
                      <a:pt x="1069181" y="107156"/>
                    </a:lnTo>
                    <a:lnTo>
                      <a:pt x="1083469" y="107156"/>
                    </a:lnTo>
                    <a:lnTo>
                      <a:pt x="1152525" y="107156"/>
                    </a:lnTo>
                    <a:lnTo>
                      <a:pt x="1152525" y="73819"/>
                    </a:lnTo>
                    <a:lnTo>
                      <a:pt x="1212056" y="73819"/>
                    </a:lnTo>
                    <a:lnTo>
                      <a:pt x="1212056" y="42863"/>
                    </a:lnTo>
                    <a:lnTo>
                      <a:pt x="1226344" y="42863"/>
                    </a:lnTo>
                    <a:lnTo>
                      <a:pt x="1238251" y="30956"/>
                    </a:lnTo>
                    <a:lnTo>
                      <a:pt x="1238251"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70" name="Freeform 130">
                <a:extLst>
                  <a:ext uri="{FF2B5EF4-FFF2-40B4-BE49-F238E27FC236}">
                    <a16:creationId xmlns:a16="http://schemas.microsoft.com/office/drawing/2014/main" id="{F23784AE-FFCF-4F5D-BE73-6A6ADF517F87}"/>
                  </a:ext>
                </a:extLst>
              </p:cNvPr>
              <p:cNvSpPr>
                <a:spLocks/>
              </p:cNvSpPr>
              <p:nvPr/>
            </p:nvSpPr>
            <p:spPr bwMode="auto">
              <a:xfrm>
                <a:off x="3246438" y="2874963"/>
                <a:ext cx="841375" cy="249237"/>
              </a:xfrm>
              <a:custGeom>
                <a:avLst/>
                <a:gdLst>
                  <a:gd name="T0" fmla="*/ 0 w 990600"/>
                  <a:gd name="T1" fmla="*/ 15571 h 276225"/>
                  <a:gd name="T2" fmla="*/ 764 w 990600"/>
                  <a:gd name="T3" fmla="*/ 15571 h 276225"/>
                  <a:gd name="T4" fmla="*/ 764 w 990600"/>
                  <a:gd name="T5" fmla="*/ 14901 h 276225"/>
                  <a:gd name="T6" fmla="*/ 1132 w 990600"/>
                  <a:gd name="T7" fmla="*/ 14901 h 276225"/>
                  <a:gd name="T8" fmla="*/ 1132 w 990600"/>
                  <a:gd name="T9" fmla="*/ 13423 h 276225"/>
                  <a:gd name="T10" fmla="*/ 1405 w 990600"/>
                  <a:gd name="T11" fmla="*/ 13423 h 276225"/>
                  <a:gd name="T12" fmla="*/ 1405 w 990600"/>
                  <a:gd name="T13" fmla="*/ 12485 h 276225"/>
                  <a:gd name="T14" fmla="*/ 2020 w 990600"/>
                  <a:gd name="T15" fmla="*/ 12485 h 276225"/>
                  <a:gd name="T16" fmla="*/ 2020 w 990600"/>
                  <a:gd name="T17" fmla="*/ 11947 h 276225"/>
                  <a:gd name="T18" fmla="*/ 2315 w 990600"/>
                  <a:gd name="T19" fmla="*/ 11947 h 276225"/>
                  <a:gd name="T20" fmla="*/ 2315 w 990600"/>
                  <a:gd name="T21" fmla="*/ 10872 h 276225"/>
                  <a:gd name="T22" fmla="*/ 2586 w 990600"/>
                  <a:gd name="T23" fmla="*/ 10872 h 276225"/>
                  <a:gd name="T24" fmla="*/ 2586 w 990600"/>
                  <a:gd name="T25" fmla="*/ 10067 h 276225"/>
                  <a:gd name="T26" fmla="*/ 2833 w 990600"/>
                  <a:gd name="T27" fmla="*/ 10067 h 276225"/>
                  <a:gd name="T28" fmla="*/ 2833 w 990600"/>
                  <a:gd name="T29" fmla="*/ 9262 h 276225"/>
                  <a:gd name="T30" fmla="*/ 3054 w 990600"/>
                  <a:gd name="T31" fmla="*/ 9262 h 276225"/>
                  <a:gd name="T32" fmla="*/ 3054 w 990600"/>
                  <a:gd name="T33" fmla="*/ 8726 h 276225"/>
                  <a:gd name="T34" fmla="*/ 3449 w 990600"/>
                  <a:gd name="T35" fmla="*/ 8726 h 276225"/>
                  <a:gd name="T36" fmla="*/ 3449 w 990600"/>
                  <a:gd name="T37" fmla="*/ 8322 h 276225"/>
                  <a:gd name="T38" fmla="*/ 4164 w 990600"/>
                  <a:gd name="T39" fmla="*/ 8322 h 276225"/>
                  <a:gd name="T40" fmla="*/ 4164 w 990600"/>
                  <a:gd name="T41" fmla="*/ 8322 h 276225"/>
                  <a:gd name="T42" fmla="*/ 4285 w 990600"/>
                  <a:gd name="T43" fmla="*/ 7652 h 276225"/>
                  <a:gd name="T44" fmla="*/ 4435 w 990600"/>
                  <a:gd name="T45" fmla="*/ 6846 h 276225"/>
                  <a:gd name="T46" fmla="*/ 5026 w 990600"/>
                  <a:gd name="T47" fmla="*/ 6846 h 276225"/>
                  <a:gd name="T48" fmla="*/ 5026 w 990600"/>
                  <a:gd name="T49" fmla="*/ 5638 h 276225"/>
                  <a:gd name="T50" fmla="*/ 5321 w 990600"/>
                  <a:gd name="T51" fmla="*/ 5638 h 276225"/>
                  <a:gd name="T52" fmla="*/ 5321 w 990600"/>
                  <a:gd name="T53" fmla="*/ 4833 h 276225"/>
                  <a:gd name="T54" fmla="*/ 5961 w 990600"/>
                  <a:gd name="T55" fmla="*/ 4833 h 276225"/>
                  <a:gd name="T56" fmla="*/ 5961 w 990600"/>
                  <a:gd name="T57" fmla="*/ 3893 h 276225"/>
                  <a:gd name="T58" fmla="*/ 6380 w 990600"/>
                  <a:gd name="T59" fmla="*/ 3893 h 276225"/>
                  <a:gd name="T60" fmla="*/ 6380 w 990600"/>
                  <a:gd name="T61" fmla="*/ 3088 h 276225"/>
                  <a:gd name="T62" fmla="*/ 6873 w 990600"/>
                  <a:gd name="T63" fmla="*/ 3088 h 276225"/>
                  <a:gd name="T64" fmla="*/ 6873 w 990600"/>
                  <a:gd name="T65" fmla="*/ 2282 h 276225"/>
                  <a:gd name="T66" fmla="*/ 9484 w 990600"/>
                  <a:gd name="T67" fmla="*/ 2282 h 276225"/>
                  <a:gd name="T68" fmla="*/ 9484 w 990600"/>
                  <a:gd name="T69" fmla="*/ 1075 h 276225"/>
                  <a:gd name="T70" fmla="*/ 9951 w 990600"/>
                  <a:gd name="T71" fmla="*/ 1075 h 276225"/>
                  <a:gd name="T72" fmla="*/ 9951 w 990600"/>
                  <a:gd name="T73" fmla="*/ 0 h 276225"/>
                  <a:gd name="T74" fmla="*/ 10248 w 990600"/>
                  <a:gd name="T75" fmla="*/ 0 h 2762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90600" h="276225">
                    <a:moveTo>
                      <a:pt x="0" y="276225"/>
                    </a:moveTo>
                    <a:lnTo>
                      <a:pt x="73819" y="276225"/>
                    </a:lnTo>
                    <a:lnTo>
                      <a:pt x="73819" y="264319"/>
                    </a:lnTo>
                    <a:lnTo>
                      <a:pt x="109538" y="264319"/>
                    </a:lnTo>
                    <a:lnTo>
                      <a:pt x="109538" y="238125"/>
                    </a:lnTo>
                    <a:lnTo>
                      <a:pt x="135731" y="238125"/>
                    </a:lnTo>
                    <a:lnTo>
                      <a:pt x="135731" y="221456"/>
                    </a:lnTo>
                    <a:lnTo>
                      <a:pt x="195263" y="221456"/>
                    </a:lnTo>
                    <a:lnTo>
                      <a:pt x="195263" y="211931"/>
                    </a:lnTo>
                    <a:lnTo>
                      <a:pt x="223838" y="211931"/>
                    </a:lnTo>
                    <a:lnTo>
                      <a:pt x="223838" y="192881"/>
                    </a:lnTo>
                    <a:lnTo>
                      <a:pt x="250031" y="192881"/>
                    </a:lnTo>
                    <a:lnTo>
                      <a:pt x="250031" y="178594"/>
                    </a:lnTo>
                    <a:lnTo>
                      <a:pt x="273844" y="178594"/>
                    </a:lnTo>
                    <a:lnTo>
                      <a:pt x="273844" y="164306"/>
                    </a:lnTo>
                    <a:lnTo>
                      <a:pt x="295275" y="164306"/>
                    </a:lnTo>
                    <a:lnTo>
                      <a:pt x="295275" y="154781"/>
                    </a:lnTo>
                    <a:lnTo>
                      <a:pt x="333375" y="154781"/>
                    </a:lnTo>
                    <a:lnTo>
                      <a:pt x="333375" y="147638"/>
                    </a:lnTo>
                    <a:lnTo>
                      <a:pt x="402431" y="147638"/>
                    </a:lnTo>
                    <a:lnTo>
                      <a:pt x="414338" y="135731"/>
                    </a:lnTo>
                    <a:lnTo>
                      <a:pt x="428625" y="121444"/>
                    </a:lnTo>
                    <a:lnTo>
                      <a:pt x="485775" y="121444"/>
                    </a:lnTo>
                    <a:lnTo>
                      <a:pt x="485775" y="100013"/>
                    </a:lnTo>
                    <a:lnTo>
                      <a:pt x="514350" y="100013"/>
                    </a:lnTo>
                    <a:lnTo>
                      <a:pt x="514350" y="85725"/>
                    </a:lnTo>
                    <a:lnTo>
                      <a:pt x="576263" y="85725"/>
                    </a:lnTo>
                    <a:lnTo>
                      <a:pt x="576263" y="69056"/>
                    </a:lnTo>
                    <a:lnTo>
                      <a:pt x="616744" y="69056"/>
                    </a:lnTo>
                    <a:lnTo>
                      <a:pt x="616744" y="54769"/>
                    </a:lnTo>
                    <a:lnTo>
                      <a:pt x="664369" y="54769"/>
                    </a:lnTo>
                    <a:lnTo>
                      <a:pt x="664369" y="40481"/>
                    </a:lnTo>
                    <a:lnTo>
                      <a:pt x="916781" y="40481"/>
                    </a:lnTo>
                    <a:lnTo>
                      <a:pt x="916781" y="19050"/>
                    </a:lnTo>
                    <a:lnTo>
                      <a:pt x="962025" y="19050"/>
                    </a:lnTo>
                    <a:lnTo>
                      <a:pt x="962025" y="0"/>
                    </a:lnTo>
                    <a:lnTo>
                      <a:pt x="990600"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71" name="Freeform 131">
                <a:extLst>
                  <a:ext uri="{FF2B5EF4-FFF2-40B4-BE49-F238E27FC236}">
                    <a16:creationId xmlns:a16="http://schemas.microsoft.com/office/drawing/2014/main" id="{975B326C-FA25-4A44-B5F6-F7AEF8AF6A1D}"/>
                  </a:ext>
                </a:extLst>
              </p:cNvPr>
              <p:cNvSpPr>
                <a:spLocks/>
              </p:cNvSpPr>
              <p:nvPr/>
            </p:nvSpPr>
            <p:spPr bwMode="auto">
              <a:xfrm>
                <a:off x="4079875" y="2667000"/>
                <a:ext cx="923925" cy="203200"/>
              </a:xfrm>
              <a:custGeom>
                <a:avLst/>
                <a:gdLst>
                  <a:gd name="T0" fmla="*/ 0 w 1085850"/>
                  <a:gd name="T1" fmla="*/ 11097 h 226219"/>
                  <a:gd name="T2" fmla="*/ 698 w 1085850"/>
                  <a:gd name="T3" fmla="*/ 11097 h 226219"/>
                  <a:gd name="T4" fmla="*/ 698 w 1085850"/>
                  <a:gd name="T5" fmla="*/ 10161 h 226219"/>
                  <a:gd name="T6" fmla="*/ 1707 w 1085850"/>
                  <a:gd name="T7" fmla="*/ 10161 h 226219"/>
                  <a:gd name="T8" fmla="*/ 1707 w 1085850"/>
                  <a:gd name="T9" fmla="*/ 9111 h 226219"/>
                  <a:gd name="T10" fmla="*/ 3076 w 1085850"/>
                  <a:gd name="T11" fmla="*/ 9111 h 226219"/>
                  <a:gd name="T12" fmla="*/ 3153 w 1085850"/>
                  <a:gd name="T13" fmla="*/ 8761 h 226219"/>
                  <a:gd name="T14" fmla="*/ 3257 w 1085850"/>
                  <a:gd name="T15" fmla="*/ 8761 h 226219"/>
                  <a:gd name="T16" fmla="*/ 3257 w 1085850"/>
                  <a:gd name="T17" fmla="*/ 8060 h 226219"/>
                  <a:gd name="T18" fmla="*/ 3774 w 1085850"/>
                  <a:gd name="T19" fmla="*/ 8060 h 226219"/>
                  <a:gd name="T20" fmla="*/ 3774 w 1085850"/>
                  <a:gd name="T21" fmla="*/ 7242 h 226219"/>
                  <a:gd name="T22" fmla="*/ 5997 w 1085850"/>
                  <a:gd name="T23" fmla="*/ 7242 h 226219"/>
                  <a:gd name="T24" fmla="*/ 5971 w 1085850"/>
                  <a:gd name="T25" fmla="*/ 7242 h 226219"/>
                  <a:gd name="T26" fmla="*/ 6333 w 1085850"/>
                  <a:gd name="T27" fmla="*/ 7242 h 226219"/>
                  <a:gd name="T28" fmla="*/ 6333 w 1085850"/>
                  <a:gd name="T29" fmla="*/ 5723 h 226219"/>
                  <a:gd name="T30" fmla="*/ 7756 w 1085850"/>
                  <a:gd name="T31" fmla="*/ 5723 h 226219"/>
                  <a:gd name="T32" fmla="*/ 7756 w 1085850"/>
                  <a:gd name="T33" fmla="*/ 5140 h 226219"/>
                  <a:gd name="T34" fmla="*/ 7963 w 1085850"/>
                  <a:gd name="T35" fmla="*/ 5140 h 226219"/>
                  <a:gd name="T36" fmla="*/ 7963 w 1085850"/>
                  <a:gd name="T37" fmla="*/ 4438 h 226219"/>
                  <a:gd name="T38" fmla="*/ 8220 w 1085850"/>
                  <a:gd name="T39" fmla="*/ 4438 h 226219"/>
                  <a:gd name="T40" fmla="*/ 8220 w 1085850"/>
                  <a:gd name="T41" fmla="*/ 3503 h 226219"/>
                  <a:gd name="T42" fmla="*/ 8402 w 1085850"/>
                  <a:gd name="T43" fmla="*/ 3503 h 226219"/>
                  <a:gd name="T44" fmla="*/ 8427 w 1085850"/>
                  <a:gd name="T45" fmla="*/ 3387 h 226219"/>
                  <a:gd name="T46" fmla="*/ 8841 w 1085850"/>
                  <a:gd name="T47" fmla="*/ 3387 h 226219"/>
                  <a:gd name="T48" fmla="*/ 8841 w 1085850"/>
                  <a:gd name="T49" fmla="*/ 3387 h 226219"/>
                  <a:gd name="T50" fmla="*/ 8841 w 1085850"/>
                  <a:gd name="T51" fmla="*/ 2103 h 226219"/>
                  <a:gd name="T52" fmla="*/ 10004 w 1085850"/>
                  <a:gd name="T53" fmla="*/ 2103 h 226219"/>
                  <a:gd name="T54" fmla="*/ 10004 w 1085850"/>
                  <a:gd name="T55" fmla="*/ 1401 h 226219"/>
                  <a:gd name="T56" fmla="*/ 11193 w 1085850"/>
                  <a:gd name="T57" fmla="*/ 1401 h 226219"/>
                  <a:gd name="T58" fmla="*/ 11193 w 1085850"/>
                  <a:gd name="T59" fmla="*/ 0 h 226219"/>
                  <a:gd name="T60" fmla="*/ 11788 w 1085850"/>
                  <a:gd name="T61" fmla="*/ 0 h 2262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85850" h="226219">
                    <a:moveTo>
                      <a:pt x="0" y="226219"/>
                    </a:moveTo>
                    <a:lnTo>
                      <a:pt x="64294" y="226219"/>
                    </a:lnTo>
                    <a:lnTo>
                      <a:pt x="64294" y="207169"/>
                    </a:lnTo>
                    <a:lnTo>
                      <a:pt x="157163" y="207169"/>
                    </a:lnTo>
                    <a:lnTo>
                      <a:pt x="157163" y="185737"/>
                    </a:lnTo>
                    <a:lnTo>
                      <a:pt x="283369" y="185737"/>
                    </a:lnTo>
                    <a:lnTo>
                      <a:pt x="290512" y="178594"/>
                    </a:lnTo>
                    <a:lnTo>
                      <a:pt x="300038" y="178594"/>
                    </a:lnTo>
                    <a:lnTo>
                      <a:pt x="300038" y="164306"/>
                    </a:lnTo>
                    <a:lnTo>
                      <a:pt x="347663" y="164306"/>
                    </a:lnTo>
                    <a:lnTo>
                      <a:pt x="347663" y="147637"/>
                    </a:lnTo>
                    <a:lnTo>
                      <a:pt x="552450" y="147637"/>
                    </a:lnTo>
                    <a:lnTo>
                      <a:pt x="550069" y="147637"/>
                    </a:lnTo>
                    <a:lnTo>
                      <a:pt x="583406" y="147637"/>
                    </a:lnTo>
                    <a:lnTo>
                      <a:pt x="583406" y="116681"/>
                    </a:lnTo>
                    <a:lnTo>
                      <a:pt x="714375" y="116681"/>
                    </a:lnTo>
                    <a:lnTo>
                      <a:pt x="714375" y="104775"/>
                    </a:lnTo>
                    <a:lnTo>
                      <a:pt x="733425" y="104775"/>
                    </a:lnTo>
                    <a:lnTo>
                      <a:pt x="733425" y="90487"/>
                    </a:lnTo>
                    <a:lnTo>
                      <a:pt x="757238" y="90487"/>
                    </a:lnTo>
                    <a:lnTo>
                      <a:pt x="757238" y="71437"/>
                    </a:lnTo>
                    <a:lnTo>
                      <a:pt x="773906" y="71437"/>
                    </a:lnTo>
                    <a:lnTo>
                      <a:pt x="776288" y="69055"/>
                    </a:lnTo>
                    <a:lnTo>
                      <a:pt x="814388" y="69055"/>
                    </a:lnTo>
                    <a:lnTo>
                      <a:pt x="814388" y="42862"/>
                    </a:lnTo>
                    <a:lnTo>
                      <a:pt x="921544" y="42862"/>
                    </a:lnTo>
                    <a:lnTo>
                      <a:pt x="921544" y="28575"/>
                    </a:lnTo>
                    <a:lnTo>
                      <a:pt x="1031081" y="28575"/>
                    </a:lnTo>
                    <a:lnTo>
                      <a:pt x="1031081" y="0"/>
                    </a:lnTo>
                    <a:lnTo>
                      <a:pt x="1085850"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72" name="Freeform 132">
                <a:extLst>
                  <a:ext uri="{FF2B5EF4-FFF2-40B4-BE49-F238E27FC236}">
                    <a16:creationId xmlns:a16="http://schemas.microsoft.com/office/drawing/2014/main" id="{190B7FE8-F289-4215-961E-AC9570D59B1D}"/>
                  </a:ext>
                </a:extLst>
              </p:cNvPr>
              <p:cNvSpPr>
                <a:spLocks/>
              </p:cNvSpPr>
              <p:nvPr/>
            </p:nvSpPr>
            <p:spPr bwMode="auto">
              <a:xfrm>
                <a:off x="4994275" y="2525713"/>
                <a:ext cx="298450" cy="141287"/>
              </a:xfrm>
              <a:custGeom>
                <a:avLst/>
                <a:gdLst>
                  <a:gd name="T0" fmla="*/ 0 w 352425"/>
                  <a:gd name="T1" fmla="*/ 12242 h 154781"/>
                  <a:gd name="T2" fmla="*/ 819 w 352425"/>
                  <a:gd name="T3" fmla="*/ 12242 h 154781"/>
                  <a:gd name="T4" fmla="*/ 819 w 352425"/>
                  <a:gd name="T5" fmla="*/ 9793 h 154781"/>
                  <a:gd name="T6" fmla="*/ 1023 w 352425"/>
                  <a:gd name="T7" fmla="*/ 9793 h 154781"/>
                  <a:gd name="T8" fmla="*/ 1023 w 352425"/>
                  <a:gd name="T9" fmla="*/ 6968 h 154781"/>
                  <a:gd name="T10" fmla="*/ 1478 w 352425"/>
                  <a:gd name="T11" fmla="*/ 6968 h 154781"/>
                  <a:gd name="T12" fmla="*/ 1478 w 352425"/>
                  <a:gd name="T13" fmla="*/ 6968 h 154781"/>
                  <a:gd name="T14" fmla="*/ 1773 w 352425"/>
                  <a:gd name="T15" fmla="*/ 6968 h 154781"/>
                  <a:gd name="T16" fmla="*/ 1773 w 352425"/>
                  <a:gd name="T17" fmla="*/ 4707 h 154781"/>
                  <a:gd name="T18" fmla="*/ 2206 w 352425"/>
                  <a:gd name="T19" fmla="*/ 4707 h 154781"/>
                  <a:gd name="T20" fmla="*/ 2206 w 352425"/>
                  <a:gd name="T21" fmla="*/ 3955 h 154781"/>
                  <a:gd name="T22" fmla="*/ 2524 w 352425"/>
                  <a:gd name="T23" fmla="*/ 3955 h 154781"/>
                  <a:gd name="T24" fmla="*/ 2524 w 352425"/>
                  <a:gd name="T25" fmla="*/ 2071 h 154781"/>
                  <a:gd name="T26" fmla="*/ 3365 w 352425"/>
                  <a:gd name="T27" fmla="*/ 2071 h 154781"/>
                  <a:gd name="T28" fmla="*/ 3365 w 352425"/>
                  <a:gd name="T29" fmla="*/ 0 h 1547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2425" h="154781">
                    <a:moveTo>
                      <a:pt x="0" y="154781"/>
                    </a:moveTo>
                    <a:lnTo>
                      <a:pt x="85725" y="154781"/>
                    </a:lnTo>
                    <a:lnTo>
                      <a:pt x="85725" y="123825"/>
                    </a:lnTo>
                    <a:lnTo>
                      <a:pt x="107156" y="123825"/>
                    </a:lnTo>
                    <a:lnTo>
                      <a:pt x="107156" y="88106"/>
                    </a:lnTo>
                    <a:lnTo>
                      <a:pt x="154781" y="88106"/>
                    </a:lnTo>
                    <a:lnTo>
                      <a:pt x="185737" y="88106"/>
                    </a:lnTo>
                    <a:lnTo>
                      <a:pt x="185737" y="59531"/>
                    </a:lnTo>
                    <a:lnTo>
                      <a:pt x="230981" y="59531"/>
                    </a:lnTo>
                    <a:lnTo>
                      <a:pt x="230981" y="50006"/>
                    </a:lnTo>
                    <a:lnTo>
                      <a:pt x="264319" y="50006"/>
                    </a:lnTo>
                    <a:lnTo>
                      <a:pt x="264319" y="26193"/>
                    </a:lnTo>
                    <a:lnTo>
                      <a:pt x="352425" y="26193"/>
                    </a:lnTo>
                    <a:lnTo>
                      <a:pt x="352425"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73" name="Freeform 133">
                <a:extLst>
                  <a:ext uri="{FF2B5EF4-FFF2-40B4-BE49-F238E27FC236}">
                    <a16:creationId xmlns:a16="http://schemas.microsoft.com/office/drawing/2014/main" id="{4257A4E1-B8C7-4CC3-BE52-157FFB6CF43B}"/>
                  </a:ext>
                </a:extLst>
              </p:cNvPr>
              <p:cNvSpPr>
                <a:spLocks/>
              </p:cNvSpPr>
              <p:nvPr/>
            </p:nvSpPr>
            <p:spPr bwMode="auto">
              <a:xfrm>
                <a:off x="5287963" y="1973263"/>
                <a:ext cx="2130425" cy="557212"/>
              </a:xfrm>
              <a:custGeom>
                <a:avLst/>
                <a:gdLst>
                  <a:gd name="T0" fmla="*/ 1792 w 2507457"/>
                  <a:gd name="T1" fmla="*/ 39824 h 614362"/>
                  <a:gd name="T2" fmla="*/ 2513 w 2507457"/>
                  <a:gd name="T3" fmla="*/ 38435 h 614362"/>
                  <a:gd name="T4" fmla="*/ 2763 w 2507457"/>
                  <a:gd name="T5" fmla="*/ 37816 h 614362"/>
                  <a:gd name="T6" fmla="*/ 3111 w 2507457"/>
                  <a:gd name="T7" fmla="*/ 36737 h 614362"/>
                  <a:gd name="T8" fmla="*/ 4280 w 2507457"/>
                  <a:gd name="T9" fmla="*/ 35810 h 614362"/>
                  <a:gd name="T10" fmla="*/ 5350 w 2507457"/>
                  <a:gd name="T11" fmla="*/ 35349 h 614362"/>
                  <a:gd name="T12" fmla="*/ 6271 w 2507457"/>
                  <a:gd name="T13" fmla="*/ 34113 h 614362"/>
                  <a:gd name="T14" fmla="*/ 6917 w 2507457"/>
                  <a:gd name="T15" fmla="*/ 32878 h 614362"/>
                  <a:gd name="T16" fmla="*/ 7340 w 2507457"/>
                  <a:gd name="T17" fmla="*/ 32570 h 614362"/>
                  <a:gd name="T18" fmla="*/ 7789 w 2507457"/>
                  <a:gd name="T19" fmla="*/ 31644 h 614362"/>
                  <a:gd name="T20" fmla="*/ 9878 w 2507457"/>
                  <a:gd name="T21" fmla="*/ 29327 h 614362"/>
                  <a:gd name="T22" fmla="*/ 10177 w 2507457"/>
                  <a:gd name="T23" fmla="*/ 29019 h 614362"/>
                  <a:gd name="T24" fmla="*/ 10526 w 2507457"/>
                  <a:gd name="T25" fmla="*/ 27630 h 614362"/>
                  <a:gd name="T26" fmla="*/ 11048 w 2507457"/>
                  <a:gd name="T27" fmla="*/ 24387 h 614362"/>
                  <a:gd name="T28" fmla="*/ 12043 w 2507457"/>
                  <a:gd name="T29" fmla="*/ 24079 h 614362"/>
                  <a:gd name="T30" fmla="*/ 12268 w 2507457"/>
                  <a:gd name="T31" fmla="*/ 22998 h 614362"/>
                  <a:gd name="T32" fmla="*/ 12466 w 2507457"/>
                  <a:gd name="T33" fmla="*/ 22382 h 614362"/>
                  <a:gd name="T34" fmla="*/ 12690 w 2507457"/>
                  <a:gd name="T35" fmla="*/ 20993 h 614362"/>
                  <a:gd name="T36" fmla="*/ 13387 w 2507457"/>
                  <a:gd name="T37" fmla="*/ 19912 h 614362"/>
                  <a:gd name="T38" fmla="*/ 13736 w 2507457"/>
                  <a:gd name="T39" fmla="*/ 18677 h 614362"/>
                  <a:gd name="T40" fmla="*/ 13884 w 2507457"/>
                  <a:gd name="T41" fmla="*/ 17595 h 614362"/>
                  <a:gd name="T42" fmla="*/ 14009 w 2507457"/>
                  <a:gd name="T43" fmla="*/ 16362 h 614362"/>
                  <a:gd name="T44" fmla="*/ 14457 w 2507457"/>
                  <a:gd name="T45" fmla="*/ 15280 h 614362"/>
                  <a:gd name="T46" fmla="*/ 14756 w 2507457"/>
                  <a:gd name="T47" fmla="*/ 14663 h 614362"/>
                  <a:gd name="T48" fmla="*/ 16447 w 2507457"/>
                  <a:gd name="T49" fmla="*/ 13583 h 614362"/>
                  <a:gd name="T50" fmla="*/ 17069 w 2507457"/>
                  <a:gd name="T51" fmla="*/ 13119 h 614362"/>
                  <a:gd name="T52" fmla="*/ 17915 w 2507457"/>
                  <a:gd name="T53" fmla="*/ 12811 h 614362"/>
                  <a:gd name="T54" fmla="*/ 18638 w 2507457"/>
                  <a:gd name="T55" fmla="*/ 11422 h 614362"/>
                  <a:gd name="T56" fmla="*/ 18861 w 2507457"/>
                  <a:gd name="T57" fmla="*/ 10652 h 614362"/>
                  <a:gd name="T58" fmla="*/ 19059 w 2507457"/>
                  <a:gd name="T59" fmla="*/ 10033 h 614362"/>
                  <a:gd name="T60" fmla="*/ 19955 w 2507457"/>
                  <a:gd name="T61" fmla="*/ 7873 h 614362"/>
                  <a:gd name="T62" fmla="*/ 20503 w 2507457"/>
                  <a:gd name="T63" fmla="*/ 6792 h 614362"/>
                  <a:gd name="T64" fmla="*/ 20702 w 2507457"/>
                  <a:gd name="T65" fmla="*/ 5865 h 614362"/>
                  <a:gd name="T66" fmla="*/ 20851 w 2507457"/>
                  <a:gd name="T67" fmla="*/ 4938 h 614362"/>
                  <a:gd name="T68" fmla="*/ 21573 w 2507457"/>
                  <a:gd name="T69" fmla="*/ 3859 h 614362"/>
                  <a:gd name="T70" fmla="*/ 23066 w 2507457"/>
                  <a:gd name="T71" fmla="*/ 2315 h 614362"/>
                  <a:gd name="T72" fmla="*/ 24609 w 2507457"/>
                  <a:gd name="T73" fmla="*/ 1853 h 614362"/>
                  <a:gd name="T74" fmla="*/ 25157 w 2507457"/>
                  <a:gd name="T75" fmla="*/ 618 h 614362"/>
                  <a:gd name="T76" fmla="*/ 26201 w 2507457"/>
                  <a:gd name="T77" fmla="*/ 0 h 6143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07457" h="614362">
                    <a:moveTo>
                      <a:pt x="0" y="614362"/>
                    </a:moveTo>
                    <a:lnTo>
                      <a:pt x="171450" y="614362"/>
                    </a:lnTo>
                    <a:lnTo>
                      <a:pt x="171450" y="592931"/>
                    </a:lnTo>
                    <a:lnTo>
                      <a:pt x="240507" y="592931"/>
                    </a:lnTo>
                    <a:lnTo>
                      <a:pt x="240507" y="583406"/>
                    </a:lnTo>
                    <a:lnTo>
                      <a:pt x="264319" y="583406"/>
                    </a:lnTo>
                    <a:lnTo>
                      <a:pt x="264319" y="566737"/>
                    </a:lnTo>
                    <a:lnTo>
                      <a:pt x="297657" y="566737"/>
                    </a:lnTo>
                    <a:lnTo>
                      <a:pt x="297657" y="552450"/>
                    </a:lnTo>
                    <a:lnTo>
                      <a:pt x="409575" y="552450"/>
                    </a:lnTo>
                    <a:lnTo>
                      <a:pt x="416719" y="545306"/>
                    </a:lnTo>
                    <a:lnTo>
                      <a:pt x="511969" y="545306"/>
                    </a:lnTo>
                    <a:lnTo>
                      <a:pt x="511969" y="526256"/>
                    </a:lnTo>
                    <a:lnTo>
                      <a:pt x="600075" y="526256"/>
                    </a:lnTo>
                    <a:lnTo>
                      <a:pt x="600075" y="507206"/>
                    </a:lnTo>
                    <a:lnTo>
                      <a:pt x="661988" y="507206"/>
                    </a:lnTo>
                    <a:lnTo>
                      <a:pt x="661988" y="502443"/>
                    </a:lnTo>
                    <a:lnTo>
                      <a:pt x="702469" y="502443"/>
                    </a:lnTo>
                    <a:lnTo>
                      <a:pt x="716757" y="488155"/>
                    </a:lnTo>
                    <a:lnTo>
                      <a:pt x="745332" y="488155"/>
                    </a:lnTo>
                    <a:lnTo>
                      <a:pt x="745332" y="452437"/>
                    </a:lnTo>
                    <a:lnTo>
                      <a:pt x="945357" y="452437"/>
                    </a:lnTo>
                    <a:lnTo>
                      <a:pt x="945357" y="447675"/>
                    </a:lnTo>
                    <a:lnTo>
                      <a:pt x="973932" y="447675"/>
                    </a:lnTo>
                    <a:lnTo>
                      <a:pt x="973932" y="426243"/>
                    </a:lnTo>
                    <a:lnTo>
                      <a:pt x="1007269" y="426243"/>
                    </a:lnTo>
                    <a:lnTo>
                      <a:pt x="1007269" y="376237"/>
                    </a:lnTo>
                    <a:lnTo>
                      <a:pt x="1057275" y="376237"/>
                    </a:lnTo>
                    <a:lnTo>
                      <a:pt x="1057275" y="371475"/>
                    </a:lnTo>
                    <a:lnTo>
                      <a:pt x="1152525" y="371475"/>
                    </a:lnTo>
                    <a:lnTo>
                      <a:pt x="1152525" y="354806"/>
                    </a:lnTo>
                    <a:lnTo>
                      <a:pt x="1173957" y="354806"/>
                    </a:lnTo>
                    <a:lnTo>
                      <a:pt x="1173957" y="345281"/>
                    </a:lnTo>
                    <a:lnTo>
                      <a:pt x="1193007" y="345281"/>
                    </a:lnTo>
                    <a:lnTo>
                      <a:pt x="1202532" y="335756"/>
                    </a:lnTo>
                    <a:lnTo>
                      <a:pt x="1214438" y="323850"/>
                    </a:lnTo>
                    <a:lnTo>
                      <a:pt x="1281113" y="323850"/>
                    </a:lnTo>
                    <a:lnTo>
                      <a:pt x="1281113" y="307181"/>
                    </a:lnTo>
                    <a:lnTo>
                      <a:pt x="1314450" y="307181"/>
                    </a:lnTo>
                    <a:lnTo>
                      <a:pt x="1314450" y="288131"/>
                    </a:lnTo>
                    <a:lnTo>
                      <a:pt x="1328738" y="288131"/>
                    </a:lnTo>
                    <a:lnTo>
                      <a:pt x="1328738" y="271462"/>
                    </a:lnTo>
                    <a:lnTo>
                      <a:pt x="1340644" y="271462"/>
                    </a:lnTo>
                    <a:lnTo>
                      <a:pt x="1340644" y="252412"/>
                    </a:lnTo>
                    <a:lnTo>
                      <a:pt x="1366838" y="252412"/>
                    </a:lnTo>
                    <a:lnTo>
                      <a:pt x="1383507" y="235743"/>
                    </a:lnTo>
                    <a:lnTo>
                      <a:pt x="1383507" y="226218"/>
                    </a:lnTo>
                    <a:lnTo>
                      <a:pt x="1412082" y="226218"/>
                    </a:lnTo>
                    <a:lnTo>
                      <a:pt x="1412082" y="209550"/>
                    </a:lnTo>
                    <a:lnTo>
                      <a:pt x="1574007" y="209550"/>
                    </a:lnTo>
                    <a:lnTo>
                      <a:pt x="1574007" y="202406"/>
                    </a:lnTo>
                    <a:lnTo>
                      <a:pt x="1633538" y="202406"/>
                    </a:lnTo>
                    <a:lnTo>
                      <a:pt x="1638300" y="197644"/>
                    </a:lnTo>
                    <a:lnTo>
                      <a:pt x="1714500" y="197644"/>
                    </a:lnTo>
                    <a:lnTo>
                      <a:pt x="1714500" y="176212"/>
                    </a:lnTo>
                    <a:lnTo>
                      <a:pt x="1783557" y="176212"/>
                    </a:lnTo>
                    <a:lnTo>
                      <a:pt x="1783557" y="164306"/>
                    </a:lnTo>
                    <a:lnTo>
                      <a:pt x="1804988" y="164306"/>
                    </a:lnTo>
                    <a:lnTo>
                      <a:pt x="1804988" y="154781"/>
                    </a:lnTo>
                    <a:lnTo>
                      <a:pt x="1824038" y="154781"/>
                    </a:lnTo>
                    <a:lnTo>
                      <a:pt x="1824038" y="121443"/>
                    </a:lnTo>
                    <a:lnTo>
                      <a:pt x="1909763" y="121443"/>
                    </a:lnTo>
                    <a:lnTo>
                      <a:pt x="1909763" y="104775"/>
                    </a:lnTo>
                    <a:lnTo>
                      <a:pt x="1962150" y="104775"/>
                    </a:lnTo>
                    <a:lnTo>
                      <a:pt x="1962150" y="90487"/>
                    </a:lnTo>
                    <a:lnTo>
                      <a:pt x="1981200" y="90487"/>
                    </a:lnTo>
                    <a:lnTo>
                      <a:pt x="1981200" y="76200"/>
                    </a:lnTo>
                    <a:lnTo>
                      <a:pt x="1995488" y="76200"/>
                    </a:lnTo>
                    <a:lnTo>
                      <a:pt x="1995488" y="59531"/>
                    </a:lnTo>
                    <a:lnTo>
                      <a:pt x="2064544" y="59531"/>
                    </a:lnTo>
                    <a:lnTo>
                      <a:pt x="2064544" y="35718"/>
                    </a:lnTo>
                    <a:lnTo>
                      <a:pt x="2207419" y="35718"/>
                    </a:lnTo>
                    <a:lnTo>
                      <a:pt x="2207419" y="28575"/>
                    </a:lnTo>
                    <a:lnTo>
                      <a:pt x="2355057" y="28575"/>
                    </a:lnTo>
                    <a:lnTo>
                      <a:pt x="2355057" y="9525"/>
                    </a:lnTo>
                    <a:lnTo>
                      <a:pt x="2407444" y="9525"/>
                    </a:lnTo>
                    <a:lnTo>
                      <a:pt x="2407444" y="0"/>
                    </a:lnTo>
                    <a:lnTo>
                      <a:pt x="2507457"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74874" name="Freeform 134">
                <a:extLst>
                  <a:ext uri="{FF2B5EF4-FFF2-40B4-BE49-F238E27FC236}">
                    <a16:creationId xmlns:a16="http://schemas.microsoft.com/office/drawing/2014/main" id="{2A4C5780-5AC3-4E11-85F6-CBAF96751FF0}"/>
                  </a:ext>
                </a:extLst>
              </p:cNvPr>
              <p:cNvSpPr>
                <a:spLocks/>
              </p:cNvSpPr>
              <p:nvPr/>
            </p:nvSpPr>
            <p:spPr bwMode="auto">
              <a:xfrm>
                <a:off x="7413625" y="1752600"/>
                <a:ext cx="955675" cy="223838"/>
              </a:xfrm>
              <a:custGeom>
                <a:avLst/>
                <a:gdLst>
                  <a:gd name="T0" fmla="*/ 0 w 1126331"/>
                  <a:gd name="T1" fmla="*/ 14622 h 247650"/>
                  <a:gd name="T2" fmla="*/ 525 w 1126331"/>
                  <a:gd name="T3" fmla="*/ 14622 h 247650"/>
                  <a:gd name="T4" fmla="*/ 764 w 1126331"/>
                  <a:gd name="T5" fmla="*/ 13216 h 247650"/>
                  <a:gd name="T6" fmla="*/ 955 w 1126331"/>
                  <a:gd name="T7" fmla="*/ 13216 h 247650"/>
                  <a:gd name="T8" fmla="*/ 955 w 1126331"/>
                  <a:gd name="T9" fmla="*/ 12655 h 247650"/>
                  <a:gd name="T10" fmla="*/ 1575 w 1126331"/>
                  <a:gd name="T11" fmla="*/ 12655 h 247650"/>
                  <a:gd name="T12" fmla="*/ 1575 w 1126331"/>
                  <a:gd name="T13" fmla="*/ 11952 h 247650"/>
                  <a:gd name="T14" fmla="*/ 2149 w 1126331"/>
                  <a:gd name="T15" fmla="*/ 11952 h 247650"/>
                  <a:gd name="T16" fmla="*/ 2149 w 1126331"/>
                  <a:gd name="T17" fmla="*/ 10968 h 247650"/>
                  <a:gd name="T18" fmla="*/ 3724 w 1126331"/>
                  <a:gd name="T19" fmla="*/ 10968 h 247650"/>
                  <a:gd name="T20" fmla="*/ 3724 w 1126331"/>
                  <a:gd name="T21" fmla="*/ 7874 h 247650"/>
                  <a:gd name="T22" fmla="*/ 3963 w 1126331"/>
                  <a:gd name="T23" fmla="*/ 7874 h 247650"/>
                  <a:gd name="T24" fmla="*/ 3963 w 1126331"/>
                  <a:gd name="T25" fmla="*/ 6750 h 247650"/>
                  <a:gd name="T26" fmla="*/ 6088 w 1126331"/>
                  <a:gd name="T27" fmla="*/ 6750 h 247650"/>
                  <a:gd name="T28" fmla="*/ 6184 w 1126331"/>
                  <a:gd name="T29" fmla="*/ 6187 h 247650"/>
                  <a:gd name="T30" fmla="*/ 7258 w 1126331"/>
                  <a:gd name="T31" fmla="*/ 6187 h 247650"/>
                  <a:gd name="T32" fmla="*/ 7258 w 1126331"/>
                  <a:gd name="T33" fmla="*/ 4921 h 247650"/>
                  <a:gd name="T34" fmla="*/ 7807 w 1126331"/>
                  <a:gd name="T35" fmla="*/ 4921 h 247650"/>
                  <a:gd name="T36" fmla="*/ 7807 w 1126331"/>
                  <a:gd name="T37" fmla="*/ 3656 h 247650"/>
                  <a:gd name="T38" fmla="*/ 8904 w 1126331"/>
                  <a:gd name="T39" fmla="*/ 3656 h 247650"/>
                  <a:gd name="T40" fmla="*/ 8976 w 1126331"/>
                  <a:gd name="T41" fmla="*/ 3656 h 247650"/>
                  <a:gd name="T42" fmla="*/ 10146 w 1126331"/>
                  <a:gd name="T43" fmla="*/ 3656 h 247650"/>
                  <a:gd name="T44" fmla="*/ 10146 w 1126331"/>
                  <a:gd name="T45" fmla="*/ 2391 h 247650"/>
                  <a:gd name="T46" fmla="*/ 11292 w 1126331"/>
                  <a:gd name="T47" fmla="*/ 2391 h 247650"/>
                  <a:gd name="T48" fmla="*/ 11292 w 1126331"/>
                  <a:gd name="T49" fmla="*/ 0 h 2476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6331" h="247650">
                    <a:moveTo>
                      <a:pt x="0" y="247650"/>
                    </a:moveTo>
                    <a:lnTo>
                      <a:pt x="52387" y="247650"/>
                    </a:lnTo>
                    <a:lnTo>
                      <a:pt x="76200" y="223837"/>
                    </a:lnTo>
                    <a:lnTo>
                      <a:pt x="95250" y="223837"/>
                    </a:lnTo>
                    <a:lnTo>
                      <a:pt x="95250" y="214312"/>
                    </a:lnTo>
                    <a:lnTo>
                      <a:pt x="157162" y="214312"/>
                    </a:lnTo>
                    <a:lnTo>
                      <a:pt x="157162" y="202406"/>
                    </a:lnTo>
                    <a:lnTo>
                      <a:pt x="214312" y="202406"/>
                    </a:lnTo>
                    <a:lnTo>
                      <a:pt x="214312" y="185737"/>
                    </a:lnTo>
                    <a:lnTo>
                      <a:pt x="371475" y="185737"/>
                    </a:lnTo>
                    <a:lnTo>
                      <a:pt x="371475" y="133350"/>
                    </a:lnTo>
                    <a:lnTo>
                      <a:pt x="395287" y="133350"/>
                    </a:lnTo>
                    <a:lnTo>
                      <a:pt x="395287" y="114300"/>
                    </a:lnTo>
                    <a:lnTo>
                      <a:pt x="607219" y="114300"/>
                    </a:lnTo>
                    <a:lnTo>
                      <a:pt x="616744" y="104775"/>
                    </a:lnTo>
                    <a:lnTo>
                      <a:pt x="723900" y="104775"/>
                    </a:lnTo>
                    <a:lnTo>
                      <a:pt x="723900" y="83344"/>
                    </a:lnTo>
                    <a:lnTo>
                      <a:pt x="778669" y="83344"/>
                    </a:lnTo>
                    <a:lnTo>
                      <a:pt x="778669" y="61912"/>
                    </a:lnTo>
                    <a:lnTo>
                      <a:pt x="888206" y="61912"/>
                    </a:lnTo>
                    <a:lnTo>
                      <a:pt x="895350" y="61912"/>
                    </a:lnTo>
                    <a:lnTo>
                      <a:pt x="1012031" y="61912"/>
                    </a:lnTo>
                    <a:lnTo>
                      <a:pt x="1012031" y="40481"/>
                    </a:lnTo>
                    <a:lnTo>
                      <a:pt x="1126331" y="40481"/>
                    </a:lnTo>
                    <a:lnTo>
                      <a:pt x="1126331" y="0"/>
                    </a:lnTo>
                  </a:path>
                </a:pathLst>
              </a:custGeom>
              <a:noFill/>
              <a:ln w="381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cxnSp>
            <p:nvCxnSpPr>
              <p:cNvPr id="74875" name="Straight Connector 135">
                <a:extLst>
                  <a:ext uri="{FF2B5EF4-FFF2-40B4-BE49-F238E27FC236}">
                    <a16:creationId xmlns:a16="http://schemas.microsoft.com/office/drawing/2014/main" id="{22117299-93EF-485B-825E-5833EBA85CF1}"/>
                  </a:ext>
                </a:extLst>
              </p:cNvPr>
              <p:cNvCxnSpPr>
                <a:cxnSpLocks noChangeShapeType="1"/>
              </p:cNvCxnSpPr>
              <p:nvPr/>
            </p:nvCxnSpPr>
            <p:spPr bwMode="auto">
              <a:xfrm>
                <a:off x="4921250"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76" name="Straight Connector 136">
                <a:extLst>
                  <a:ext uri="{FF2B5EF4-FFF2-40B4-BE49-F238E27FC236}">
                    <a16:creationId xmlns:a16="http://schemas.microsoft.com/office/drawing/2014/main" id="{E04A3019-C701-4C90-9376-140A6A0DD9BE}"/>
                  </a:ext>
                </a:extLst>
              </p:cNvPr>
              <p:cNvCxnSpPr>
                <a:cxnSpLocks noChangeShapeType="1"/>
              </p:cNvCxnSpPr>
              <p:nvPr/>
            </p:nvCxnSpPr>
            <p:spPr bwMode="auto">
              <a:xfrm>
                <a:off x="5383213"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77" name="Straight Connector 137">
                <a:extLst>
                  <a:ext uri="{FF2B5EF4-FFF2-40B4-BE49-F238E27FC236}">
                    <a16:creationId xmlns:a16="http://schemas.microsoft.com/office/drawing/2014/main" id="{8511E06E-1454-410F-991D-CEEAFFA8B9B5}"/>
                  </a:ext>
                </a:extLst>
              </p:cNvPr>
              <p:cNvCxnSpPr>
                <a:cxnSpLocks noChangeShapeType="1"/>
              </p:cNvCxnSpPr>
              <p:nvPr/>
            </p:nvCxnSpPr>
            <p:spPr bwMode="auto">
              <a:xfrm>
                <a:off x="5835650"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cxnSp>
            <p:nvCxnSpPr>
              <p:cNvPr id="74878" name="Straight Connector 138">
                <a:extLst>
                  <a:ext uri="{FF2B5EF4-FFF2-40B4-BE49-F238E27FC236}">
                    <a16:creationId xmlns:a16="http://schemas.microsoft.com/office/drawing/2014/main" id="{F8EE10A3-0647-413E-BD41-A32B7197D654}"/>
                  </a:ext>
                </a:extLst>
              </p:cNvPr>
              <p:cNvCxnSpPr>
                <a:cxnSpLocks noChangeShapeType="1"/>
              </p:cNvCxnSpPr>
              <p:nvPr/>
            </p:nvCxnSpPr>
            <p:spPr bwMode="auto">
              <a:xfrm>
                <a:off x="6297613" y="3678238"/>
                <a:ext cx="0" cy="130175"/>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74879" name="TextBox 9226">
                <a:extLst>
                  <a:ext uri="{FF2B5EF4-FFF2-40B4-BE49-F238E27FC236}">
                    <a16:creationId xmlns:a16="http://schemas.microsoft.com/office/drawing/2014/main" id="{047CA270-1974-4D9F-9BFD-23B22607267F}"/>
                  </a:ext>
                </a:extLst>
              </p:cNvPr>
              <p:cNvSpPr txBox="1">
                <a:spLocks noChangeArrowheads="1"/>
              </p:cNvSpPr>
              <p:nvPr/>
            </p:nvSpPr>
            <p:spPr bwMode="auto">
              <a:xfrm>
                <a:off x="1760539" y="3467100"/>
                <a:ext cx="333375"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0</a:t>
                </a:r>
              </a:p>
            </p:txBody>
          </p:sp>
          <p:sp>
            <p:nvSpPr>
              <p:cNvPr id="74880" name="TextBox 55">
                <a:extLst>
                  <a:ext uri="{FF2B5EF4-FFF2-40B4-BE49-F238E27FC236}">
                    <a16:creationId xmlns:a16="http://schemas.microsoft.com/office/drawing/2014/main" id="{AC20CE42-4BA3-4232-9DA5-45B3D4549595}"/>
                  </a:ext>
                </a:extLst>
              </p:cNvPr>
              <p:cNvSpPr txBox="1">
                <a:spLocks noChangeArrowheads="1"/>
              </p:cNvSpPr>
              <p:nvPr/>
            </p:nvSpPr>
            <p:spPr bwMode="auto">
              <a:xfrm>
                <a:off x="1257300" y="2927350"/>
                <a:ext cx="8223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10</a:t>
                </a:r>
              </a:p>
            </p:txBody>
          </p:sp>
          <p:sp>
            <p:nvSpPr>
              <p:cNvPr id="74881" name="TextBox 57">
                <a:extLst>
                  <a:ext uri="{FF2B5EF4-FFF2-40B4-BE49-F238E27FC236}">
                    <a16:creationId xmlns:a16="http://schemas.microsoft.com/office/drawing/2014/main" id="{D343B225-CD16-475A-8440-6BC90C839F74}"/>
                  </a:ext>
                </a:extLst>
              </p:cNvPr>
              <p:cNvSpPr txBox="1">
                <a:spLocks noChangeArrowheads="1"/>
              </p:cNvSpPr>
              <p:nvPr/>
            </p:nvSpPr>
            <p:spPr bwMode="auto">
              <a:xfrm>
                <a:off x="1250951" y="1882775"/>
                <a:ext cx="8223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30</a:t>
                </a:r>
              </a:p>
            </p:txBody>
          </p:sp>
          <p:sp>
            <p:nvSpPr>
              <p:cNvPr id="74882" name="TextBox 58">
                <a:extLst>
                  <a:ext uri="{FF2B5EF4-FFF2-40B4-BE49-F238E27FC236}">
                    <a16:creationId xmlns:a16="http://schemas.microsoft.com/office/drawing/2014/main" id="{B41367A2-172C-4F49-BA63-5F95F690B4D2}"/>
                  </a:ext>
                </a:extLst>
              </p:cNvPr>
              <p:cNvSpPr txBox="1">
                <a:spLocks noChangeArrowheads="1"/>
              </p:cNvSpPr>
              <p:nvPr/>
            </p:nvSpPr>
            <p:spPr bwMode="auto">
              <a:xfrm>
                <a:off x="1257300" y="1360488"/>
                <a:ext cx="8223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40</a:t>
                </a:r>
              </a:p>
            </p:txBody>
          </p:sp>
          <p:sp>
            <p:nvSpPr>
              <p:cNvPr id="74883" name="TextBox 59">
                <a:extLst>
                  <a:ext uri="{FF2B5EF4-FFF2-40B4-BE49-F238E27FC236}">
                    <a16:creationId xmlns:a16="http://schemas.microsoft.com/office/drawing/2014/main" id="{7212AC39-15D5-476C-95CF-3A771BBBB743}"/>
                  </a:ext>
                </a:extLst>
              </p:cNvPr>
              <p:cNvSpPr txBox="1">
                <a:spLocks noChangeArrowheads="1"/>
              </p:cNvSpPr>
              <p:nvPr/>
            </p:nvSpPr>
            <p:spPr bwMode="auto">
              <a:xfrm>
                <a:off x="1195388" y="838200"/>
                <a:ext cx="941388"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r">
                  <a:spcBef>
                    <a:spcPct val="0"/>
                  </a:spcBef>
                  <a:buFontTx/>
                  <a:buNone/>
                </a:pPr>
                <a:r>
                  <a:rPr lang="en-GB" altLang="en-US" sz="1309">
                    <a:solidFill>
                      <a:schemeClr val="bg1"/>
                    </a:solidFill>
                    <a:latin typeface="Arial" panose="020B0604020202020204" pitchFamily="34" charset="0"/>
                  </a:rPr>
                  <a:t>50</a:t>
                </a:r>
              </a:p>
            </p:txBody>
          </p:sp>
          <p:sp>
            <p:nvSpPr>
              <p:cNvPr id="74884" name="TextBox 61">
                <a:extLst>
                  <a:ext uri="{FF2B5EF4-FFF2-40B4-BE49-F238E27FC236}">
                    <a16:creationId xmlns:a16="http://schemas.microsoft.com/office/drawing/2014/main" id="{37B12CF8-2813-4C90-8824-4416AEC445A7}"/>
                  </a:ext>
                </a:extLst>
              </p:cNvPr>
              <p:cNvSpPr txBox="1">
                <a:spLocks noChangeArrowheads="1"/>
              </p:cNvSpPr>
              <p:nvPr/>
            </p:nvSpPr>
            <p:spPr bwMode="auto">
              <a:xfrm>
                <a:off x="2087563" y="3744913"/>
                <a:ext cx="203200"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0</a:t>
                </a:r>
              </a:p>
            </p:txBody>
          </p:sp>
          <p:sp>
            <p:nvSpPr>
              <p:cNvPr id="74885" name="TextBox 62">
                <a:extLst>
                  <a:ext uri="{FF2B5EF4-FFF2-40B4-BE49-F238E27FC236}">
                    <a16:creationId xmlns:a16="http://schemas.microsoft.com/office/drawing/2014/main" id="{E8440835-C3AC-4289-AFBE-798B251F2894}"/>
                  </a:ext>
                </a:extLst>
              </p:cNvPr>
              <p:cNvSpPr txBox="1">
                <a:spLocks noChangeArrowheads="1"/>
              </p:cNvSpPr>
              <p:nvPr/>
            </p:nvSpPr>
            <p:spPr bwMode="auto">
              <a:xfrm>
                <a:off x="2790825" y="3744913"/>
                <a:ext cx="614365"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50</a:t>
                </a:r>
              </a:p>
            </p:txBody>
          </p:sp>
          <p:sp>
            <p:nvSpPr>
              <p:cNvPr id="74886" name="TextBox 64">
                <a:extLst>
                  <a:ext uri="{FF2B5EF4-FFF2-40B4-BE49-F238E27FC236}">
                    <a16:creationId xmlns:a16="http://schemas.microsoft.com/office/drawing/2014/main" id="{91362049-5BDC-4EFE-8C38-C9D1969F5C8F}"/>
                  </a:ext>
                </a:extLst>
              </p:cNvPr>
              <p:cNvSpPr txBox="1">
                <a:spLocks noChangeArrowheads="1"/>
              </p:cNvSpPr>
              <p:nvPr/>
            </p:nvSpPr>
            <p:spPr bwMode="auto">
              <a:xfrm>
                <a:off x="3721100" y="3762375"/>
                <a:ext cx="898525"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1309">
                    <a:solidFill>
                      <a:schemeClr val="bg1"/>
                    </a:solidFill>
                    <a:latin typeface="Arial" panose="020B0604020202020204" pitchFamily="34" charset="0"/>
                  </a:rPr>
                  <a:t>100</a:t>
                </a:r>
              </a:p>
            </p:txBody>
          </p:sp>
          <p:sp>
            <p:nvSpPr>
              <p:cNvPr id="74887" name="TextBox 66">
                <a:extLst>
                  <a:ext uri="{FF2B5EF4-FFF2-40B4-BE49-F238E27FC236}">
                    <a16:creationId xmlns:a16="http://schemas.microsoft.com/office/drawing/2014/main" id="{EA4EA873-D509-4E59-80BE-2C8B4C5FBE52}"/>
                  </a:ext>
                </a:extLst>
              </p:cNvPr>
              <p:cNvSpPr txBox="1">
                <a:spLocks noChangeArrowheads="1"/>
              </p:cNvSpPr>
              <p:nvPr/>
            </p:nvSpPr>
            <p:spPr bwMode="auto">
              <a:xfrm>
                <a:off x="4464050" y="3740150"/>
                <a:ext cx="9112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150</a:t>
                </a:r>
              </a:p>
            </p:txBody>
          </p:sp>
          <p:sp>
            <p:nvSpPr>
              <p:cNvPr id="74888" name="TextBox 68">
                <a:extLst>
                  <a:ext uri="{FF2B5EF4-FFF2-40B4-BE49-F238E27FC236}">
                    <a16:creationId xmlns:a16="http://schemas.microsoft.com/office/drawing/2014/main" id="{F739709A-7C00-4834-A244-1B788C692C54}"/>
                  </a:ext>
                </a:extLst>
              </p:cNvPr>
              <p:cNvSpPr txBox="1">
                <a:spLocks noChangeArrowheads="1"/>
              </p:cNvSpPr>
              <p:nvPr/>
            </p:nvSpPr>
            <p:spPr bwMode="auto">
              <a:xfrm>
                <a:off x="5424488" y="3770313"/>
                <a:ext cx="909637"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200</a:t>
                </a:r>
              </a:p>
            </p:txBody>
          </p:sp>
          <p:sp>
            <p:nvSpPr>
              <p:cNvPr id="74889" name="TextBox 70">
                <a:extLst>
                  <a:ext uri="{FF2B5EF4-FFF2-40B4-BE49-F238E27FC236}">
                    <a16:creationId xmlns:a16="http://schemas.microsoft.com/office/drawing/2014/main" id="{3AF8FFF0-A31F-4E58-860B-5CF906774ED3}"/>
                  </a:ext>
                </a:extLst>
              </p:cNvPr>
              <p:cNvSpPr txBox="1">
                <a:spLocks noChangeArrowheads="1"/>
              </p:cNvSpPr>
              <p:nvPr/>
            </p:nvSpPr>
            <p:spPr bwMode="auto">
              <a:xfrm>
                <a:off x="6269039" y="3770313"/>
                <a:ext cx="9112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250</a:t>
                </a:r>
              </a:p>
            </p:txBody>
          </p:sp>
          <p:sp>
            <p:nvSpPr>
              <p:cNvPr id="74890" name="TextBox 72">
                <a:extLst>
                  <a:ext uri="{FF2B5EF4-FFF2-40B4-BE49-F238E27FC236}">
                    <a16:creationId xmlns:a16="http://schemas.microsoft.com/office/drawing/2014/main" id="{2FB10331-B2B8-4645-AD94-82EA317B4BFE}"/>
                  </a:ext>
                </a:extLst>
              </p:cNvPr>
              <p:cNvSpPr txBox="1">
                <a:spLocks noChangeArrowheads="1"/>
              </p:cNvSpPr>
              <p:nvPr/>
            </p:nvSpPr>
            <p:spPr bwMode="auto">
              <a:xfrm>
                <a:off x="7258051" y="3770313"/>
                <a:ext cx="911224" cy="1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309">
                    <a:solidFill>
                      <a:schemeClr val="bg1"/>
                    </a:solidFill>
                    <a:latin typeface="Arial" panose="020B0604020202020204" pitchFamily="34" charset="0"/>
                  </a:rPr>
                  <a:t>300</a:t>
                </a:r>
              </a:p>
            </p:txBody>
          </p:sp>
          <p:sp>
            <p:nvSpPr>
              <p:cNvPr id="74891" name="TextBox 75">
                <a:extLst>
                  <a:ext uri="{FF2B5EF4-FFF2-40B4-BE49-F238E27FC236}">
                    <a16:creationId xmlns:a16="http://schemas.microsoft.com/office/drawing/2014/main" id="{39A52EFD-1B57-4BFA-A602-9CBAD478063A}"/>
                  </a:ext>
                </a:extLst>
              </p:cNvPr>
              <p:cNvSpPr txBox="1">
                <a:spLocks noChangeArrowheads="1"/>
              </p:cNvSpPr>
              <p:nvPr/>
            </p:nvSpPr>
            <p:spPr bwMode="auto">
              <a:xfrm>
                <a:off x="5375276" y="1806145"/>
                <a:ext cx="1978024" cy="2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182">
                    <a:solidFill>
                      <a:schemeClr val="bg1"/>
                    </a:solidFill>
                    <a:latin typeface="Arial" panose="020B0604020202020204" pitchFamily="34" charset="0"/>
                  </a:rPr>
                  <a:t>Placebo</a:t>
                </a:r>
                <a:r>
                  <a:rPr lang="en-US" altLang="en-US" sz="1964">
                    <a:solidFill>
                      <a:schemeClr val="bg1"/>
                    </a:solidFill>
                    <a:latin typeface="Arial" panose="020B0604020202020204" pitchFamily="34" charset="0"/>
                  </a:rPr>
                  <a:t>  </a:t>
                </a:r>
              </a:p>
            </p:txBody>
          </p:sp>
          <p:sp>
            <p:nvSpPr>
              <p:cNvPr id="74892" name="TextBox 76">
                <a:extLst>
                  <a:ext uri="{FF2B5EF4-FFF2-40B4-BE49-F238E27FC236}">
                    <a16:creationId xmlns:a16="http://schemas.microsoft.com/office/drawing/2014/main" id="{4405F871-140F-4BA4-8068-2880DFD237FB}"/>
                  </a:ext>
                </a:extLst>
              </p:cNvPr>
              <p:cNvSpPr txBox="1">
                <a:spLocks noChangeArrowheads="1"/>
              </p:cNvSpPr>
              <p:nvPr/>
            </p:nvSpPr>
            <p:spPr bwMode="auto">
              <a:xfrm>
                <a:off x="5303839" y="2786063"/>
                <a:ext cx="2281236" cy="2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US" altLang="en-US" sz="2182">
                    <a:solidFill>
                      <a:srgbClr val="99FF33"/>
                    </a:solidFill>
                    <a:latin typeface="Arial" panose="020B0604020202020204" pitchFamily="34" charset="0"/>
                  </a:rPr>
                  <a:t>Tiotropium </a:t>
                </a:r>
              </a:p>
            </p:txBody>
          </p:sp>
          <p:sp>
            <p:nvSpPr>
              <p:cNvPr id="74893" name="TextBox 78">
                <a:extLst>
                  <a:ext uri="{FF2B5EF4-FFF2-40B4-BE49-F238E27FC236}">
                    <a16:creationId xmlns:a16="http://schemas.microsoft.com/office/drawing/2014/main" id="{04A29530-480E-438D-B08F-CD55F91F0FB4}"/>
                  </a:ext>
                </a:extLst>
              </p:cNvPr>
              <p:cNvSpPr txBox="1">
                <a:spLocks noChangeArrowheads="1"/>
              </p:cNvSpPr>
              <p:nvPr/>
            </p:nvSpPr>
            <p:spPr bwMode="auto">
              <a:xfrm rot="16200000">
                <a:off x="-70673" y="2136542"/>
                <a:ext cx="2967446" cy="40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964">
                    <a:solidFill>
                      <a:schemeClr val="bg1"/>
                    </a:solidFill>
                    <a:latin typeface="Arial" panose="020B0604020202020204" pitchFamily="34" charset="0"/>
                  </a:rPr>
                  <a:t>% patients with  1 or more exacerbation</a:t>
                </a:r>
              </a:p>
            </p:txBody>
          </p:sp>
          <p:sp>
            <p:nvSpPr>
              <p:cNvPr id="74894" name="TextBox 230">
                <a:extLst>
                  <a:ext uri="{FF2B5EF4-FFF2-40B4-BE49-F238E27FC236}">
                    <a16:creationId xmlns:a16="http://schemas.microsoft.com/office/drawing/2014/main" id="{D5E54EDF-827A-4DE1-82A8-1058C2D1DDC6}"/>
                  </a:ext>
                </a:extLst>
              </p:cNvPr>
              <p:cNvSpPr txBox="1">
                <a:spLocks noChangeArrowheads="1"/>
              </p:cNvSpPr>
              <p:nvPr/>
            </p:nvSpPr>
            <p:spPr bwMode="auto">
              <a:xfrm>
                <a:off x="4354556" y="3965820"/>
                <a:ext cx="1771566" cy="20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lgn="ctr">
                  <a:spcBef>
                    <a:spcPct val="0"/>
                  </a:spcBef>
                  <a:buFontTx/>
                  <a:buNone/>
                </a:pPr>
                <a:r>
                  <a:rPr lang="en-GB" altLang="en-US" sz="1964">
                    <a:solidFill>
                      <a:schemeClr val="bg1"/>
                    </a:solidFill>
                    <a:latin typeface="Arial" panose="020B0604020202020204" pitchFamily="34" charset="0"/>
                  </a:rPr>
                  <a:t>Time (days)</a:t>
                </a:r>
              </a:p>
            </p:txBody>
          </p:sp>
        </p:grpSp>
        <p:sp>
          <p:nvSpPr>
            <p:cNvPr id="74842" name="TextBox 158">
              <a:extLst>
                <a:ext uri="{FF2B5EF4-FFF2-40B4-BE49-F238E27FC236}">
                  <a16:creationId xmlns:a16="http://schemas.microsoft.com/office/drawing/2014/main" id="{E7626586-9D3C-4AF7-85BF-449426A416AD}"/>
                </a:ext>
              </a:extLst>
            </p:cNvPr>
            <p:cNvSpPr txBox="1">
              <a:spLocks noChangeArrowheads="1"/>
            </p:cNvSpPr>
            <p:nvPr/>
          </p:nvSpPr>
          <p:spPr bwMode="auto">
            <a:xfrm>
              <a:off x="5292631" y="2074359"/>
              <a:ext cx="4328629" cy="63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ts val="655"/>
                </a:spcBef>
                <a:spcAft>
                  <a:spcPts val="655"/>
                </a:spcAft>
                <a:buNone/>
              </a:pPr>
              <a:r>
                <a:rPr lang="en-US" altLang="en-US" sz="1964">
                  <a:solidFill>
                    <a:schemeClr val="bg1"/>
                  </a:solidFill>
                  <a:latin typeface="Arial" panose="020B0604020202020204" pitchFamily="34" charset="0"/>
                </a:rPr>
                <a:t>HR=0.79; </a:t>
              </a:r>
              <a:r>
                <a:rPr lang="sv-SE" altLang="en-US" sz="1964">
                  <a:solidFill>
                    <a:schemeClr val="bg1"/>
                  </a:solidFill>
                  <a:latin typeface="Arial" panose="020B0604020202020204" pitchFamily="34" charset="0"/>
                </a:rPr>
                <a:t>risk reduction of </a:t>
              </a:r>
              <a:r>
                <a:rPr lang="sv-SE" altLang="en-US" sz="1964">
                  <a:solidFill>
                    <a:srgbClr val="FFFF00"/>
                  </a:solidFill>
                  <a:latin typeface="Arial" panose="020B0604020202020204" pitchFamily="34" charset="0"/>
                </a:rPr>
                <a:t>21%</a:t>
              </a:r>
              <a:r>
                <a:rPr lang="sv-SE" altLang="en-US" sz="1964">
                  <a:solidFill>
                    <a:schemeClr val="bg1"/>
                  </a:solidFill>
                  <a:latin typeface="Arial" panose="020B0604020202020204" pitchFamily="34" charset="0"/>
                </a:rPr>
                <a:t> (</a:t>
              </a:r>
              <a:r>
                <a:rPr lang="sv-SE" altLang="en-US" sz="1964" i="1">
                  <a:solidFill>
                    <a:schemeClr val="bg1"/>
                  </a:solidFill>
                  <a:latin typeface="Arial" panose="020B0604020202020204" pitchFamily="34" charset="0"/>
                </a:rPr>
                <a:t>P</a:t>
              </a:r>
              <a:r>
                <a:rPr lang="sv-SE" altLang="en-US" sz="1964">
                  <a:solidFill>
                    <a:schemeClr val="bg1"/>
                  </a:solidFill>
                  <a:latin typeface="Arial" panose="020B0604020202020204" pitchFamily="34" charset="0"/>
                </a:rPr>
                <a:t>=0.03)  NNT=15</a:t>
              </a:r>
            </a:p>
          </p:txBody>
        </p:sp>
        <p:sp>
          <p:nvSpPr>
            <p:cNvPr id="104" name="TextBox 89">
              <a:extLst>
                <a:ext uri="{FF2B5EF4-FFF2-40B4-BE49-F238E27FC236}">
                  <a16:creationId xmlns:a16="http://schemas.microsoft.com/office/drawing/2014/main" id="{58249CA3-50D6-442F-98E7-D11D8DC038CE}"/>
                </a:ext>
              </a:extLst>
            </p:cNvPr>
            <p:cNvSpPr txBox="1"/>
            <p:nvPr/>
          </p:nvSpPr>
          <p:spPr>
            <a:xfrm>
              <a:off x="5329724" y="1457730"/>
              <a:ext cx="3327702" cy="453941"/>
            </a:xfrm>
            <a:prstGeom prst="rect">
              <a:avLst/>
            </a:prstGeom>
            <a:solidFill>
              <a:schemeClr val="accent2"/>
            </a:solidFill>
          </p:spPr>
          <p:txBody>
            <a:bodyPr wrap="none">
              <a:spAutoFit/>
            </a:bodyPr>
            <a:lstStyle>
              <a:defPPr>
                <a:defRPr lang="en-GB"/>
              </a:defPPr>
              <a:lvl1pPr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bg1"/>
                  </a:solidFill>
                  <a:latin typeface="Arial" panose="020B0604020202020204" pitchFamily="34" charset="0"/>
                  <a:ea typeface="+mn-ea"/>
                  <a:cs typeface="+mn-cs"/>
                </a:defRPr>
              </a:lvl5pPr>
              <a:lvl6pPr marL="2286000" algn="l" defTabSz="914400" rtl="0" eaLnBrk="1" latinLnBrk="0" hangingPunct="1">
                <a:defRPr sz="2400" b="1" kern="1200">
                  <a:solidFill>
                    <a:schemeClr val="bg1"/>
                  </a:solidFill>
                  <a:latin typeface="Arial" panose="020B0604020202020204" pitchFamily="34" charset="0"/>
                  <a:ea typeface="+mn-ea"/>
                  <a:cs typeface="+mn-cs"/>
                </a:defRPr>
              </a:lvl6pPr>
              <a:lvl7pPr marL="2743200" algn="l" defTabSz="914400" rtl="0" eaLnBrk="1" latinLnBrk="0" hangingPunct="1">
                <a:defRPr sz="2400" b="1" kern="1200">
                  <a:solidFill>
                    <a:schemeClr val="bg1"/>
                  </a:solidFill>
                  <a:latin typeface="Arial" panose="020B0604020202020204" pitchFamily="34" charset="0"/>
                  <a:ea typeface="+mn-ea"/>
                  <a:cs typeface="+mn-cs"/>
                </a:defRPr>
              </a:lvl7pPr>
              <a:lvl8pPr marL="3200400" algn="l" defTabSz="914400" rtl="0" eaLnBrk="1" latinLnBrk="0" hangingPunct="1">
                <a:defRPr sz="2400" b="1" kern="1200">
                  <a:solidFill>
                    <a:schemeClr val="bg1"/>
                  </a:solidFill>
                  <a:latin typeface="Arial" panose="020B0604020202020204" pitchFamily="34" charset="0"/>
                  <a:ea typeface="+mn-ea"/>
                  <a:cs typeface="+mn-cs"/>
                </a:defRPr>
              </a:lvl8pPr>
              <a:lvl9pPr marL="3657600" algn="l" defTabSz="914400" rtl="0" eaLnBrk="1" latinLnBrk="0" hangingPunct="1">
                <a:defRPr sz="2400" b="1" kern="1200">
                  <a:solidFill>
                    <a:schemeClr val="bg1"/>
                  </a:solidFill>
                  <a:latin typeface="Arial" panose="020B0604020202020204" pitchFamily="34" charset="0"/>
                  <a:ea typeface="+mn-ea"/>
                  <a:cs typeface="+mn-cs"/>
                </a:defRPr>
              </a:lvl9pPr>
            </a:lstStyle>
            <a:p>
              <a:pPr>
                <a:defRPr/>
              </a:pPr>
              <a:r>
                <a:rPr lang="en-GB" sz="2618" dirty="0">
                  <a:effectLst>
                    <a:outerShdw blurRad="38100" dist="38100" dir="2700000" algn="tl">
                      <a:srgbClr val="000000">
                        <a:alpha val="43137"/>
                      </a:srgbClr>
                    </a:outerShdw>
                  </a:effectLst>
                  <a:latin typeface="Arial" charset="0"/>
                </a:rPr>
                <a:t>Severe exacerbations</a:t>
              </a:r>
            </a:p>
          </p:txBody>
        </p:sp>
      </p:grpSp>
      <p:sp>
        <p:nvSpPr>
          <p:cNvPr id="100" name="TextBox 141">
            <a:extLst>
              <a:ext uri="{FF2B5EF4-FFF2-40B4-BE49-F238E27FC236}">
                <a16:creationId xmlns:a16="http://schemas.microsoft.com/office/drawing/2014/main" id="{C2D0F5EE-25EB-41FB-8024-9004F4918D00}"/>
              </a:ext>
            </a:extLst>
          </p:cNvPr>
          <p:cNvSpPr txBox="1">
            <a:spLocks noChangeArrowheads="1"/>
          </p:cNvSpPr>
          <p:nvPr/>
        </p:nvSpPr>
        <p:spPr bwMode="auto">
          <a:xfrm>
            <a:off x="3427269" y="2469573"/>
            <a:ext cx="4547912" cy="2173928"/>
          </a:xfrm>
          <a:prstGeom prst="rect">
            <a:avLst/>
          </a:prstGeom>
          <a:solidFill>
            <a:srgbClr val="FF0000"/>
          </a:solidFill>
          <a:ln w="9525">
            <a:solidFill>
              <a:schemeClr val="bg1"/>
            </a:solidFill>
            <a:miter lim="800000"/>
            <a:headEnd/>
            <a:tailEnd/>
          </a:ln>
        </p:spPr>
        <p:txBody>
          <a:bodyPr wrap="none">
            <a:spAutoFit/>
          </a:bodyPr>
          <a:lstStyle>
            <a:lvl1pPr>
              <a:spcBef>
                <a:spcPct val="20000"/>
              </a:spcBef>
              <a:buChar char="•"/>
              <a:defRPr sz="3100">
                <a:solidFill>
                  <a:schemeClr val="tx1"/>
                </a:solidFill>
                <a:latin typeface="Times New Roman" panose="02020603050405020304" pitchFamily="18" charset="0"/>
              </a:defRPr>
            </a:lvl1pPr>
            <a:lvl2pPr marL="717550" indent="-276225">
              <a:spcBef>
                <a:spcPct val="20000"/>
              </a:spcBef>
              <a:buChar char="–"/>
              <a:defRPr sz="2700">
                <a:solidFill>
                  <a:schemeClr val="tx1"/>
                </a:solidFill>
                <a:latin typeface="Times New Roman" panose="02020603050405020304" pitchFamily="18" charset="0"/>
              </a:defRPr>
            </a:lvl2pPr>
            <a:lvl3pPr marL="1103313" indent="-220663">
              <a:spcBef>
                <a:spcPct val="20000"/>
              </a:spcBef>
              <a:buChar char="•"/>
              <a:defRPr sz="2300">
                <a:solidFill>
                  <a:schemeClr val="tx1"/>
                </a:solidFill>
                <a:latin typeface="Times New Roman" panose="02020603050405020304" pitchFamily="18" charset="0"/>
              </a:defRPr>
            </a:lvl3pPr>
            <a:lvl4pPr marL="1544638" indent="-220663">
              <a:spcBef>
                <a:spcPct val="20000"/>
              </a:spcBef>
              <a:buChar char="–"/>
              <a:defRPr sz="1900">
                <a:solidFill>
                  <a:schemeClr val="tx1"/>
                </a:solidFill>
                <a:latin typeface="Times New Roman" panose="02020603050405020304" pitchFamily="18" charset="0"/>
              </a:defRPr>
            </a:lvl4pPr>
            <a:lvl5pPr marL="1985963" indent="-220663">
              <a:spcBef>
                <a:spcPct val="20000"/>
              </a:spcBef>
              <a:buChar char="»"/>
              <a:defRPr sz="1900">
                <a:solidFill>
                  <a:schemeClr val="tx1"/>
                </a:solidFill>
                <a:latin typeface="Times New Roman" panose="02020603050405020304" pitchFamily="18" charset="0"/>
              </a:defRPr>
            </a:lvl5pPr>
            <a:lvl6pPr marL="2443163" indent="-220663" eaLnBrk="0" fontAlgn="base" hangingPunct="0">
              <a:spcBef>
                <a:spcPct val="20000"/>
              </a:spcBef>
              <a:spcAft>
                <a:spcPct val="0"/>
              </a:spcAft>
              <a:buChar char="»"/>
              <a:defRPr sz="1900">
                <a:solidFill>
                  <a:schemeClr val="tx1"/>
                </a:solidFill>
                <a:latin typeface="Times New Roman" panose="02020603050405020304" pitchFamily="18" charset="0"/>
              </a:defRPr>
            </a:lvl6pPr>
            <a:lvl7pPr marL="2900363" indent="-220663" eaLnBrk="0" fontAlgn="base" hangingPunct="0">
              <a:spcBef>
                <a:spcPct val="20000"/>
              </a:spcBef>
              <a:spcAft>
                <a:spcPct val="0"/>
              </a:spcAft>
              <a:buChar char="»"/>
              <a:defRPr sz="1900">
                <a:solidFill>
                  <a:schemeClr val="tx1"/>
                </a:solidFill>
                <a:latin typeface="Times New Roman" panose="02020603050405020304" pitchFamily="18" charset="0"/>
              </a:defRPr>
            </a:lvl7pPr>
            <a:lvl8pPr marL="3357563" indent="-220663" eaLnBrk="0" fontAlgn="base" hangingPunct="0">
              <a:spcBef>
                <a:spcPct val="20000"/>
              </a:spcBef>
              <a:spcAft>
                <a:spcPct val="0"/>
              </a:spcAft>
              <a:buChar char="»"/>
              <a:defRPr sz="1900">
                <a:solidFill>
                  <a:schemeClr val="tx1"/>
                </a:solidFill>
                <a:latin typeface="Times New Roman" panose="02020603050405020304" pitchFamily="18" charset="0"/>
              </a:defRPr>
            </a:lvl8pPr>
            <a:lvl9pPr marL="3814763" indent="-220663" eaLnBrk="0" fontAlgn="base" hangingPunct="0">
              <a:spcBef>
                <a:spcPct val="20000"/>
              </a:spcBef>
              <a:spcAft>
                <a:spcPct val="0"/>
              </a:spcAft>
              <a:buChar char="»"/>
              <a:defRPr sz="1900">
                <a:solidFill>
                  <a:schemeClr val="tx1"/>
                </a:solidFill>
                <a:latin typeface="Times New Roman" panose="02020603050405020304" pitchFamily="18" charset="0"/>
              </a:defRPr>
            </a:lvl9pPr>
          </a:lstStyle>
          <a:p>
            <a:pPr>
              <a:spcBef>
                <a:spcPct val="0"/>
              </a:spcBef>
              <a:buFontTx/>
              <a:buNone/>
            </a:pPr>
            <a:r>
              <a:rPr lang="en-GB" altLang="en-US" sz="3055" i="1">
                <a:solidFill>
                  <a:schemeClr val="bg1"/>
                </a:solidFill>
                <a:latin typeface="Arial" panose="020B0604020202020204" pitchFamily="34" charset="0"/>
              </a:rPr>
              <a:t>  LAMA in severe asthma</a:t>
            </a:r>
          </a:p>
          <a:p>
            <a:pPr>
              <a:spcBef>
                <a:spcPct val="0"/>
              </a:spcBef>
              <a:buClr>
                <a:srgbClr val="00FF00"/>
              </a:buClr>
              <a:buSzPct val="150000"/>
            </a:pPr>
            <a:r>
              <a:rPr lang="en-GB" altLang="en-US" sz="2618">
                <a:solidFill>
                  <a:schemeClr val="bg1"/>
                </a:solidFill>
                <a:latin typeface="Arial" panose="020B0604020202020204" pitchFamily="34" charset="0"/>
              </a:rPr>
              <a:t>↑FEV</a:t>
            </a:r>
            <a:r>
              <a:rPr lang="en-GB" altLang="en-US" sz="2618" baseline="-25000">
                <a:solidFill>
                  <a:schemeClr val="bg1"/>
                </a:solidFill>
                <a:latin typeface="Arial" panose="020B0604020202020204" pitchFamily="34" charset="0"/>
              </a:rPr>
              <a:t>1</a:t>
            </a:r>
          </a:p>
          <a:p>
            <a:pPr>
              <a:spcBef>
                <a:spcPct val="0"/>
              </a:spcBef>
              <a:buClr>
                <a:srgbClr val="00FF00"/>
              </a:buClr>
              <a:buSzPct val="150000"/>
            </a:pPr>
            <a:r>
              <a:rPr lang="en-GB" altLang="en-US" sz="2618">
                <a:solidFill>
                  <a:schemeClr val="bg1"/>
                </a:solidFill>
                <a:latin typeface="Arial" panose="020B0604020202020204" pitchFamily="34" charset="0"/>
              </a:rPr>
              <a:t>↑ Asthma control</a:t>
            </a:r>
          </a:p>
          <a:p>
            <a:pPr>
              <a:spcBef>
                <a:spcPct val="0"/>
              </a:spcBef>
              <a:buClr>
                <a:srgbClr val="00FF00"/>
              </a:buClr>
              <a:buSzPct val="150000"/>
            </a:pPr>
            <a:r>
              <a:rPr lang="en-GB" altLang="en-US" sz="2618">
                <a:solidFill>
                  <a:schemeClr val="bg1"/>
                </a:solidFill>
                <a:latin typeface="Arial" panose="020B0604020202020204" pitchFamily="34" charset="0"/>
              </a:rPr>
              <a:t>↓ Exacerbations</a:t>
            </a:r>
          </a:p>
          <a:p>
            <a:pPr>
              <a:spcBef>
                <a:spcPct val="0"/>
              </a:spcBef>
              <a:buClr>
                <a:srgbClr val="00FF00"/>
              </a:buClr>
              <a:buSzPct val="150000"/>
            </a:pPr>
            <a:r>
              <a:rPr lang="en-GB" altLang="en-US" sz="2618">
                <a:solidFill>
                  <a:schemeClr val="bg1"/>
                </a:solidFill>
                <a:latin typeface="Arial" panose="020B0604020202020204" pitchFamily="34" charset="0"/>
              </a:rPr>
              <a:t>Inexpensive</a:t>
            </a:r>
          </a:p>
        </p:txBody>
      </p:sp>
    </p:spTree>
    <p:extLst>
      <p:ext uri="{BB962C8B-B14F-4D97-AF65-F5344CB8AC3E}">
        <p14:creationId xmlns:p14="http://schemas.microsoft.com/office/powerpoint/2010/main" val="3411580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1B81-8B41-457F-9BC5-5851EF8B50D9}"/>
              </a:ext>
            </a:extLst>
          </p:cNvPr>
          <p:cNvSpPr>
            <a:spLocks noGrp="1"/>
          </p:cNvSpPr>
          <p:nvPr>
            <p:ph type="title"/>
          </p:nvPr>
        </p:nvSpPr>
        <p:spPr/>
        <p:txBody>
          <a:bodyPr/>
          <a:lstStyle/>
          <a:p>
            <a:r>
              <a:rPr lang="en-US" dirty="0"/>
              <a:t>Azithromycin </a:t>
            </a:r>
            <a:r>
              <a:rPr lang="en-US" dirty="0" err="1"/>
              <a:t>trong</a:t>
            </a:r>
            <a:r>
              <a:rPr lang="en-US" dirty="0"/>
              <a:t> hen </a:t>
            </a:r>
            <a:r>
              <a:rPr lang="en-US" dirty="0" err="1"/>
              <a:t>nặng</a:t>
            </a:r>
            <a:endParaRPr lang="en-US" dirty="0"/>
          </a:p>
        </p:txBody>
      </p:sp>
      <p:sp>
        <p:nvSpPr>
          <p:cNvPr id="3" name="Content Placeholder 2">
            <a:extLst>
              <a:ext uri="{FF2B5EF4-FFF2-40B4-BE49-F238E27FC236}">
                <a16:creationId xmlns:a16="http://schemas.microsoft.com/office/drawing/2014/main" id="{FB2B647E-5937-4997-AD96-D47D4044D3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EFE74B-2BED-42F1-B97E-D287B2A2D2ED}"/>
              </a:ext>
            </a:extLst>
          </p:cNvPr>
          <p:cNvPicPr>
            <a:picLocks noChangeAspect="1"/>
          </p:cNvPicPr>
          <p:nvPr/>
        </p:nvPicPr>
        <p:blipFill>
          <a:blip r:embed="rId2"/>
          <a:stretch>
            <a:fillRect/>
          </a:stretch>
        </p:blipFill>
        <p:spPr>
          <a:xfrm>
            <a:off x="762000" y="1447800"/>
            <a:ext cx="5715000" cy="3628713"/>
          </a:xfrm>
          <a:prstGeom prst="rect">
            <a:avLst/>
          </a:prstGeom>
        </p:spPr>
      </p:pic>
      <p:pic>
        <p:nvPicPr>
          <p:cNvPr id="5" name="Picture 4">
            <a:extLst>
              <a:ext uri="{FF2B5EF4-FFF2-40B4-BE49-F238E27FC236}">
                <a16:creationId xmlns:a16="http://schemas.microsoft.com/office/drawing/2014/main" id="{B21266CE-03EE-4F47-9609-C054DDA1AD2C}"/>
              </a:ext>
            </a:extLst>
          </p:cNvPr>
          <p:cNvPicPr>
            <a:picLocks noChangeAspect="1"/>
          </p:cNvPicPr>
          <p:nvPr/>
        </p:nvPicPr>
        <p:blipFill>
          <a:blip r:embed="rId3"/>
          <a:stretch>
            <a:fillRect/>
          </a:stretch>
        </p:blipFill>
        <p:spPr>
          <a:xfrm>
            <a:off x="6553199" y="1447800"/>
            <a:ext cx="4838283" cy="3628712"/>
          </a:xfrm>
          <a:prstGeom prst="rect">
            <a:avLst/>
          </a:prstGeom>
        </p:spPr>
      </p:pic>
      <p:sp>
        <p:nvSpPr>
          <p:cNvPr id="6" name="TextBox 5">
            <a:extLst>
              <a:ext uri="{FF2B5EF4-FFF2-40B4-BE49-F238E27FC236}">
                <a16:creationId xmlns:a16="http://schemas.microsoft.com/office/drawing/2014/main" id="{6C0DFCEF-FA4D-49AC-A637-252EF03D7F07}"/>
              </a:ext>
            </a:extLst>
          </p:cNvPr>
          <p:cNvSpPr txBox="1"/>
          <p:nvPr/>
        </p:nvSpPr>
        <p:spPr>
          <a:xfrm>
            <a:off x="8663235" y="6488668"/>
            <a:ext cx="2728247" cy="369332"/>
          </a:xfrm>
          <a:prstGeom prst="rect">
            <a:avLst/>
          </a:prstGeom>
          <a:noFill/>
        </p:spPr>
        <p:txBody>
          <a:bodyPr wrap="none" rtlCol="0">
            <a:spAutoFit/>
          </a:bodyPr>
          <a:lstStyle/>
          <a:p>
            <a:r>
              <a:rPr lang="en-US" dirty="0">
                <a:solidFill>
                  <a:schemeClr val="bg1"/>
                </a:solidFill>
              </a:rPr>
              <a:t>Gibson ERJ Open Res 2019</a:t>
            </a:r>
          </a:p>
        </p:txBody>
      </p:sp>
    </p:spTree>
    <p:extLst>
      <p:ext uri="{BB962C8B-B14F-4D97-AF65-F5344CB8AC3E}">
        <p14:creationId xmlns:p14="http://schemas.microsoft.com/office/powerpoint/2010/main" val="921144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6ACC-9038-4BD3-BAA0-D4B197C108CA}"/>
              </a:ext>
            </a:extLst>
          </p:cNvPr>
          <p:cNvSpPr>
            <a:spLocks noGrp="1"/>
          </p:cNvSpPr>
          <p:nvPr>
            <p:ph type="title"/>
          </p:nvPr>
        </p:nvSpPr>
        <p:spPr/>
        <p:txBody>
          <a:bodyPr/>
          <a:lstStyle/>
          <a:p>
            <a:r>
              <a:rPr lang="en-US" dirty="0"/>
              <a:t>A-I </a:t>
            </a:r>
            <a:r>
              <a:rPr lang="en-US" dirty="0" err="1"/>
              <a:t>của</a:t>
            </a:r>
            <a:r>
              <a:rPr lang="en-US" dirty="0"/>
              <a:t> </a:t>
            </a:r>
            <a:r>
              <a:rPr lang="en-US" dirty="0" err="1"/>
              <a:t>Hà</a:t>
            </a:r>
            <a:r>
              <a:rPr lang="en-US" dirty="0"/>
              <a:t> Lan</a:t>
            </a:r>
          </a:p>
        </p:txBody>
      </p:sp>
      <p:sp>
        <p:nvSpPr>
          <p:cNvPr id="3" name="Content Placeholder 2">
            <a:extLst>
              <a:ext uri="{FF2B5EF4-FFF2-40B4-BE49-F238E27FC236}">
                <a16:creationId xmlns:a16="http://schemas.microsoft.com/office/drawing/2014/main" id="{D8892B80-1A5A-45C2-B465-A931C1CD13D1}"/>
              </a:ext>
            </a:extLst>
          </p:cNvPr>
          <p:cNvSpPr>
            <a:spLocks noGrp="1"/>
          </p:cNvSpPr>
          <p:nvPr>
            <p:ph idx="1"/>
          </p:nvPr>
        </p:nvSpPr>
        <p:spPr/>
        <p:txBody>
          <a:bodyPr>
            <a:normAutofit lnSpcReduction="10000"/>
          </a:bodyPr>
          <a:lstStyle/>
          <a:p>
            <a:r>
              <a:rPr lang="en-US" dirty="0">
                <a:solidFill>
                  <a:schemeClr val="bg1"/>
                </a:solidFill>
              </a:rPr>
              <a:t>Asthma</a:t>
            </a:r>
          </a:p>
          <a:p>
            <a:r>
              <a:rPr lang="en-US" dirty="0">
                <a:solidFill>
                  <a:schemeClr val="bg1"/>
                </a:solidFill>
              </a:rPr>
              <a:t>Bronchial trigger</a:t>
            </a:r>
          </a:p>
          <a:p>
            <a:r>
              <a:rPr lang="en-US" dirty="0">
                <a:solidFill>
                  <a:schemeClr val="bg1"/>
                </a:solidFill>
              </a:rPr>
              <a:t>Asthma Control</a:t>
            </a:r>
          </a:p>
          <a:p>
            <a:r>
              <a:rPr lang="en-US" dirty="0">
                <a:solidFill>
                  <a:schemeClr val="bg1"/>
                </a:solidFill>
              </a:rPr>
              <a:t>Device</a:t>
            </a:r>
          </a:p>
          <a:p>
            <a:r>
              <a:rPr lang="en-US" dirty="0" err="1">
                <a:solidFill>
                  <a:schemeClr val="bg1"/>
                </a:solidFill>
              </a:rPr>
              <a:t>Exarcebation</a:t>
            </a:r>
            <a:r>
              <a:rPr lang="en-US" dirty="0">
                <a:solidFill>
                  <a:schemeClr val="bg1"/>
                </a:solidFill>
              </a:rPr>
              <a:t> (prevent, detect, treat)</a:t>
            </a:r>
          </a:p>
          <a:p>
            <a:r>
              <a:rPr lang="en-US" dirty="0" err="1">
                <a:solidFill>
                  <a:schemeClr val="bg1"/>
                </a:solidFill>
              </a:rPr>
              <a:t>Farmacotherapy</a:t>
            </a:r>
            <a:endParaRPr lang="en-US" dirty="0">
              <a:solidFill>
                <a:schemeClr val="bg1"/>
              </a:solidFill>
            </a:endParaRPr>
          </a:p>
          <a:p>
            <a:r>
              <a:rPr lang="en-US" dirty="0">
                <a:solidFill>
                  <a:schemeClr val="bg1"/>
                </a:solidFill>
              </a:rPr>
              <a:t>General behavior</a:t>
            </a:r>
          </a:p>
          <a:p>
            <a:r>
              <a:rPr lang="en-US" dirty="0">
                <a:solidFill>
                  <a:schemeClr val="bg1"/>
                </a:solidFill>
              </a:rPr>
              <a:t>Help</a:t>
            </a:r>
          </a:p>
          <a:p>
            <a:r>
              <a:rPr lang="en-US" dirty="0" err="1">
                <a:solidFill>
                  <a:schemeClr val="bg1"/>
                </a:solidFill>
              </a:rPr>
              <a:t>Invidualised</a:t>
            </a:r>
            <a:r>
              <a:rPr lang="en-US" dirty="0">
                <a:solidFill>
                  <a:schemeClr val="bg1"/>
                </a:solidFill>
              </a:rPr>
              <a:t> care plan</a:t>
            </a:r>
          </a:p>
        </p:txBody>
      </p:sp>
      <p:sp>
        <p:nvSpPr>
          <p:cNvPr id="5" name="TextBox 4">
            <a:extLst>
              <a:ext uri="{FF2B5EF4-FFF2-40B4-BE49-F238E27FC236}">
                <a16:creationId xmlns:a16="http://schemas.microsoft.com/office/drawing/2014/main" id="{D76E54D4-9A9F-4642-851C-95CDE5A5E2A2}"/>
              </a:ext>
            </a:extLst>
          </p:cNvPr>
          <p:cNvSpPr txBox="1"/>
          <p:nvPr/>
        </p:nvSpPr>
        <p:spPr>
          <a:xfrm rot="10800000" flipV="1">
            <a:off x="2133600" y="6488668"/>
            <a:ext cx="3810000" cy="369332"/>
          </a:xfrm>
          <a:prstGeom prst="rect">
            <a:avLst/>
          </a:prstGeom>
          <a:noFill/>
        </p:spPr>
        <p:txBody>
          <a:bodyPr wrap="square"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pitchFamily="34" charset="0"/>
                <a:ea typeface="+mn-ea"/>
                <a:cs typeface="Arial" pitchFamily="34" charset="0"/>
              </a:rPr>
              <a:t>Honkoop</a:t>
            </a:r>
            <a:r>
              <a:rPr kumimoji="0" lang="en-US" sz="18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 Primary Care </a:t>
            </a:r>
            <a:r>
              <a:rPr kumimoji="0" lang="en-US" sz="1800" b="0" i="0" u="none" strike="noStrike" kern="1200" cap="none" spc="0" normalizeH="0" baseline="0" noProof="0" dirty="0" err="1">
                <a:ln>
                  <a:noFill/>
                </a:ln>
                <a:solidFill>
                  <a:srgbClr val="FFFFFF"/>
                </a:solidFill>
                <a:effectLst/>
                <a:uLnTx/>
                <a:uFillTx/>
                <a:latin typeface="Arial" pitchFamily="34" charset="0"/>
                <a:ea typeface="+mn-ea"/>
                <a:cs typeface="Arial" pitchFamily="34" charset="0"/>
              </a:rPr>
              <a:t>Respi</a:t>
            </a:r>
            <a:r>
              <a:rPr kumimoji="0" lang="en-US" sz="18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 2017</a:t>
            </a:r>
          </a:p>
        </p:txBody>
      </p:sp>
      <p:pic>
        <p:nvPicPr>
          <p:cNvPr id="6" name="Picture 5">
            <a:extLst>
              <a:ext uri="{FF2B5EF4-FFF2-40B4-BE49-F238E27FC236}">
                <a16:creationId xmlns:a16="http://schemas.microsoft.com/office/drawing/2014/main" id="{2EF86A84-A03E-45CA-81C3-59AE5FA4E3AE}"/>
              </a:ext>
            </a:extLst>
          </p:cNvPr>
          <p:cNvPicPr>
            <a:picLocks noChangeAspect="1"/>
          </p:cNvPicPr>
          <p:nvPr/>
        </p:nvPicPr>
        <p:blipFill>
          <a:blip r:embed="rId2"/>
          <a:stretch>
            <a:fillRect/>
          </a:stretch>
        </p:blipFill>
        <p:spPr>
          <a:xfrm rot="5400000">
            <a:off x="6127311" y="800100"/>
            <a:ext cx="6871579" cy="5257799"/>
          </a:xfrm>
          <a:prstGeom prst="rect">
            <a:avLst/>
          </a:prstGeom>
        </p:spPr>
      </p:pic>
    </p:spTree>
    <p:extLst>
      <p:ext uri="{BB962C8B-B14F-4D97-AF65-F5344CB8AC3E}">
        <p14:creationId xmlns:p14="http://schemas.microsoft.com/office/powerpoint/2010/main" val="3078984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3B0-01A9-4899-AB37-1AF29E941441}"/>
              </a:ext>
            </a:extLst>
          </p:cNvPr>
          <p:cNvSpPr>
            <a:spLocks noGrp="1"/>
          </p:cNvSpPr>
          <p:nvPr>
            <p:ph type="title"/>
          </p:nvPr>
        </p:nvSpPr>
        <p:spPr/>
        <p:txBody>
          <a:bodyPr/>
          <a:lstStyle/>
          <a:p>
            <a:r>
              <a:rPr lang="en-US" dirty="0"/>
              <a:t>Ca </a:t>
            </a:r>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96BA97FF-DFEC-4883-AEA9-B681F8F408AC}"/>
              </a:ext>
            </a:extLst>
          </p:cNvPr>
          <p:cNvSpPr>
            <a:spLocks noGrp="1"/>
          </p:cNvSpPr>
          <p:nvPr>
            <p:ph idx="1"/>
          </p:nvPr>
        </p:nvSpPr>
        <p:spPr>
          <a:xfrm>
            <a:off x="838200" y="1825625"/>
            <a:ext cx="5638800" cy="4351338"/>
          </a:xfrm>
        </p:spPr>
        <p:txBody>
          <a:bodyPr>
            <a:normAutofit/>
          </a:bodyPr>
          <a:lstStyle/>
          <a:p>
            <a:r>
              <a:rPr lang="en-US" dirty="0">
                <a:solidFill>
                  <a:schemeClr val="bg1"/>
                </a:solidFill>
              </a:rPr>
              <a:t>Nam 1960 (59 </a:t>
            </a:r>
            <a:r>
              <a:rPr lang="en-US" dirty="0" err="1">
                <a:solidFill>
                  <a:schemeClr val="bg1"/>
                </a:solidFill>
              </a:rPr>
              <a:t>tuổi</a:t>
            </a:r>
            <a:r>
              <a:rPr lang="en-US" dirty="0">
                <a:solidFill>
                  <a:schemeClr val="bg1"/>
                </a:solidFill>
              </a:rPr>
              <a:t>)</a:t>
            </a:r>
          </a:p>
          <a:p>
            <a:r>
              <a:rPr lang="en-US" dirty="0" err="1">
                <a:solidFill>
                  <a:schemeClr val="bg1"/>
                </a:solidFill>
              </a:rPr>
              <a:t>Đái</a:t>
            </a:r>
            <a:r>
              <a:rPr lang="en-US" dirty="0">
                <a:solidFill>
                  <a:schemeClr val="bg1"/>
                </a:solidFill>
              </a:rPr>
              <a:t> </a:t>
            </a:r>
            <a:r>
              <a:rPr lang="en-US" dirty="0" err="1">
                <a:solidFill>
                  <a:schemeClr val="bg1"/>
                </a:solidFill>
              </a:rPr>
              <a:t>tháo</a:t>
            </a:r>
            <a:r>
              <a:rPr lang="en-US" dirty="0">
                <a:solidFill>
                  <a:schemeClr val="bg1"/>
                </a:solidFill>
              </a:rPr>
              <a:t> </a:t>
            </a:r>
            <a:r>
              <a:rPr lang="en-US" dirty="0" err="1">
                <a:solidFill>
                  <a:schemeClr val="bg1"/>
                </a:solidFill>
              </a:rPr>
              <a:t>đường</a:t>
            </a:r>
            <a:r>
              <a:rPr lang="en-US" dirty="0">
                <a:solidFill>
                  <a:schemeClr val="bg1"/>
                </a:solidFill>
              </a:rPr>
              <a:t> ~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corticoid </a:t>
            </a:r>
            <a:r>
              <a:rPr lang="en-US" dirty="0" err="1">
                <a:solidFill>
                  <a:schemeClr val="bg1"/>
                </a:solidFill>
              </a:rPr>
              <a:t>uống</a:t>
            </a:r>
            <a:r>
              <a:rPr lang="en-US" dirty="0">
                <a:solidFill>
                  <a:schemeClr val="bg1"/>
                </a:solidFill>
              </a:rPr>
              <a:t> </a:t>
            </a:r>
            <a:r>
              <a:rPr lang="en-US" dirty="0" err="1">
                <a:solidFill>
                  <a:schemeClr val="bg1"/>
                </a:solidFill>
              </a:rPr>
              <a:t>thường</a:t>
            </a:r>
            <a:r>
              <a:rPr lang="en-US" dirty="0">
                <a:solidFill>
                  <a:schemeClr val="bg1"/>
                </a:solidFill>
              </a:rPr>
              <a:t> </a:t>
            </a:r>
            <a:r>
              <a:rPr lang="en-US" dirty="0" err="1">
                <a:solidFill>
                  <a:schemeClr val="bg1"/>
                </a:solidFill>
              </a:rPr>
              <a:t>xuyên</a:t>
            </a:r>
            <a:r>
              <a:rPr lang="en-US" dirty="0">
                <a:solidFill>
                  <a:schemeClr val="bg1"/>
                </a:solidFill>
              </a:rPr>
              <a:t> </a:t>
            </a:r>
          </a:p>
          <a:p>
            <a:endParaRPr lang="en-US" dirty="0">
              <a:solidFill>
                <a:schemeClr val="bg1"/>
              </a:solidFill>
            </a:endParaRPr>
          </a:p>
          <a:p>
            <a:r>
              <a:rPr lang="en-US" dirty="0" err="1">
                <a:solidFill>
                  <a:schemeClr val="bg1"/>
                </a:solidFill>
              </a:rPr>
              <a:t>Đã</a:t>
            </a:r>
            <a:r>
              <a:rPr lang="en-US" dirty="0">
                <a:solidFill>
                  <a:schemeClr val="bg1"/>
                </a:solidFill>
              </a:rPr>
              <a:t> </a:t>
            </a:r>
            <a:r>
              <a:rPr lang="en-US" dirty="0" err="1">
                <a:solidFill>
                  <a:schemeClr val="bg1"/>
                </a:solidFill>
              </a:rPr>
              <a:t>ngưng</a:t>
            </a:r>
            <a:r>
              <a:rPr lang="en-US" dirty="0">
                <a:solidFill>
                  <a:schemeClr val="bg1"/>
                </a:solidFill>
              </a:rPr>
              <a:t> </a:t>
            </a:r>
            <a:r>
              <a:rPr lang="en-US" dirty="0" err="1">
                <a:solidFill>
                  <a:schemeClr val="bg1"/>
                </a:solidFill>
              </a:rPr>
              <a:t>thuốc</a:t>
            </a:r>
            <a:r>
              <a:rPr lang="en-US" dirty="0">
                <a:solidFill>
                  <a:schemeClr val="bg1"/>
                </a:solidFill>
              </a:rPr>
              <a:t> </a:t>
            </a:r>
            <a:r>
              <a:rPr lang="en-US" dirty="0" err="1">
                <a:solidFill>
                  <a:schemeClr val="bg1"/>
                </a:solidFill>
              </a:rPr>
              <a:t>lá</a:t>
            </a:r>
            <a:r>
              <a:rPr lang="en-US" dirty="0">
                <a:solidFill>
                  <a:schemeClr val="bg1"/>
                </a:solidFill>
              </a:rPr>
              <a:t> 8 </a:t>
            </a:r>
            <a:r>
              <a:rPr lang="en-US" dirty="0" err="1">
                <a:solidFill>
                  <a:schemeClr val="bg1"/>
                </a:solidFill>
              </a:rPr>
              <a:t>năm</a:t>
            </a:r>
            <a:r>
              <a:rPr lang="en-US" dirty="0">
                <a:solidFill>
                  <a:schemeClr val="bg1"/>
                </a:solidFill>
              </a:rPr>
              <a:t> nay</a:t>
            </a:r>
          </a:p>
          <a:p>
            <a:r>
              <a:rPr lang="en-US" dirty="0">
                <a:solidFill>
                  <a:schemeClr val="bg1"/>
                </a:solidFill>
              </a:rPr>
              <a:t>Hen </a:t>
            </a:r>
            <a:r>
              <a:rPr lang="en-US" dirty="0" err="1">
                <a:solidFill>
                  <a:schemeClr val="bg1"/>
                </a:solidFill>
              </a:rPr>
              <a:t>từ</a:t>
            </a:r>
            <a:r>
              <a:rPr lang="en-US" dirty="0">
                <a:solidFill>
                  <a:schemeClr val="bg1"/>
                </a:solidFill>
              </a:rPr>
              <a:t> 35 </a:t>
            </a:r>
            <a:r>
              <a:rPr lang="en-US" dirty="0" err="1">
                <a:solidFill>
                  <a:schemeClr val="bg1"/>
                </a:solidFill>
              </a:rPr>
              <a:t>tuổi</a:t>
            </a:r>
            <a:r>
              <a:rPr lang="en-US" dirty="0">
                <a:solidFill>
                  <a:schemeClr val="bg1"/>
                </a:solidFill>
              </a:rPr>
              <a:t>, </a:t>
            </a:r>
            <a:r>
              <a:rPr lang="en-US" dirty="0" err="1">
                <a:solidFill>
                  <a:schemeClr val="bg1"/>
                </a:solidFill>
              </a:rPr>
              <a:t>kèm</a:t>
            </a:r>
            <a:r>
              <a:rPr lang="en-US" dirty="0">
                <a:solidFill>
                  <a:schemeClr val="bg1"/>
                </a:solidFill>
              </a:rPr>
              <a:t> </a:t>
            </a:r>
            <a:r>
              <a:rPr lang="en-US" dirty="0" err="1">
                <a:solidFill>
                  <a:schemeClr val="bg1"/>
                </a:solidFill>
              </a:rPr>
              <a:t>viêm</a:t>
            </a:r>
            <a:r>
              <a:rPr lang="en-US" dirty="0">
                <a:solidFill>
                  <a:schemeClr val="bg1"/>
                </a:solidFill>
              </a:rPr>
              <a:t> </a:t>
            </a:r>
            <a:r>
              <a:rPr lang="en-US" dirty="0" err="1">
                <a:solidFill>
                  <a:schemeClr val="bg1"/>
                </a:solidFill>
              </a:rPr>
              <a:t>mũi</a:t>
            </a:r>
            <a:r>
              <a:rPr lang="en-US" dirty="0">
                <a:solidFill>
                  <a:schemeClr val="bg1"/>
                </a:solidFill>
              </a:rPr>
              <a:t> </a:t>
            </a:r>
            <a:r>
              <a:rPr lang="en-US" dirty="0" err="1">
                <a:solidFill>
                  <a:schemeClr val="bg1"/>
                </a:solidFill>
              </a:rPr>
              <a:t>dị</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trở</a:t>
            </a:r>
            <a:r>
              <a:rPr lang="en-US" dirty="0">
                <a:solidFill>
                  <a:schemeClr val="bg1"/>
                </a:solidFill>
              </a:rPr>
              <a:t> </a:t>
            </a:r>
            <a:r>
              <a:rPr lang="en-US" dirty="0" err="1">
                <a:solidFill>
                  <a:schemeClr val="bg1"/>
                </a:solidFill>
              </a:rPr>
              <a:t>nặng</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mùa</a:t>
            </a:r>
            <a:endParaRPr lang="en-US" dirty="0">
              <a:solidFill>
                <a:schemeClr val="bg1"/>
              </a:solidFill>
            </a:endParaRPr>
          </a:p>
          <a:p>
            <a:r>
              <a:rPr lang="en-US" dirty="0" err="1">
                <a:solidFill>
                  <a:schemeClr val="bg1"/>
                </a:solidFill>
              </a:rPr>
              <a:t>Chẩn</a:t>
            </a:r>
            <a:r>
              <a:rPr lang="en-US" dirty="0">
                <a:solidFill>
                  <a:schemeClr val="bg1"/>
                </a:solidFill>
              </a:rPr>
              <a:t> </a:t>
            </a:r>
            <a:r>
              <a:rPr lang="en-US" dirty="0" err="1">
                <a:solidFill>
                  <a:schemeClr val="bg1"/>
                </a:solidFill>
              </a:rPr>
              <a:t>đoán</a:t>
            </a:r>
            <a:r>
              <a:rPr lang="en-US" dirty="0">
                <a:solidFill>
                  <a:schemeClr val="bg1"/>
                </a:solidFill>
              </a:rPr>
              <a:t> Hen/COPD </a:t>
            </a:r>
            <a:r>
              <a:rPr lang="en-US" dirty="0" err="1">
                <a:solidFill>
                  <a:schemeClr val="bg1"/>
                </a:solidFill>
              </a:rPr>
              <a:t>và</a:t>
            </a:r>
            <a:r>
              <a:rPr lang="en-US" dirty="0">
                <a:solidFill>
                  <a:schemeClr val="bg1"/>
                </a:solidFill>
              </a:rPr>
              <a:t> ACO</a:t>
            </a:r>
          </a:p>
        </p:txBody>
      </p:sp>
      <p:pic>
        <p:nvPicPr>
          <p:cNvPr id="6" name="Picture 5">
            <a:extLst>
              <a:ext uri="{FF2B5EF4-FFF2-40B4-BE49-F238E27FC236}">
                <a16:creationId xmlns:a16="http://schemas.microsoft.com/office/drawing/2014/main" id="{D40F64F3-5615-44D5-B382-6A6ADDA19EDD}"/>
              </a:ext>
            </a:extLst>
          </p:cNvPr>
          <p:cNvPicPr>
            <a:picLocks noChangeAspect="1"/>
          </p:cNvPicPr>
          <p:nvPr/>
        </p:nvPicPr>
        <p:blipFill>
          <a:blip r:embed="rId2"/>
          <a:stretch>
            <a:fillRect/>
          </a:stretch>
        </p:blipFill>
        <p:spPr>
          <a:xfrm>
            <a:off x="6705600" y="1447800"/>
            <a:ext cx="4488569" cy="4480948"/>
          </a:xfrm>
          <a:prstGeom prst="rect">
            <a:avLst/>
          </a:prstGeom>
        </p:spPr>
      </p:pic>
    </p:spTree>
    <p:extLst>
      <p:ext uri="{BB962C8B-B14F-4D97-AF65-F5344CB8AC3E}">
        <p14:creationId xmlns:p14="http://schemas.microsoft.com/office/powerpoint/2010/main" val="324948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3B0-01A9-4899-AB37-1AF29E941441}"/>
              </a:ext>
            </a:extLst>
          </p:cNvPr>
          <p:cNvSpPr>
            <a:spLocks noGrp="1"/>
          </p:cNvSpPr>
          <p:nvPr>
            <p:ph type="title"/>
          </p:nvPr>
        </p:nvSpPr>
        <p:spPr/>
        <p:txBody>
          <a:bodyPr/>
          <a:lstStyle/>
          <a:p>
            <a:r>
              <a:rPr lang="en-US" dirty="0"/>
              <a:t>Ca </a:t>
            </a:r>
            <a:r>
              <a:rPr lang="en-US" dirty="0" err="1"/>
              <a:t>lâm</a:t>
            </a:r>
            <a:r>
              <a:rPr lang="en-US" dirty="0"/>
              <a:t> </a:t>
            </a:r>
            <a:r>
              <a:rPr lang="en-US" dirty="0" err="1"/>
              <a:t>sàng</a:t>
            </a:r>
            <a:endParaRPr lang="en-US" dirty="0"/>
          </a:p>
        </p:txBody>
      </p:sp>
      <p:sp>
        <p:nvSpPr>
          <p:cNvPr id="3" name="Content Placeholder 2">
            <a:extLst>
              <a:ext uri="{FF2B5EF4-FFF2-40B4-BE49-F238E27FC236}">
                <a16:creationId xmlns:a16="http://schemas.microsoft.com/office/drawing/2014/main" id="{96BA97FF-DFEC-4883-AEA9-B681F8F408AC}"/>
              </a:ext>
            </a:extLst>
          </p:cNvPr>
          <p:cNvSpPr>
            <a:spLocks noGrp="1"/>
          </p:cNvSpPr>
          <p:nvPr>
            <p:ph idx="1"/>
          </p:nvPr>
        </p:nvSpPr>
        <p:spPr>
          <a:xfrm>
            <a:off x="457200" y="1825625"/>
            <a:ext cx="5029200" cy="4351338"/>
          </a:xfrm>
        </p:spPr>
        <p:txBody>
          <a:bodyPr>
            <a:normAutofit/>
          </a:bodyPr>
          <a:lstStyle/>
          <a:p>
            <a:r>
              <a:rPr lang="en-US" dirty="0">
                <a:solidFill>
                  <a:schemeClr val="bg1"/>
                </a:solidFill>
              </a:rPr>
              <a:t>Hen </a:t>
            </a:r>
            <a:r>
              <a:rPr lang="en-US" dirty="0" err="1">
                <a:solidFill>
                  <a:schemeClr val="bg1"/>
                </a:solidFill>
              </a:rPr>
              <a:t>chưa</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soát</a:t>
            </a:r>
            <a:r>
              <a:rPr lang="en-US" dirty="0">
                <a:solidFill>
                  <a:schemeClr val="bg1"/>
                </a:solidFill>
              </a:rPr>
              <a:t>: </a:t>
            </a:r>
            <a:r>
              <a:rPr lang="en-US" dirty="0" err="1">
                <a:solidFill>
                  <a:schemeClr val="bg1"/>
                </a:solidFill>
              </a:rPr>
              <a:t>nhập</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cứu</a:t>
            </a:r>
            <a:r>
              <a:rPr lang="en-US" dirty="0">
                <a:solidFill>
                  <a:schemeClr val="bg1"/>
                </a:solidFill>
              </a:rPr>
              <a:t> 2 </a:t>
            </a:r>
            <a:r>
              <a:rPr lang="en-US" dirty="0" err="1">
                <a:solidFill>
                  <a:schemeClr val="bg1"/>
                </a:solidFill>
              </a:rPr>
              <a:t>lần</a:t>
            </a:r>
            <a:r>
              <a:rPr lang="en-US" dirty="0">
                <a:solidFill>
                  <a:schemeClr val="bg1"/>
                </a:solidFill>
              </a:rPr>
              <a:t>/</a:t>
            </a:r>
            <a:r>
              <a:rPr lang="en-US" dirty="0" err="1">
                <a:solidFill>
                  <a:schemeClr val="bg1"/>
                </a:solidFill>
              </a:rPr>
              <a:t>năm</a:t>
            </a:r>
            <a:endParaRPr lang="en-US" dirty="0">
              <a:solidFill>
                <a:schemeClr val="bg1"/>
              </a:solidFill>
            </a:endParaRPr>
          </a:p>
          <a:p>
            <a:endParaRPr lang="en-US" dirty="0"/>
          </a:p>
          <a:p>
            <a:pPr lvl="1"/>
            <a:r>
              <a:rPr lang="en-US" dirty="0"/>
              <a:t>Symbicort 160/4.5mcg 2 </a:t>
            </a:r>
            <a:r>
              <a:rPr lang="en-US" dirty="0" err="1"/>
              <a:t>hít</a:t>
            </a:r>
            <a:r>
              <a:rPr lang="en-US" dirty="0"/>
              <a:t> x 2 +/- Spiriva, </a:t>
            </a:r>
            <a:r>
              <a:rPr lang="en-US" dirty="0" err="1"/>
              <a:t>Ultibro</a:t>
            </a:r>
            <a:endParaRPr lang="en-US" dirty="0"/>
          </a:p>
          <a:p>
            <a:pPr lvl="1"/>
            <a:r>
              <a:rPr lang="en-US" dirty="0" err="1"/>
              <a:t>Monteluskast</a:t>
            </a:r>
            <a:r>
              <a:rPr lang="en-US" dirty="0"/>
              <a:t> 10mg 1 </a:t>
            </a:r>
            <a:r>
              <a:rPr lang="en-US" dirty="0" err="1"/>
              <a:t>viên</a:t>
            </a:r>
            <a:r>
              <a:rPr lang="en-US" dirty="0"/>
              <a:t> </a:t>
            </a:r>
            <a:r>
              <a:rPr lang="en-US" dirty="0" err="1"/>
              <a:t>tối</a:t>
            </a:r>
            <a:endParaRPr lang="en-US" dirty="0"/>
          </a:p>
          <a:p>
            <a:pPr lvl="1"/>
            <a:r>
              <a:rPr lang="en-US" dirty="0" err="1"/>
              <a:t>Theophyline</a:t>
            </a:r>
            <a:r>
              <a:rPr lang="en-US" dirty="0"/>
              <a:t> 100mg 1 </a:t>
            </a:r>
            <a:r>
              <a:rPr lang="en-US" dirty="0" err="1"/>
              <a:t>viên</a:t>
            </a:r>
            <a:r>
              <a:rPr lang="en-US" dirty="0"/>
              <a:t> x 2 </a:t>
            </a:r>
            <a:r>
              <a:rPr lang="en-US" dirty="0" err="1"/>
              <a:t>uống</a:t>
            </a:r>
            <a:endParaRPr lang="en-US" dirty="0"/>
          </a:p>
        </p:txBody>
      </p:sp>
      <p:pic>
        <p:nvPicPr>
          <p:cNvPr id="4" name="Picture 3">
            <a:extLst>
              <a:ext uri="{FF2B5EF4-FFF2-40B4-BE49-F238E27FC236}">
                <a16:creationId xmlns:a16="http://schemas.microsoft.com/office/drawing/2014/main" id="{C83F77BB-BDAB-414C-B3AB-B86E74DF96F6}"/>
              </a:ext>
            </a:extLst>
          </p:cNvPr>
          <p:cNvPicPr>
            <a:picLocks noChangeAspect="1"/>
          </p:cNvPicPr>
          <p:nvPr/>
        </p:nvPicPr>
        <p:blipFill>
          <a:blip r:embed="rId2"/>
          <a:stretch>
            <a:fillRect/>
          </a:stretch>
        </p:blipFill>
        <p:spPr>
          <a:xfrm>
            <a:off x="5715000" y="1417244"/>
            <a:ext cx="6233568" cy="4730653"/>
          </a:xfrm>
          <a:prstGeom prst="rect">
            <a:avLst/>
          </a:prstGeom>
        </p:spPr>
      </p:pic>
    </p:spTree>
    <p:extLst>
      <p:ext uri="{BB962C8B-B14F-4D97-AF65-F5344CB8AC3E}">
        <p14:creationId xmlns:p14="http://schemas.microsoft.com/office/powerpoint/2010/main" val="2279331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3B0-01A9-4899-AB37-1AF29E941441}"/>
              </a:ext>
            </a:extLst>
          </p:cNvPr>
          <p:cNvSpPr>
            <a:spLocks noGrp="1"/>
          </p:cNvSpPr>
          <p:nvPr>
            <p:ph type="title"/>
          </p:nvPr>
        </p:nvSpPr>
        <p:spPr/>
        <p:txBody>
          <a:bodyPr/>
          <a:lstStyle/>
          <a:p>
            <a:r>
              <a:rPr lang="en-US" dirty="0"/>
              <a:t>Hen, 59 </a:t>
            </a:r>
            <a:r>
              <a:rPr lang="en-US" dirty="0" err="1"/>
              <a:t>tuổi</a:t>
            </a:r>
            <a:endParaRPr lang="en-US" dirty="0"/>
          </a:p>
        </p:txBody>
      </p:sp>
      <p:sp>
        <p:nvSpPr>
          <p:cNvPr id="3" name="Content Placeholder 2">
            <a:extLst>
              <a:ext uri="{FF2B5EF4-FFF2-40B4-BE49-F238E27FC236}">
                <a16:creationId xmlns:a16="http://schemas.microsoft.com/office/drawing/2014/main" id="{96BA97FF-DFEC-4883-AEA9-B681F8F408A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02A5E9-09E8-4BB8-A31E-77BF603DEE26}"/>
              </a:ext>
            </a:extLst>
          </p:cNvPr>
          <p:cNvPicPr>
            <a:picLocks noChangeAspect="1"/>
          </p:cNvPicPr>
          <p:nvPr/>
        </p:nvPicPr>
        <p:blipFill>
          <a:blip r:embed="rId2"/>
          <a:stretch>
            <a:fillRect/>
          </a:stretch>
        </p:blipFill>
        <p:spPr>
          <a:xfrm>
            <a:off x="7488195" y="609484"/>
            <a:ext cx="4534293" cy="4038950"/>
          </a:xfrm>
          <a:prstGeom prst="rect">
            <a:avLst/>
          </a:prstGeom>
        </p:spPr>
      </p:pic>
      <p:pic>
        <p:nvPicPr>
          <p:cNvPr id="7" name="Picture 6">
            <a:extLst>
              <a:ext uri="{FF2B5EF4-FFF2-40B4-BE49-F238E27FC236}">
                <a16:creationId xmlns:a16="http://schemas.microsoft.com/office/drawing/2014/main" id="{519AB305-C74B-4D00-8130-6559BEF88ABB}"/>
              </a:ext>
            </a:extLst>
          </p:cNvPr>
          <p:cNvPicPr>
            <a:picLocks noChangeAspect="1"/>
          </p:cNvPicPr>
          <p:nvPr/>
        </p:nvPicPr>
        <p:blipFill>
          <a:blip r:embed="rId3"/>
          <a:stretch>
            <a:fillRect/>
          </a:stretch>
        </p:blipFill>
        <p:spPr>
          <a:xfrm>
            <a:off x="3681670" y="4800600"/>
            <a:ext cx="8357930" cy="914400"/>
          </a:xfrm>
          <a:prstGeom prst="rect">
            <a:avLst/>
          </a:prstGeom>
        </p:spPr>
      </p:pic>
      <p:pic>
        <p:nvPicPr>
          <p:cNvPr id="8" name="Picture 7">
            <a:extLst>
              <a:ext uri="{FF2B5EF4-FFF2-40B4-BE49-F238E27FC236}">
                <a16:creationId xmlns:a16="http://schemas.microsoft.com/office/drawing/2014/main" id="{D481665A-C091-4F47-A9EC-48AE36D46B53}"/>
              </a:ext>
            </a:extLst>
          </p:cNvPr>
          <p:cNvPicPr>
            <a:picLocks noChangeAspect="1"/>
          </p:cNvPicPr>
          <p:nvPr/>
        </p:nvPicPr>
        <p:blipFill>
          <a:blip r:embed="rId4"/>
          <a:stretch>
            <a:fillRect/>
          </a:stretch>
        </p:blipFill>
        <p:spPr>
          <a:xfrm>
            <a:off x="3733800" y="594401"/>
            <a:ext cx="3733800" cy="4069117"/>
          </a:xfrm>
          <a:prstGeom prst="rect">
            <a:avLst/>
          </a:prstGeom>
        </p:spPr>
      </p:pic>
    </p:spTree>
    <p:extLst>
      <p:ext uri="{BB962C8B-B14F-4D97-AF65-F5344CB8AC3E}">
        <p14:creationId xmlns:p14="http://schemas.microsoft.com/office/powerpoint/2010/main" val="1517626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3B287E-8C25-4EB6-A2E7-4EDEDDBF02C5}"/>
              </a:ext>
            </a:extLst>
          </p:cNvPr>
          <p:cNvPicPr>
            <a:picLocks noChangeAspect="1"/>
          </p:cNvPicPr>
          <p:nvPr/>
        </p:nvPicPr>
        <p:blipFill>
          <a:blip r:embed="rId2"/>
          <a:stretch>
            <a:fillRect/>
          </a:stretch>
        </p:blipFill>
        <p:spPr>
          <a:xfrm rot="16200000">
            <a:off x="7175298" y="1115349"/>
            <a:ext cx="4184623" cy="5016239"/>
          </a:xfrm>
          <a:prstGeom prst="rect">
            <a:avLst/>
          </a:prstGeom>
        </p:spPr>
      </p:pic>
      <p:sp>
        <p:nvSpPr>
          <p:cNvPr id="2" name="Title 1">
            <a:extLst>
              <a:ext uri="{FF2B5EF4-FFF2-40B4-BE49-F238E27FC236}">
                <a16:creationId xmlns:a16="http://schemas.microsoft.com/office/drawing/2014/main" id="{4B81E3B0-01A9-4899-AB37-1AF29E941441}"/>
              </a:ext>
            </a:extLst>
          </p:cNvPr>
          <p:cNvSpPr>
            <a:spLocks noGrp="1"/>
          </p:cNvSpPr>
          <p:nvPr>
            <p:ph type="title"/>
          </p:nvPr>
        </p:nvSpPr>
        <p:spPr>
          <a:xfrm>
            <a:off x="590550" y="152400"/>
            <a:ext cx="10972800" cy="1143000"/>
          </a:xfrm>
        </p:spPr>
        <p:txBody>
          <a:bodyPr/>
          <a:lstStyle/>
          <a:p>
            <a:r>
              <a:rPr lang="en-US" dirty="0"/>
              <a:t>Hen, 59 </a:t>
            </a:r>
            <a:r>
              <a:rPr lang="en-US" dirty="0" err="1"/>
              <a:t>tuổi</a:t>
            </a:r>
            <a:endParaRPr lang="en-US" dirty="0"/>
          </a:p>
        </p:txBody>
      </p:sp>
      <p:sp>
        <p:nvSpPr>
          <p:cNvPr id="3" name="Content Placeholder 2">
            <a:extLst>
              <a:ext uri="{FF2B5EF4-FFF2-40B4-BE49-F238E27FC236}">
                <a16:creationId xmlns:a16="http://schemas.microsoft.com/office/drawing/2014/main" id="{96BA97FF-DFEC-4883-AEA9-B681F8F408AC}"/>
              </a:ext>
            </a:extLst>
          </p:cNvPr>
          <p:cNvSpPr>
            <a:spLocks noGrp="1"/>
          </p:cNvSpPr>
          <p:nvPr>
            <p:ph idx="1"/>
          </p:nvPr>
        </p:nvSpPr>
        <p:spPr>
          <a:xfrm>
            <a:off x="838200" y="1447800"/>
            <a:ext cx="5562600" cy="4351338"/>
          </a:xfrm>
        </p:spPr>
        <p:txBody>
          <a:bodyPr/>
          <a:lstStyle/>
          <a:p>
            <a:r>
              <a:rPr lang="en-US" dirty="0" err="1"/>
              <a:t>Biểu</a:t>
            </a:r>
            <a:r>
              <a:rPr lang="en-US" dirty="0"/>
              <a:t> </a:t>
            </a:r>
            <a:r>
              <a:rPr lang="en-US" dirty="0" err="1"/>
              <a:t>hiện</a:t>
            </a:r>
            <a:r>
              <a:rPr lang="en-US" dirty="0"/>
              <a:t> </a:t>
            </a:r>
            <a:r>
              <a:rPr lang="en-US" dirty="0" err="1"/>
              <a:t>dị</a:t>
            </a:r>
            <a:r>
              <a:rPr lang="en-US" dirty="0"/>
              <a:t> </a:t>
            </a:r>
            <a:r>
              <a:rPr lang="en-US" dirty="0" err="1"/>
              <a:t>ứng</a:t>
            </a:r>
            <a:r>
              <a:rPr lang="en-US" dirty="0"/>
              <a:t> </a:t>
            </a:r>
            <a:r>
              <a:rPr lang="en-US" dirty="0" err="1"/>
              <a:t>lâm</a:t>
            </a:r>
            <a:r>
              <a:rPr lang="en-US" dirty="0"/>
              <a:t> </a:t>
            </a:r>
            <a:r>
              <a:rPr lang="en-US" dirty="0" err="1"/>
              <a:t>sàng</a:t>
            </a:r>
            <a:r>
              <a:rPr lang="en-US" dirty="0"/>
              <a:t> </a:t>
            </a:r>
            <a:r>
              <a:rPr lang="en-US" dirty="0" err="1"/>
              <a:t>rõ</a:t>
            </a:r>
            <a:endParaRPr lang="en-US" dirty="0"/>
          </a:p>
          <a:p>
            <a:r>
              <a:rPr lang="en-US" dirty="0" err="1"/>
              <a:t>Kháng</a:t>
            </a:r>
            <a:r>
              <a:rPr lang="en-US" dirty="0"/>
              <a:t> </a:t>
            </a:r>
            <a:r>
              <a:rPr lang="en-US" dirty="0" err="1"/>
              <a:t>nguyên</a:t>
            </a:r>
            <a:r>
              <a:rPr lang="en-US" dirty="0"/>
              <a:t> </a:t>
            </a:r>
            <a:r>
              <a:rPr lang="en-US" dirty="0" err="1"/>
              <a:t>không</a:t>
            </a:r>
            <a:r>
              <a:rPr lang="en-US" dirty="0"/>
              <a:t> </a:t>
            </a:r>
            <a:r>
              <a:rPr lang="en-US" dirty="0" err="1"/>
              <a:t>nằm</a:t>
            </a:r>
            <a:r>
              <a:rPr lang="en-US" dirty="0"/>
              <a:t> </a:t>
            </a:r>
            <a:r>
              <a:rPr lang="en-US" dirty="0" err="1"/>
              <a:t>trong</a:t>
            </a:r>
            <a:r>
              <a:rPr lang="en-US" dirty="0"/>
              <a:t> panel 1 ?</a:t>
            </a:r>
          </a:p>
        </p:txBody>
      </p:sp>
      <p:pic>
        <p:nvPicPr>
          <p:cNvPr id="4" name="Picture 3">
            <a:extLst>
              <a:ext uri="{FF2B5EF4-FFF2-40B4-BE49-F238E27FC236}">
                <a16:creationId xmlns:a16="http://schemas.microsoft.com/office/drawing/2014/main" id="{3FEF1BBB-0B77-4396-951D-6C2A3CEEC808}"/>
              </a:ext>
            </a:extLst>
          </p:cNvPr>
          <p:cNvPicPr>
            <a:picLocks noChangeAspect="1"/>
          </p:cNvPicPr>
          <p:nvPr/>
        </p:nvPicPr>
        <p:blipFill>
          <a:blip r:embed="rId3"/>
          <a:stretch>
            <a:fillRect/>
          </a:stretch>
        </p:blipFill>
        <p:spPr>
          <a:xfrm rot="16200000">
            <a:off x="6549215" y="1230651"/>
            <a:ext cx="5433531" cy="4953429"/>
          </a:xfrm>
          <a:prstGeom prst="rect">
            <a:avLst/>
          </a:prstGeom>
        </p:spPr>
      </p:pic>
      <p:pic>
        <p:nvPicPr>
          <p:cNvPr id="7" name="Picture 6">
            <a:extLst>
              <a:ext uri="{FF2B5EF4-FFF2-40B4-BE49-F238E27FC236}">
                <a16:creationId xmlns:a16="http://schemas.microsoft.com/office/drawing/2014/main" id="{9940AF57-3031-4F52-B8E1-451DFC933809}"/>
              </a:ext>
            </a:extLst>
          </p:cNvPr>
          <p:cNvPicPr>
            <a:picLocks noChangeAspect="1"/>
          </p:cNvPicPr>
          <p:nvPr/>
        </p:nvPicPr>
        <p:blipFill>
          <a:blip r:embed="rId4"/>
          <a:stretch>
            <a:fillRect/>
          </a:stretch>
        </p:blipFill>
        <p:spPr>
          <a:xfrm>
            <a:off x="1143000" y="2971800"/>
            <a:ext cx="4897770" cy="3452331"/>
          </a:xfrm>
          <a:prstGeom prst="rect">
            <a:avLst/>
          </a:prstGeom>
        </p:spPr>
      </p:pic>
    </p:spTree>
    <p:extLst>
      <p:ext uri="{BB962C8B-B14F-4D97-AF65-F5344CB8AC3E}">
        <p14:creationId xmlns:p14="http://schemas.microsoft.com/office/powerpoint/2010/main" val="15831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3B0-01A9-4899-AB37-1AF29E941441}"/>
              </a:ext>
            </a:extLst>
          </p:cNvPr>
          <p:cNvSpPr>
            <a:spLocks noGrp="1"/>
          </p:cNvSpPr>
          <p:nvPr>
            <p:ph type="title"/>
          </p:nvPr>
        </p:nvSpPr>
        <p:spPr/>
        <p:txBody>
          <a:bodyPr/>
          <a:lstStyle/>
          <a:p>
            <a:r>
              <a:rPr lang="en-US" dirty="0" err="1"/>
              <a:t>Loại</a:t>
            </a:r>
            <a:r>
              <a:rPr lang="en-US" dirty="0"/>
              <a:t> </a:t>
            </a:r>
            <a:r>
              <a:rPr lang="en-US" dirty="0" err="1"/>
              <a:t>trừ</a:t>
            </a:r>
            <a:r>
              <a:rPr lang="en-US" dirty="0"/>
              <a:t> </a:t>
            </a:r>
            <a:r>
              <a:rPr lang="en-US" dirty="0" err="1"/>
              <a:t>các</a:t>
            </a:r>
            <a:r>
              <a:rPr lang="en-US" dirty="0"/>
              <a:t> </a:t>
            </a:r>
            <a:r>
              <a:rPr lang="en-US" dirty="0" err="1"/>
              <a:t>nguyên</a:t>
            </a:r>
            <a:r>
              <a:rPr lang="en-US" dirty="0"/>
              <a:t> </a:t>
            </a:r>
            <a:r>
              <a:rPr lang="en-US" dirty="0" err="1"/>
              <a:t>nhân</a:t>
            </a:r>
            <a:r>
              <a:rPr lang="en-US" dirty="0"/>
              <a:t> </a:t>
            </a:r>
            <a:r>
              <a:rPr lang="en-US" dirty="0" err="1"/>
              <a:t>làm</a:t>
            </a:r>
            <a:r>
              <a:rPr lang="en-US" dirty="0"/>
              <a:t> hen </a:t>
            </a:r>
            <a:r>
              <a:rPr lang="en-US" dirty="0" err="1"/>
              <a:t>nặng</a:t>
            </a:r>
            <a:endParaRPr lang="en-US" dirty="0"/>
          </a:p>
        </p:txBody>
      </p:sp>
      <p:sp>
        <p:nvSpPr>
          <p:cNvPr id="3" name="Content Placeholder 2">
            <a:extLst>
              <a:ext uri="{FF2B5EF4-FFF2-40B4-BE49-F238E27FC236}">
                <a16:creationId xmlns:a16="http://schemas.microsoft.com/office/drawing/2014/main" id="{96BA97FF-DFEC-4883-AEA9-B681F8F408AC}"/>
              </a:ext>
            </a:extLst>
          </p:cNvPr>
          <p:cNvSpPr>
            <a:spLocks noGrp="1"/>
          </p:cNvSpPr>
          <p:nvPr>
            <p:ph idx="1"/>
          </p:nvPr>
        </p:nvSpPr>
        <p:spPr/>
        <p:txBody>
          <a:bodyPr/>
          <a:lstStyle/>
          <a:p>
            <a:r>
              <a:rPr lang="en-US" dirty="0" err="1">
                <a:solidFill>
                  <a:schemeClr val="bg1"/>
                </a:solidFill>
              </a:rPr>
              <a:t>Bệnh</a:t>
            </a:r>
            <a:r>
              <a:rPr lang="en-US" dirty="0">
                <a:solidFill>
                  <a:schemeClr val="bg1"/>
                </a:solidFill>
              </a:rPr>
              <a:t> </a:t>
            </a:r>
            <a:r>
              <a:rPr lang="en-US" dirty="0" err="1">
                <a:solidFill>
                  <a:schemeClr val="bg1"/>
                </a:solidFill>
              </a:rPr>
              <a:t>tự</a:t>
            </a:r>
            <a:r>
              <a:rPr lang="en-US" dirty="0">
                <a:solidFill>
                  <a:schemeClr val="bg1"/>
                </a:solidFill>
              </a:rPr>
              <a:t> </a:t>
            </a:r>
            <a:r>
              <a:rPr lang="en-US" dirty="0" err="1">
                <a:solidFill>
                  <a:schemeClr val="bg1"/>
                </a:solidFill>
              </a:rPr>
              <a:t>miễn</a:t>
            </a:r>
            <a:endParaRPr lang="en-US" dirty="0">
              <a:solidFill>
                <a:schemeClr val="bg1"/>
              </a:solidFill>
            </a:endParaRPr>
          </a:p>
          <a:p>
            <a:r>
              <a:rPr lang="en-US" dirty="0">
                <a:solidFill>
                  <a:schemeClr val="bg1"/>
                </a:solidFill>
              </a:rPr>
              <a:t>ABPA</a:t>
            </a:r>
          </a:p>
          <a:p>
            <a:endParaRPr lang="en-US" dirty="0"/>
          </a:p>
        </p:txBody>
      </p:sp>
      <p:pic>
        <p:nvPicPr>
          <p:cNvPr id="5" name="Picture 4">
            <a:extLst>
              <a:ext uri="{FF2B5EF4-FFF2-40B4-BE49-F238E27FC236}">
                <a16:creationId xmlns:a16="http://schemas.microsoft.com/office/drawing/2014/main" id="{D8FFEE05-190C-4D79-BE48-9519B3AB8997}"/>
              </a:ext>
            </a:extLst>
          </p:cNvPr>
          <p:cNvPicPr>
            <a:picLocks noChangeAspect="1"/>
          </p:cNvPicPr>
          <p:nvPr/>
        </p:nvPicPr>
        <p:blipFill>
          <a:blip r:embed="rId2"/>
          <a:stretch>
            <a:fillRect/>
          </a:stretch>
        </p:blipFill>
        <p:spPr>
          <a:xfrm>
            <a:off x="3505200" y="2895599"/>
            <a:ext cx="4040484" cy="3281363"/>
          </a:xfrm>
          <a:prstGeom prst="rect">
            <a:avLst/>
          </a:prstGeom>
        </p:spPr>
      </p:pic>
      <p:pic>
        <p:nvPicPr>
          <p:cNvPr id="6" name="Picture 5">
            <a:extLst>
              <a:ext uri="{FF2B5EF4-FFF2-40B4-BE49-F238E27FC236}">
                <a16:creationId xmlns:a16="http://schemas.microsoft.com/office/drawing/2014/main" id="{038BE429-6A86-4450-BE46-DE95327797BE}"/>
              </a:ext>
            </a:extLst>
          </p:cNvPr>
          <p:cNvPicPr>
            <a:picLocks noChangeAspect="1"/>
          </p:cNvPicPr>
          <p:nvPr/>
        </p:nvPicPr>
        <p:blipFill>
          <a:blip r:embed="rId3"/>
          <a:stretch>
            <a:fillRect/>
          </a:stretch>
        </p:blipFill>
        <p:spPr>
          <a:xfrm>
            <a:off x="7848599" y="2895600"/>
            <a:ext cx="4349075" cy="3258709"/>
          </a:xfrm>
          <a:prstGeom prst="rect">
            <a:avLst/>
          </a:prstGeom>
        </p:spPr>
      </p:pic>
    </p:spTree>
    <p:extLst>
      <p:ext uri="{BB962C8B-B14F-4D97-AF65-F5344CB8AC3E}">
        <p14:creationId xmlns:p14="http://schemas.microsoft.com/office/powerpoint/2010/main" val="3145220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9CE93-7CBA-4291-9D34-411F56C9AC64}"/>
              </a:ext>
            </a:extLst>
          </p:cNvPr>
          <p:cNvPicPr>
            <a:picLocks noChangeAspect="1"/>
          </p:cNvPicPr>
          <p:nvPr/>
        </p:nvPicPr>
        <p:blipFill>
          <a:blip r:embed="rId2"/>
          <a:stretch>
            <a:fillRect/>
          </a:stretch>
        </p:blipFill>
        <p:spPr>
          <a:xfrm>
            <a:off x="3352800" y="1532309"/>
            <a:ext cx="8549934" cy="4705153"/>
          </a:xfrm>
          <a:prstGeom prst="rect">
            <a:avLst/>
          </a:prstGeom>
        </p:spPr>
      </p:pic>
      <p:sp>
        <p:nvSpPr>
          <p:cNvPr id="6" name="TextBox 5">
            <a:extLst>
              <a:ext uri="{FF2B5EF4-FFF2-40B4-BE49-F238E27FC236}">
                <a16:creationId xmlns:a16="http://schemas.microsoft.com/office/drawing/2014/main" id="{D7775FB9-124C-4AC9-B135-A0770D7FFB33}"/>
              </a:ext>
            </a:extLst>
          </p:cNvPr>
          <p:cNvSpPr txBox="1"/>
          <p:nvPr/>
        </p:nvSpPr>
        <p:spPr>
          <a:xfrm>
            <a:off x="142043" y="6594918"/>
            <a:ext cx="12049957" cy="253916"/>
          </a:xfrm>
          <a:prstGeom prst="rect">
            <a:avLst/>
          </a:prstGeom>
          <a:noFill/>
        </p:spPr>
        <p:txBody>
          <a:bodyPr wrap="square" rtlCol="0">
            <a:spAutoFit/>
          </a:bodyPr>
          <a:lstStyle/>
          <a:p>
            <a:pPr algn="r"/>
            <a:r>
              <a:rPr lang="nl-NL" sz="1050" i="1" dirty="0">
                <a:solidFill>
                  <a:schemeClr val="bg1"/>
                </a:solidFill>
              </a:rPr>
              <a:t>ERJ Open </a:t>
            </a:r>
            <a:r>
              <a:rPr lang="nl-NL" sz="1050" i="1" dirty="0" err="1">
                <a:solidFill>
                  <a:schemeClr val="bg1"/>
                </a:solidFill>
              </a:rPr>
              <a:t>Res</a:t>
            </a:r>
            <a:r>
              <a:rPr lang="nl-NL" sz="1050" i="1" dirty="0">
                <a:solidFill>
                  <a:schemeClr val="bg1"/>
                </a:solidFill>
              </a:rPr>
              <a:t> 2018; 4: 00125-2017 </a:t>
            </a:r>
          </a:p>
        </p:txBody>
      </p:sp>
      <p:sp>
        <p:nvSpPr>
          <p:cNvPr id="9" name="Title 3">
            <a:extLst>
              <a:ext uri="{FF2B5EF4-FFF2-40B4-BE49-F238E27FC236}">
                <a16:creationId xmlns:a16="http://schemas.microsoft.com/office/drawing/2014/main" id="{47A54CA5-55E6-41EB-BB89-5A88C1BAF46A}"/>
              </a:ext>
            </a:extLst>
          </p:cNvPr>
          <p:cNvSpPr txBox="1">
            <a:spLocks/>
          </p:cNvSpPr>
          <p:nvPr/>
        </p:nvSpPr>
        <p:spPr>
          <a:xfrm>
            <a:off x="753123" y="136124"/>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5">
                    <a:lumMod val="50000"/>
                  </a:schemeClr>
                </a:solidFill>
                <a:latin typeface="Cambria" panose="02040503050406030204" pitchFamily="18" charset="0"/>
                <a:ea typeface="Cambria" panose="02040503050406030204" pitchFamily="18" charset="0"/>
                <a:cs typeface="+mj-cs"/>
              </a:defRPr>
            </a:lvl1pPr>
          </a:lstStyle>
          <a:p>
            <a:pPr algn="ctr"/>
            <a:r>
              <a:rPr lang="en-US" sz="3200" dirty="0">
                <a:solidFill>
                  <a:schemeClr val="accent4">
                    <a:lumMod val="60000"/>
                    <a:lumOff val="40000"/>
                  </a:schemeClr>
                </a:solidFill>
                <a:effectLst>
                  <a:outerShdw blurRad="38100" dist="38100" dir="2700000" algn="tl">
                    <a:srgbClr val="000000">
                      <a:alpha val="43137"/>
                    </a:srgbClr>
                  </a:outerShdw>
                </a:effectLst>
              </a:rPr>
              <a:t>ERJ 2018: </a:t>
            </a:r>
            <a:r>
              <a:rPr lang="en-US" sz="3200" dirty="0" err="1">
                <a:solidFill>
                  <a:schemeClr val="accent4">
                    <a:lumMod val="60000"/>
                    <a:lumOff val="40000"/>
                  </a:schemeClr>
                </a:solidFill>
                <a:effectLst>
                  <a:outerShdw blurRad="38100" dist="38100" dir="2700000" algn="tl">
                    <a:srgbClr val="000000">
                      <a:alpha val="43137"/>
                    </a:srgbClr>
                  </a:outerShdw>
                </a:effectLst>
              </a:rPr>
              <a:t>Tiếp</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cận</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theo</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phác</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đồ</a:t>
            </a:r>
            <a:r>
              <a:rPr lang="en-US" sz="3200" dirty="0">
                <a:solidFill>
                  <a:schemeClr val="accent4">
                    <a:lumMod val="60000"/>
                    <a:lumOff val="40000"/>
                  </a:schemeClr>
                </a:solidFill>
                <a:effectLst>
                  <a:outerShdw blurRad="38100" dist="38100" dir="2700000" algn="tl">
                    <a:srgbClr val="000000">
                      <a:alpha val="43137"/>
                    </a:srgbClr>
                  </a:outerShdw>
                </a:effectLst>
              </a:rPr>
              <a:t> </a:t>
            </a:r>
            <a:r>
              <a:rPr lang="en-US" sz="3200" dirty="0" err="1">
                <a:solidFill>
                  <a:schemeClr val="accent4">
                    <a:lumMod val="60000"/>
                    <a:lumOff val="40000"/>
                  </a:schemeClr>
                </a:solidFill>
                <a:effectLst>
                  <a:outerShdw blurRad="38100" dist="38100" dir="2700000" algn="tl">
                    <a:srgbClr val="000000">
                      <a:alpha val="43137"/>
                    </a:srgbClr>
                  </a:outerShdw>
                </a:effectLst>
              </a:rPr>
              <a:t>cho</a:t>
            </a:r>
            <a:r>
              <a:rPr lang="en-US" sz="3200" dirty="0">
                <a:solidFill>
                  <a:schemeClr val="accent4">
                    <a:lumMod val="60000"/>
                    <a:lumOff val="40000"/>
                  </a:schemeClr>
                </a:solidFill>
                <a:effectLst>
                  <a:outerShdw blurRad="38100" dist="38100" dir="2700000" algn="tl">
                    <a:srgbClr val="000000">
                      <a:alpha val="43137"/>
                    </a:srgbClr>
                  </a:outerShdw>
                </a:effectLst>
              </a:rPr>
              <a:t> Hen </a:t>
            </a:r>
            <a:r>
              <a:rPr lang="en-US" sz="3200" dirty="0" err="1">
                <a:solidFill>
                  <a:schemeClr val="accent4">
                    <a:lumMod val="60000"/>
                    <a:lumOff val="40000"/>
                  </a:schemeClr>
                </a:solidFill>
                <a:effectLst>
                  <a:outerShdw blurRad="38100" dist="38100" dir="2700000" algn="tl">
                    <a:srgbClr val="000000">
                      <a:alpha val="43137"/>
                    </a:srgbClr>
                  </a:outerShdw>
                </a:effectLst>
              </a:rPr>
              <a:t>nặng</a:t>
            </a:r>
            <a:endParaRPr lang="en-US" sz="3200" dirty="0">
              <a:solidFill>
                <a:schemeClr val="accent4">
                  <a:lumMod val="60000"/>
                  <a:lumOff val="40000"/>
                </a:schemeClr>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3EDA41D8-0AD5-4E9F-B6BB-A04DD5FA3E58}"/>
              </a:ext>
            </a:extLst>
          </p:cNvPr>
          <p:cNvSpPr/>
          <p:nvPr/>
        </p:nvSpPr>
        <p:spPr>
          <a:xfrm>
            <a:off x="3505200" y="3358879"/>
            <a:ext cx="393192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F3118-D3C9-4B76-8BAE-982F24F0F787}"/>
              </a:ext>
            </a:extLst>
          </p:cNvPr>
          <p:cNvSpPr/>
          <p:nvPr/>
        </p:nvSpPr>
        <p:spPr>
          <a:xfrm>
            <a:off x="3657600" y="3918607"/>
            <a:ext cx="1828800" cy="2337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123760-3827-4D77-BEF7-40E46AD13F1D}"/>
              </a:ext>
            </a:extLst>
          </p:cNvPr>
          <p:cNvPicPr>
            <a:picLocks noChangeAspect="1"/>
          </p:cNvPicPr>
          <p:nvPr/>
        </p:nvPicPr>
        <p:blipFill>
          <a:blip r:embed="rId3"/>
          <a:stretch>
            <a:fillRect/>
          </a:stretch>
        </p:blipFill>
        <p:spPr>
          <a:xfrm>
            <a:off x="289266" y="4553596"/>
            <a:ext cx="2915193" cy="1683866"/>
          </a:xfrm>
          <a:prstGeom prst="rect">
            <a:avLst/>
          </a:prstGeom>
          <a:ln w="28575">
            <a:solidFill>
              <a:srgbClr val="FF0000"/>
            </a:solidFill>
          </a:ln>
        </p:spPr>
      </p:pic>
      <p:cxnSp>
        <p:nvCxnSpPr>
          <p:cNvPr id="15" name="Straight Connector 14">
            <a:extLst>
              <a:ext uri="{FF2B5EF4-FFF2-40B4-BE49-F238E27FC236}">
                <a16:creationId xmlns:a16="http://schemas.microsoft.com/office/drawing/2014/main" id="{B136FE95-53E9-4D50-8D7B-60A8FF65F2D0}"/>
              </a:ext>
            </a:extLst>
          </p:cNvPr>
          <p:cNvCxnSpPr>
            <a:endCxn id="16" idx="1"/>
          </p:cNvCxnSpPr>
          <p:nvPr/>
        </p:nvCxnSpPr>
        <p:spPr>
          <a:xfrm flipV="1">
            <a:off x="3200400" y="4035477"/>
            <a:ext cx="457200" cy="5365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47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a:bodyPr>
          <a:lstStyle/>
          <a:p>
            <a:r>
              <a:rPr lang="en-US" sz="2400"/>
              <a:t>Hen vẫn chưa đạt kiểm soát tốt</a:t>
            </a:r>
          </a:p>
        </p:txBody>
      </p:sp>
      <p:sp>
        <p:nvSpPr>
          <p:cNvPr id="44035" name="Content Placeholder 2"/>
          <p:cNvSpPr>
            <a:spLocks noGrp="1"/>
          </p:cNvSpPr>
          <p:nvPr>
            <p:ph idx="4294967295"/>
          </p:nvPr>
        </p:nvSpPr>
        <p:spPr>
          <a:xfrm>
            <a:off x="2776538" y="6211888"/>
            <a:ext cx="7891462" cy="381000"/>
          </a:xfrm>
        </p:spPr>
        <p:txBody>
          <a:bodyPr>
            <a:normAutofit/>
          </a:bodyPr>
          <a:lstStyle/>
          <a:p>
            <a:pPr marL="0" indent="0">
              <a:buNone/>
            </a:pPr>
            <a:r>
              <a:rPr lang="en-US" sz="1200" dirty="0" err="1"/>
              <a:t>Zainudin</a:t>
            </a:r>
            <a:r>
              <a:rPr lang="en-US" sz="1200" dirty="0"/>
              <a:t>, B.M., et al., </a:t>
            </a:r>
            <a:r>
              <a:rPr lang="en-US" sz="1200" i="1" dirty="0"/>
              <a:t>Asthma control in adults in Asia-Pacific. </a:t>
            </a:r>
            <a:r>
              <a:rPr lang="en-US" sz="1200" i="1" dirty="0" err="1"/>
              <a:t>Respirology</a:t>
            </a:r>
            <a:r>
              <a:rPr lang="en-US" sz="1200" i="1" dirty="0"/>
              <a:t>, 2005. </a:t>
            </a:r>
            <a:r>
              <a:rPr lang="en-US" sz="1200" b="1" i="1" dirty="0"/>
              <a:t>10(5): p. 579-86</a:t>
            </a:r>
            <a:endParaRPr lang="en-US" sz="1200" dirty="0"/>
          </a:p>
        </p:txBody>
      </p:sp>
      <p:pic>
        <p:nvPicPr>
          <p:cNvPr id="44036" name="Picture 2"/>
          <p:cNvPicPr>
            <a:picLocks noChangeAspect="1" noChangeArrowheads="1"/>
          </p:cNvPicPr>
          <p:nvPr/>
        </p:nvPicPr>
        <p:blipFill>
          <a:blip r:embed="rId2"/>
          <a:srcRect/>
          <a:stretch>
            <a:fillRect/>
          </a:stretch>
        </p:blipFill>
        <p:spPr bwMode="auto">
          <a:xfrm>
            <a:off x="1928812" y="2057400"/>
            <a:ext cx="8334375" cy="3648075"/>
          </a:xfrm>
          <a:prstGeom prst="rect">
            <a:avLst/>
          </a:prstGeom>
          <a:noFill/>
          <a:ln w="9525">
            <a:noFill/>
            <a:miter lim="800000"/>
            <a:headEnd/>
            <a:tailEnd/>
          </a:ln>
        </p:spPr>
      </p:pic>
    </p:spTree>
    <p:extLst>
      <p:ext uri="{BB962C8B-B14F-4D97-AF65-F5344CB8AC3E}">
        <p14:creationId xmlns:p14="http://schemas.microsoft.com/office/powerpoint/2010/main" val="2941836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74EF2-6A2C-4573-BE31-13AA25D71A3F}"/>
              </a:ext>
            </a:extLst>
          </p:cNvPr>
          <p:cNvPicPr>
            <a:picLocks noChangeAspect="1"/>
          </p:cNvPicPr>
          <p:nvPr/>
        </p:nvPicPr>
        <p:blipFill>
          <a:blip r:embed="rId3"/>
          <a:stretch>
            <a:fillRect/>
          </a:stretch>
        </p:blipFill>
        <p:spPr>
          <a:xfrm>
            <a:off x="0" y="-24461"/>
            <a:ext cx="12192000" cy="6930952"/>
          </a:xfrm>
          <a:prstGeom prst="rect">
            <a:avLst/>
          </a:prstGeom>
        </p:spPr>
      </p:pic>
      <p:sp>
        <p:nvSpPr>
          <p:cNvPr id="2" name="Title 1"/>
          <p:cNvSpPr>
            <a:spLocks noGrp="1"/>
          </p:cNvSpPr>
          <p:nvPr>
            <p:ph type="title"/>
          </p:nvPr>
        </p:nvSpPr>
        <p:spPr>
          <a:xfrm>
            <a:off x="6096000" y="-24461"/>
            <a:ext cx="6998494" cy="1293028"/>
          </a:xfrm>
        </p:spPr>
        <p:txBody>
          <a:bodyPr>
            <a:normAutofit/>
          </a:bodyPr>
          <a:lstStyle/>
          <a:p>
            <a:r>
              <a:rPr lang="en-US" sz="2800" b="1" dirty="0" err="1">
                <a:solidFill>
                  <a:srgbClr val="FF0000"/>
                </a:solidFill>
              </a:rPr>
              <a:t>Các</a:t>
            </a:r>
            <a:r>
              <a:rPr lang="en-US" sz="2800" b="1" dirty="0">
                <a:solidFill>
                  <a:srgbClr val="FF0000"/>
                </a:solidFill>
              </a:rPr>
              <a:t> </a:t>
            </a:r>
            <a:r>
              <a:rPr lang="en-US" sz="2800" b="1" dirty="0" err="1">
                <a:solidFill>
                  <a:srgbClr val="FF0000"/>
                </a:solidFill>
              </a:rPr>
              <a:t>thuốc</a:t>
            </a:r>
            <a:r>
              <a:rPr lang="en-US" sz="2800" b="1" dirty="0">
                <a:solidFill>
                  <a:srgbClr val="FF0000"/>
                </a:solidFill>
              </a:rPr>
              <a:t> </a:t>
            </a:r>
            <a:r>
              <a:rPr lang="en-US" sz="2800" b="1" dirty="0" err="1">
                <a:solidFill>
                  <a:srgbClr val="FF0000"/>
                </a:solidFill>
              </a:rPr>
              <a:t>nhắm</a:t>
            </a:r>
            <a:r>
              <a:rPr lang="en-US" sz="2800" b="1" dirty="0">
                <a:solidFill>
                  <a:srgbClr val="FF0000"/>
                </a:solidFill>
              </a:rPr>
              <a:t> </a:t>
            </a:r>
            <a:r>
              <a:rPr lang="en-US" sz="2800" b="1" dirty="0" err="1">
                <a:solidFill>
                  <a:srgbClr val="FF0000"/>
                </a:solidFill>
              </a:rPr>
              <a:t>đích</a:t>
            </a:r>
            <a:r>
              <a:rPr lang="en-US" sz="2800" b="1" dirty="0">
                <a:solidFill>
                  <a:srgbClr val="FF0000"/>
                </a:solidFill>
              </a:rPr>
              <a:t> </a:t>
            </a:r>
            <a:r>
              <a:rPr lang="en-US" sz="2800" b="1" dirty="0" err="1">
                <a:solidFill>
                  <a:srgbClr val="FF0000"/>
                </a:solidFill>
              </a:rPr>
              <a:t>trong</a:t>
            </a:r>
            <a:r>
              <a:rPr lang="en-US" sz="2800" b="1" dirty="0">
                <a:solidFill>
                  <a:srgbClr val="FF0000"/>
                </a:solidFill>
              </a:rPr>
              <a:t> hen</a:t>
            </a:r>
          </a:p>
        </p:txBody>
      </p:sp>
      <p:sp>
        <p:nvSpPr>
          <p:cNvPr id="4" name="Text Placeholder 3"/>
          <p:cNvSpPr txBox="1">
            <a:spLocks/>
          </p:cNvSpPr>
          <p:nvPr/>
        </p:nvSpPr>
        <p:spPr>
          <a:xfrm>
            <a:off x="9753600" y="6527800"/>
            <a:ext cx="2590800" cy="304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fontAlgn="auto">
              <a:spcBef>
                <a:spcPts val="575"/>
              </a:spcBef>
              <a:spcAft>
                <a:spcPts val="0"/>
              </a:spcAft>
              <a:buNone/>
            </a:pPr>
            <a:r>
              <a:rPr lang="en-US" sz="1600" b="1" dirty="0">
                <a:solidFill>
                  <a:srgbClr val="FF0000"/>
                </a:solidFill>
                <a:latin typeface="Arial" pitchFamily="34" charset="0"/>
                <a:cs typeface="Arial" pitchFamily="34" charset="0"/>
              </a:rPr>
              <a:t>Schoettler Chest 2019</a:t>
            </a:r>
          </a:p>
        </p:txBody>
      </p:sp>
    </p:spTree>
    <p:extLst>
      <p:ext uri="{BB962C8B-B14F-4D97-AF65-F5344CB8AC3E}">
        <p14:creationId xmlns:p14="http://schemas.microsoft.com/office/powerpoint/2010/main" val="3044465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181600" cy="1460500"/>
          </a:xfrm>
        </p:spPr>
        <p:txBody>
          <a:bodyPr>
            <a:normAutofit/>
          </a:bodyPr>
          <a:lstStyle/>
          <a:p>
            <a:pPr>
              <a:defRPr/>
            </a:pPr>
            <a:r>
              <a:rPr lang="en-US" sz="3600" dirty="0">
                <a:latin typeface="Arial" pitchFamily="34" charset="0"/>
                <a:cs typeface="Arial" pitchFamily="34" charset="0"/>
              </a:rPr>
              <a:t>Omalizumab </a:t>
            </a:r>
            <a:r>
              <a:rPr lang="en-US" sz="3600" dirty="0" err="1">
                <a:latin typeface="Arial" pitchFamily="34" charset="0"/>
                <a:cs typeface="Arial" pitchFamily="34" charset="0"/>
              </a:rPr>
              <a:t>cho</a:t>
            </a:r>
            <a:r>
              <a:rPr lang="en-US" sz="3600" dirty="0">
                <a:latin typeface="Arial" pitchFamily="34" charset="0"/>
                <a:cs typeface="Arial" pitchFamily="34" charset="0"/>
              </a:rPr>
              <a:t> hen Th2 </a:t>
            </a:r>
            <a:r>
              <a:rPr lang="en-US" sz="3600" dirty="0" err="1">
                <a:latin typeface="Arial" pitchFamily="34" charset="0"/>
                <a:cs typeface="Arial" pitchFamily="34" charset="0"/>
              </a:rPr>
              <a:t>dị</a:t>
            </a:r>
            <a:r>
              <a:rPr lang="en-US" sz="3600" dirty="0">
                <a:latin typeface="Arial" pitchFamily="34" charset="0"/>
                <a:cs typeface="Arial" pitchFamily="34" charset="0"/>
              </a:rPr>
              <a:t> </a:t>
            </a:r>
            <a:r>
              <a:rPr lang="en-US" sz="3600" dirty="0" err="1">
                <a:latin typeface="Arial" pitchFamily="34" charset="0"/>
                <a:cs typeface="Arial" pitchFamily="34" charset="0"/>
              </a:rPr>
              <a:t>ứng</a:t>
            </a:r>
            <a:r>
              <a:rPr lang="en-US" sz="3600" dirty="0">
                <a:latin typeface="Arial" pitchFamily="34" charset="0"/>
                <a:cs typeface="Arial" pitchFamily="34" charset="0"/>
              </a:rPr>
              <a:t> </a:t>
            </a:r>
            <a:r>
              <a:rPr lang="en-US" sz="3600" dirty="0" err="1">
                <a:latin typeface="Arial" pitchFamily="34" charset="0"/>
                <a:cs typeface="Arial" pitchFamily="34" charset="0"/>
              </a:rPr>
              <a:t>dai</a:t>
            </a:r>
            <a:r>
              <a:rPr lang="en-US" sz="3600" dirty="0">
                <a:latin typeface="Arial" pitchFamily="34" charset="0"/>
                <a:cs typeface="Arial" pitchFamily="34" charset="0"/>
              </a:rPr>
              <a:t> </a:t>
            </a:r>
            <a:r>
              <a:rPr lang="en-US" sz="3600" dirty="0" err="1">
                <a:latin typeface="Arial" pitchFamily="34" charset="0"/>
                <a:cs typeface="Arial" pitchFamily="34" charset="0"/>
              </a:rPr>
              <a:t>dẵng</a:t>
            </a:r>
            <a:endParaRPr lang="en-US" dirty="0">
              <a:latin typeface="Arial" pitchFamily="34" charset="0"/>
              <a:cs typeface="Arial" pitchFamily="34" charset="0"/>
            </a:endParaRPr>
          </a:p>
        </p:txBody>
      </p:sp>
      <p:sp>
        <p:nvSpPr>
          <p:cNvPr id="5" name="Content Placeholder 4">
            <a:extLst>
              <a:ext uri="{FF2B5EF4-FFF2-40B4-BE49-F238E27FC236}">
                <a16:creationId xmlns:a16="http://schemas.microsoft.com/office/drawing/2014/main" id="{B369BA7A-F587-4F84-BAF2-15C4B420A5A1}"/>
              </a:ext>
            </a:extLst>
          </p:cNvPr>
          <p:cNvSpPr>
            <a:spLocks noGrp="1"/>
          </p:cNvSpPr>
          <p:nvPr>
            <p:ph sz="half" idx="1"/>
          </p:nvPr>
        </p:nvSpPr>
        <p:spPr>
          <a:xfrm>
            <a:off x="381000" y="1825624"/>
            <a:ext cx="5638800" cy="4727575"/>
          </a:xfrm>
        </p:spPr>
        <p:txBody>
          <a:bodyPr>
            <a:normAutofit fontScale="92500"/>
          </a:bodyPr>
          <a:lstStyle/>
          <a:p>
            <a:pPr>
              <a:lnSpc>
                <a:spcPct val="110000"/>
              </a:lnSpc>
              <a:spcBef>
                <a:spcPts val="600"/>
              </a:spcBef>
              <a:buClr>
                <a:srgbClr val="66FF33"/>
              </a:buClr>
              <a:buSzPct val="155000"/>
              <a:buFontTx/>
              <a:buChar char="•"/>
              <a:defRPr/>
            </a:pPr>
            <a:r>
              <a:rPr lang="en-GB" altLang="en-US" dirty="0">
                <a:solidFill>
                  <a:schemeClr val="bg1"/>
                </a:solidFill>
                <a:effectLst>
                  <a:outerShdw blurRad="38100" dist="38100" dir="2700000" algn="tl">
                    <a:srgbClr val="000000"/>
                  </a:outerShdw>
                </a:effectLst>
                <a:latin typeface="Arial" charset="0"/>
              </a:rPr>
              <a:t>Indicated for uncontrolled severe allergic asthma (steroid-dependent)</a:t>
            </a:r>
          </a:p>
          <a:p>
            <a:pPr>
              <a:lnSpc>
                <a:spcPct val="110000"/>
              </a:lnSpc>
              <a:spcBef>
                <a:spcPts val="600"/>
              </a:spcBef>
              <a:buClr>
                <a:srgbClr val="66FF33"/>
              </a:buClr>
              <a:buSzPct val="155000"/>
              <a:buFontTx/>
              <a:buChar char="•"/>
              <a:defRPr/>
            </a:pPr>
            <a:r>
              <a:rPr lang="en-GB" altLang="en-US" dirty="0">
                <a:solidFill>
                  <a:schemeClr val="bg1"/>
                </a:solidFill>
                <a:effectLst>
                  <a:outerShdw blurRad="38100" dist="38100" dir="2700000" algn="tl">
                    <a:srgbClr val="000000"/>
                  </a:outerShdw>
                </a:effectLst>
                <a:latin typeface="Arial" charset="0"/>
                <a:cs typeface="Arial" charset="0"/>
              </a:rPr>
              <a:t>↓ Hospital admissions by 50% (&gt; 5/year to be cost-effective)</a:t>
            </a:r>
          </a:p>
          <a:p>
            <a:pPr>
              <a:lnSpc>
                <a:spcPct val="110000"/>
              </a:lnSpc>
              <a:spcBef>
                <a:spcPts val="600"/>
              </a:spcBef>
              <a:buClr>
                <a:srgbClr val="66FF33"/>
              </a:buClr>
              <a:buSzPct val="155000"/>
              <a:buFontTx/>
              <a:buChar char="•"/>
              <a:defRPr/>
            </a:pPr>
            <a:r>
              <a:rPr lang="en-GB" altLang="en-US" dirty="0">
                <a:solidFill>
                  <a:schemeClr val="bg1"/>
                </a:solidFill>
                <a:effectLst>
                  <a:outerShdw blurRad="38100" dist="38100" dir="2700000" algn="tl">
                    <a:srgbClr val="000000"/>
                  </a:outerShdw>
                </a:effectLst>
                <a:latin typeface="Arial" charset="0"/>
                <a:cs typeface="Arial" charset="0"/>
              </a:rPr>
              <a:t>↓ Oral steroid courses</a:t>
            </a:r>
          </a:p>
          <a:p>
            <a:pPr>
              <a:lnSpc>
                <a:spcPct val="110000"/>
              </a:lnSpc>
              <a:spcBef>
                <a:spcPts val="600"/>
              </a:spcBef>
              <a:buClr>
                <a:srgbClr val="66FF33"/>
              </a:buClr>
              <a:buSzPct val="155000"/>
              <a:buFontTx/>
              <a:buChar char="•"/>
              <a:defRPr/>
            </a:pPr>
            <a:r>
              <a:rPr lang="en-GB" altLang="en-US" dirty="0">
                <a:solidFill>
                  <a:schemeClr val="bg1"/>
                </a:solidFill>
                <a:effectLst>
                  <a:outerShdw blurRad="38100" dist="38100" dir="2700000" algn="tl">
                    <a:srgbClr val="000000"/>
                  </a:outerShdw>
                </a:effectLst>
                <a:latin typeface="Arial" charset="0"/>
                <a:cs typeface="Arial" charset="0"/>
              </a:rPr>
              <a:t>Subcutaneous injection every 2-4 weeks (</a:t>
            </a:r>
            <a:r>
              <a:rPr lang="en-GB" altLang="en-US" dirty="0" err="1">
                <a:solidFill>
                  <a:schemeClr val="bg1"/>
                </a:solidFill>
                <a:effectLst>
                  <a:outerShdw blurRad="38100" dist="38100" dir="2700000" algn="tl">
                    <a:srgbClr val="000000"/>
                  </a:outerShdw>
                </a:effectLst>
                <a:latin typeface="Arial" charset="0"/>
                <a:cs typeface="Arial" charset="0"/>
              </a:rPr>
              <a:t>IgE</a:t>
            </a:r>
            <a:r>
              <a:rPr lang="en-GB" altLang="en-US" dirty="0">
                <a:solidFill>
                  <a:schemeClr val="bg1"/>
                </a:solidFill>
                <a:effectLst>
                  <a:outerShdw blurRad="38100" dist="38100" dir="2700000" algn="tl">
                    <a:srgbClr val="000000"/>
                  </a:outerShdw>
                </a:effectLst>
                <a:latin typeface="Arial" charset="0"/>
                <a:cs typeface="Arial" charset="0"/>
              </a:rPr>
              <a:t> &gt;30-100 IU: 150mg, 100-300 IU 300mg)</a:t>
            </a:r>
          </a:p>
          <a:p>
            <a:pPr>
              <a:lnSpc>
                <a:spcPct val="110000"/>
              </a:lnSpc>
              <a:spcBef>
                <a:spcPts val="600"/>
              </a:spcBef>
              <a:buClr>
                <a:srgbClr val="66FF33"/>
              </a:buClr>
              <a:buSzPct val="155000"/>
              <a:buFontTx/>
              <a:buChar char="•"/>
              <a:defRPr/>
            </a:pPr>
            <a:r>
              <a:rPr lang="en-GB" altLang="en-US" dirty="0">
                <a:solidFill>
                  <a:schemeClr val="bg1"/>
                </a:solidFill>
                <a:effectLst>
                  <a:outerShdw blurRad="38100" dist="38100" dir="2700000" algn="tl">
                    <a:srgbClr val="000000"/>
                  </a:outerShdw>
                </a:effectLst>
                <a:latin typeface="Arial" charset="0"/>
                <a:cs typeface="Arial" charset="0"/>
              </a:rPr>
              <a:t> Treats associated rhinitis (not dermatitis)</a:t>
            </a:r>
            <a:endParaRPr lang="en-US" dirty="0"/>
          </a:p>
        </p:txBody>
      </p:sp>
      <p:pic>
        <p:nvPicPr>
          <p:cNvPr id="161794" name="Picture 2"/>
          <p:cNvPicPr>
            <a:picLocks noGrp="1" noChangeAspect="1" noChangeArrowheads="1"/>
          </p:cNvPicPr>
          <p:nvPr>
            <p:ph sz="half" idx="2"/>
          </p:nvPr>
        </p:nvPicPr>
        <p:blipFill>
          <a:blip r:embed="rId2"/>
          <a:stretch>
            <a:fillRect/>
          </a:stretch>
        </p:blipFill>
        <p:spPr bwMode="auto">
          <a:xfrm>
            <a:off x="6180440" y="10128"/>
            <a:ext cx="5935360" cy="6847872"/>
          </a:xfrm>
          <a:prstGeom prst="rect">
            <a:avLst/>
          </a:prstGeom>
          <a:noFill/>
          <a:ln w="9525">
            <a:noFill/>
            <a:miter lim="800000"/>
            <a:headEnd/>
            <a:tailEnd/>
          </a:ln>
          <a:effectLst/>
        </p:spPr>
      </p:pic>
    </p:spTree>
    <p:extLst>
      <p:ext uri="{BB962C8B-B14F-4D97-AF65-F5344CB8AC3E}">
        <p14:creationId xmlns:p14="http://schemas.microsoft.com/office/powerpoint/2010/main" val="342481180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775FB9-124C-4AC9-B135-A0770D7FFB33}"/>
              </a:ext>
            </a:extLst>
          </p:cNvPr>
          <p:cNvSpPr txBox="1"/>
          <p:nvPr/>
        </p:nvSpPr>
        <p:spPr>
          <a:xfrm>
            <a:off x="142043" y="6594918"/>
            <a:ext cx="12049957" cy="253916"/>
          </a:xfrm>
          <a:prstGeom prst="rect">
            <a:avLst/>
          </a:prstGeom>
          <a:noFill/>
        </p:spPr>
        <p:txBody>
          <a:bodyPr wrap="square" rtlCol="0">
            <a:spAutoFit/>
          </a:bodyPr>
          <a:lstStyle/>
          <a:p>
            <a:pPr algn="r"/>
            <a:r>
              <a:rPr lang="en-US" sz="1050" i="1" dirty="0" err="1">
                <a:solidFill>
                  <a:schemeClr val="bg1"/>
                </a:solidFill>
              </a:rPr>
              <a:t>Hanania</a:t>
            </a:r>
            <a:r>
              <a:rPr lang="en-US" sz="1050" i="1" dirty="0">
                <a:solidFill>
                  <a:schemeClr val="bg1"/>
                </a:solidFill>
              </a:rPr>
              <a:t>, Wenzel, </a:t>
            </a:r>
            <a:r>
              <a:rPr lang="en-US" sz="1050" i="1" dirty="0" err="1">
                <a:solidFill>
                  <a:schemeClr val="bg1"/>
                </a:solidFill>
              </a:rPr>
              <a:t>Rose´n</a:t>
            </a:r>
            <a:r>
              <a:rPr lang="en-US" sz="1050" i="1" dirty="0">
                <a:solidFill>
                  <a:schemeClr val="bg1"/>
                </a:solidFill>
              </a:rPr>
              <a:t>, et al. Exploring Effects of Omalizumab Using Biomarkers. Am J Respir </a:t>
            </a:r>
            <a:r>
              <a:rPr lang="en-US" sz="1050" i="1" dirty="0" err="1">
                <a:solidFill>
                  <a:schemeClr val="bg1"/>
                </a:solidFill>
              </a:rPr>
              <a:t>Crit</a:t>
            </a:r>
            <a:r>
              <a:rPr lang="en-US" sz="1050" i="1" dirty="0">
                <a:solidFill>
                  <a:schemeClr val="bg1"/>
                </a:solidFill>
              </a:rPr>
              <a:t> Care Med Vol 187, </a:t>
            </a:r>
            <a:r>
              <a:rPr lang="en-US" sz="1050" i="1" dirty="0" err="1">
                <a:solidFill>
                  <a:schemeClr val="bg1"/>
                </a:solidFill>
              </a:rPr>
              <a:t>Iss</a:t>
            </a:r>
            <a:r>
              <a:rPr lang="en-US" sz="1050" i="1" dirty="0">
                <a:solidFill>
                  <a:schemeClr val="bg1"/>
                </a:solidFill>
              </a:rPr>
              <a:t>. 8, pp 804–811, Apr 15, 2013</a:t>
            </a:r>
          </a:p>
        </p:txBody>
      </p:sp>
      <p:sp>
        <p:nvSpPr>
          <p:cNvPr id="9" name="Title 3">
            <a:extLst>
              <a:ext uri="{FF2B5EF4-FFF2-40B4-BE49-F238E27FC236}">
                <a16:creationId xmlns:a16="http://schemas.microsoft.com/office/drawing/2014/main" id="{47A54CA5-55E6-41EB-BB89-5A88C1BAF46A}"/>
              </a:ext>
            </a:extLst>
          </p:cNvPr>
          <p:cNvSpPr txBox="1">
            <a:spLocks/>
          </p:cNvSpPr>
          <p:nvPr/>
        </p:nvSpPr>
        <p:spPr>
          <a:xfrm>
            <a:off x="753123" y="136124"/>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5">
                    <a:lumMod val="50000"/>
                  </a:schemeClr>
                </a:solidFill>
                <a:latin typeface="Cambria" panose="02040503050406030204" pitchFamily="18" charset="0"/>
                <a:ea typeface="Cambria" panose="02040503050406030204" pitchFamily="18" charset="0"/>
                <a:cs typeface="+mj-cs"/>
              </a:defRPr>
            </a:lvl1pPr>
          </a:lstStyle>
          <a:p>
            <a:pPr algn="ctr"/>
            <a:endParaRPr lang="en-US" sz="28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EADBF894-A74E-4CC3-81AB-0B6E04B00222}"/>
              </a:ext>
            </a:extLst>
          </p:cNvPr>
          <p:cNvPicPr>
            <a:picLocks noChangeAspect="1"/>
          </p:cNvPicPr>
          <p:nvPr/>
        </p:nvPicPr>
        <p:blipFill>
          <a:blip r:embed="rId2"/>
          <a:stretch>
            <a:fillRect/>
          </a:stretch>
        </p:blipFill>
        <p:spPr>
          <a:xfrm>
            <a:off x="2406415" y="1747918"/>
            <a:ext cx="7568857" cy="4378205"/>
          </a:xfrm>
          <a:prstGeom prst="rect">
            <a:avLst/>
          </a:prstGeom>
        </p:spPr>
      </p:pic>
      <p:sp>
        <p:nvSpPr>
          <p:cNvPr id="8" name="TextBox 7">
            <a:extLst>
              <a:ext uri="{FF2B5EF4-FFF2-40B4-BE49-F238E27FC236}">
                <a16:creationId xmlns:a16="http://schemas.microsoft.com/office/drawing/2014/main" id="{54117E75-A6DC-4CF6-8B64-4748642544B5}"/>
              </a:ext>
            </a:extLst>
          </p:cNvPr>
          <p:cNvSpPr txBox="1"/>
          <p:nvPr/>
        </p:nvSpPr>
        <p:spPr>
          <a:xfrm rot="16200000">
            <a:off x="-75076" y="3675410"/>
            <a:ext cx="4378206" cy="523220"/>
          </a:xfrm>
          <a:prstGeom prst="rect">
            <a:avLst/>
          </a:prstGeom>
          <a:noFill/>
        </p:spPr>
        <p:txBody>
          <a:bodyPr wrap="square" rtlCol="0">
            <a:spAutoFit/>
          </a:bodyPr>
          <a:lstStyle/>
          <a:p>
            <a:pPr algn="ctr"/>
            <a:r>
              <a:rPr lang="en-US" sz="1400" b="1" dirty="0" err="1">
                <a:solidFill>
                  <a:schemeClr val="bg1"/>
                </a:solidFill>
                <a:latin typeface="Cambria" panose="02040503050406030204" pitchFamily="18" charset="0"/>
                <a:ea typeface="Cambria" panose="02040503050406030204" pitchFamily="18" charset="0"/>
              </a:rPr>
              <a:t>Tỉ</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lệ</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giảm</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tần</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suất</a:t>
            </a:r>
            <a:r>
              <a:rPr lang="en-US" sz="1400" b="1" dirty="0">
                <a:solidFill>
                  <a:schemeClr val="bg1"/>
                </a:solidFill>
                <a:latin typeface="Cambria" panose="02040503050406030204" pitchFamily="18" charset="0"/>
                <a:ea typeface="Cambria" panose="02040503050406030204" pitchFamily="18" charset="0"/>
              </a:rPr>
              <a:t> c</a:t>
            </a:r>
            <a:r>
              <a:rPr lang="vi-VN" sz="1400" b="1" dirty="0">
                <a:solidFill>
                  <a:schemeClr val="bg1"/>
                </a:solidFill>
                <a:latin typeface="Cambria" panose="02040503050406030204" pitchFamily="18" charset="0"/>
                <a:ea typeface="Cambria" panose="02040503050406030204" pitchFamily="18" charset="0"/>
              </a:rPr>
              <a:t>ơ</a:t>
            </a:r>
            <a:r>
              <a:rPr lang="en-US" sz="1400" b="1" dirty="0">
                <a:solidFill>
                  <a:schemeClr val="bg1"/>
                </a:solidFill>
                <a:latin typeface="Cambria" panose="02040503050406030204" pitchFamily="18" charset="0"/>
                <a:ea typeface="Cambria" panose="02040503050406030204" pitchFamily="18" charset="0"/>
              </a:rPr>
              <a:t>n </a:t>
            </a:r>
            <a:r>
              <a:rPr lang="en-US" sz="1400" b="1" dirty="0" err="1">
                <a:solidFill>
                  <a:schemeClr val="bg1"/>
                </a:solidFill>
                <a:latin typeface="Cambria" panose="02040503050406030204" pitchFamily="18" charset="0"/>
                <a:ea typeface="Cambria" panose="02040503050406030204" pitchFamily="18" charset="0"/>
              </a:rPr>
              <a:t>kịch</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phát</a:t>
            </a:r>
            <a:br>
              <a:rPr lang="en-US" sz="1400" b="1" dirty="0">
                <a:solidFill>
                  <a:schemeClr val="bg1"/>
                </a:solidFill>
                <a:latin typeface="Cambria" panose="02040503050406030204" pitchFamily="18" charset="0"/>
                <a:ea typeface="Cambria" panose="02040503050406030204" pitchFamily="18" charset="0"/>
              </a:rPr>
            </a:br>
            <a:r>
              <a:rPr lang="en-US" sz="1400" b="1" dirty="0">
                <a:solidFill>
                  <a:schemeClr val="bg1"/>
                </a:solidFill>
                <a:latin typeface="Cambria" panose="02040503050406030204" pitchFamily="18" charset="0"/>
                <a:ea typeface="Cambria" panose="02040503050406030204" pitchFamily="18" charset="0"/>
              </a:rPr>
              <a:t>đ</a:t>
            </a:r>
            <a:r>
              <a:rPr lang="vi-VN" sz="1400" b="1" dirty="0">
                <a:solidFill>
                  <a:schemeClr val="bg1"/>
                </a:solidFill>
                <a:latin typeface="Cambria" panose="02040503050406030204" pitchFamily="18" charset="0"/>
                <a:ea typeface="Cambria" panose="02040503050406030204" pitchFamily="18" charset="0"/>
              </a:rPr>
              <a:t>ư</a:t>
            </a:r>
            <a:r>
              <a:rPr lang="en-US" sz="1400" b="1" dirty="0" err="1">
                <a:solidFill>
                  <a:schemeClr val="bg1"/>
                </a:solidFill>
                <a:latin typeface="Cambria" panose="02040503050406030204" pitchFamily="18" charset="0"/>
                <a:ea typeface="Cambria" panose="02040503050406030204" pitchFamily="18" charset="0"/>
              </a:rPr>
              <a:t>ợc</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xác</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định</a:t>
            </a:r>
            <a:r>
              <a:rPr lang="en-US" sz="1400" b="1" dirty="0">
                <a:solidFill>
                  <a:schemeClr val="bg1"/>
                </a:solidFill>
                <a:latin typeface="Cambria" panose="02040503050406030204" pitchFamily="18" charset="0"/>
                <a:ea typeface="Cambria" panose="02040503050406030204" pitchFamily="18" charset="0"/>
              </a:rPr>
              <a:t> </a:t>
            </a:r>
            <a:r>
              <a:rPr lang="en-US" sz="1400" b="1" dirty="0" err="1">
                <a:solidFill>
                  <a:schemeClr val="bg1"/>
                </a:solidFill>
                <a:latin typeface="Cambria" panose="02040503050406030204" pitchFamily="18" charset="0"/>
                <a:ea typeface="Cambria" panose="02040503050406030204" pitchFamily="18" charset="0"/>
              </a:rPr>
              <a:t>theo</a:t>
            </a:r>
            <a:r>
              <a:rPr lang="en-US" sz="1400" b="1" dirty="0">
                <a:solidFill>
                  <a:schemeClr val="bg1"/>
                </a:solidFill>
                <a:latin typeface="Cambria" panose="02040503050406030204" pitchFamily="18" charset="0"/>
                <a:ea typeface="Cambria" panose="02040503050406030204" pitchFamily="18" charset="0"/>
              </a:rPr>
              <a:t> protocol  (mean, 95% CI)</a:t>
            </a:r>
          </a:p>
        </p:txBody>
      </p:sp>
      <p:sp>
        <p:nvSpPr>
          <p:cNvPr id="10" name="Title 3">
            <a:extLst>
              <a:ext uri="{FF2B5EF4-FFF2-40B4-BE49-F238E27FC236}">
                <a16:creationId xmlns:a16="http://schemas.microsoft.com/office/drawing/2014/main" id="{2B6670A8-28BB-4FDC-A009-179186AF0CFF}"/>
              </a:ext>
            </a:extLst>
          </p:cNvPr>
          <p:cNvSpPr txBox="1">
            <a:spLocks/>
          </p:cNvSpPr>
          <p:nvPr/>
        </p:nvSpPr>
        <p:spPr>
          <a:xfrm>
            <a:off x="753123" y="136122"/>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5">
                    <a:lumMod val="50000"/>
                  </a:schemeClr>
                </a:solidFill>
                <a:latin typeface="Cambria" panose="02040503050406030204" pitchFamily="18" charset="0"/>
                <a:ea typeface="Cambria" panose="02040503050406030204" pitchFamily="18" charset="0"/>
                <a:cs typeface="+mj-cs"/>
              </a:defRPr>
            </a:lvl1pPr>
          </a:lstStyle>
          <a:p>
            <a:pPr algn="ctr"/>
            <a:r>
              <a:rPr lang="en-US" sz="2800" dirty="0">
                <a:solidFill>
                  <a:schemeClr val="accent4">
                    <a:lumMod val="60000"/>
                    <a:lumOff val="40000"/>
                  </a:schemeClr>
                </a:solidFill>
                <a:effectLst>
                  <a:outerShdw blurRad="38100" dist="38100" dir="2700000" algn="tl">
                    <a:srgbClr val="000000">
                      <a:alpha val="43137"/>
                    </a:srgbClr>
                  </a:outerShdw>
                </a:effectLst>
              </a:rPr>
              <a:t>TẦN SUẤT C</a:t>
            </a:r>
            <a:r>
              <a:rPr lang="vi-VN" sz="2800" dirty="0">
                <a:solidFill>
                  <a:schemeClr val="accent4">
                    <a:lumMod val="60000"/>
                    <a:lumOff val="40000"/>
                  </a:schemeClr>
                </a:solidFill>
                <a:effectLst>
                  <a:outerShdw blurRad="38100" dist="38100" dir="2700000" algn="tl">
                    <a:srgbClr val="000000">
                      <a:alpha val="43137"/>
                    </a:srgbClr>
                  </a:outerShdw>
                </a:effectLst>
              </a:rPr>
              <a:t>Ơ</a:t>
            </a:r>
            <a:r>
              <a:rPr lang="en-US" sz="2800" dirty="0">
                <a:solidFill>
                  <a:schemeClr val="accent4">
                    <a:lumMod val="60000"/>
                    <a:lumOff val="40000"/>
                  </a:schemeClr>
                </a:solidFill>
                <a:effectLst>
                  <a:outerShdw blurRad="38100" dist="38100" dir="2700000" algn="tl">
                    <a:srgbClr val="000000">
                      <a:alpha val="43137"/>
                    </a:srgbClr>
                  </a:outerShdw>
                </a:effectLst>
              </a:rPr>
              <a:t>N KỊCH PHÁT GIẢM NHIỀU H</a:t>
            </a:r>
            <a:r>
              <a:rPr lang="vi-VN" sz="2800" dirty="0">
                <a:solidFill>
                  <a:schemeClr val="accent4">
                    <a:lumMod val="60000"/>
                    <a:lumOff val="40000"/>
                  </a:schemeClr>
                </a:solidFill>
                <a:effectLst>
                  <a:outerShdw blurRad="38100" dist="38100" dir="2700000" algn="tl">
                    <a:srgbClr val="000000">
                      <a:alpha val="43137"/>
                    </a:srgbClr>
                  </a:outerShdw>
                </a:effectLst>
              </a:rPr>
              <a:t>Ơ</a:t>
            </a:r>
            <a:r>
              <a:rPr lang="en-US" sz="2800" dirty="0">
                <a:solidFill>
                  <a:schemeClr val="accent4">
                    <a:lumMod val="60000"/>
                    <a:lumOff val="40000"/>
                  </a:schemeClr>
                </a:solidFill>
                <a:effectLst>
                  <a:outerShdw blurRad="38100" dist="38100" dir="2700000" algn="tl">
                    <a:srgbClr val="000000">
                      <a:alpha val="43137"/>
                    </a:srgbClr>
                  </a:outerShdw>
                </a:effectLst>
              </a:rPr>
              <a:t>N VỚI NHÓM</a:t>
            </a:r>
          </a:p>
          <a:p>
            <a:pPr algn="ctr"/>
            <a:r>
              <a:rPr lang="en-US" sz="2800" dirty="0" err="1">
                <a:solidFill>
                  <a:schemeClr val="bg1"/>
                </a:solidFill>
                <a:effectLst>
                  <a:outerShdw blurRad="38100" dist="38100" dir="2700000" algn="tl">
                    <a:srgbClr val="000000">
                      <a:alpha val="43137"/>
                    </a:srgbClr>
                  </a:outerShdw>
                </a:effectLst>
              </a:rPr>
              <a:t>FeNO</a:t>
            </a:r>
            <a:r>
              <a:rPr lang="en-US" sz="2800" dirty="0">
                <a:solidFill>
                  <a:schemeClr val="accent4">
                    <a:lumMod val="60000"/>
                    <a:lumOff val="40000"/>
                  </a:schemeClr>
                </a:solidFill>
                <a:effectLst>
                  <a:outerShdw blurRad="38100" dist="38100" dir="2700000" algn="tl">
                    <a:srgbClr val="000000">
                      <a:alpha val="43137"/>
                    </a:srgbClr>
                  </a:outerShdw>
                </a:effectLst>
              </a:rPr>
              <a:t>,</a:t>
            </a:r>
            <a:r>
              <a:rPr lang="en-US" sz="2800" dirty="0">
                <a:solidFill>
                  <a:schemeClr val="bg1"/>
                </a:solidFill>
                <a:effectLst>
                  <a:outerShdw blurRad="38100" dist="38100" dir="2700000" algn="tl">
                    <a:srgbClr val="000000">
                      <a:alpha val="43137"/>
                    </a:srgbClr>
                  </a:outerShdw>
                </a:effectLst>
              </a:rPr>
              <a:t> EOSINOPHIL </a:t>
            </a:r>
            <a:r>
              <a:rPr lang="en-US" sz="2800" dirty="0" err="1">
                <a:solidFill>
                  <a:schemeClr val="accent4">
                    <a:lumMod val="60000"/>
                    <a:lumOff val="40000"/>
                  </a:schemeClr>
                </a:solidFill>
                <a:effectLst>
                  <a:outerShdw blurRad="38100" dist="38100" dir="2700000" algn="tl">
                    <a:srgbClr val="000000">
                      <a:alpha val="43137"/>
                    </a:srgbClr>
                  </a:outerShdw>
                </a:effectLst>
              </a:rPr>
              <a:t>và</a:t>
            </a:r>
            <a:r>
              <a:rPr lang="en-US" sz="2800" dirty="0">
                <a:solidFill>
                  <a:schemeClr val="accent4">
                    <a:lumMod val="60000"/>
                    <a:lumOff val="40000"/>
                  </a:schemeClr>
                </a:solidFill>
                <a:effectLst>
                  <a:outerShdw blurRad="38100" dist="38100" dir="2700000" algn="tl">
                    <a:srgbClr val="000000">
                      <a:alpha val="43137"/>
                    </a:srgbClr>
                  </a:outerShdw>
                </a:effectLst>
              </a:rPr>
              <a:t> </a:t>
            </a:r>
            <a:r>
              <a:rPr lang="en-US" sz="2800" dirty="0">
                <a:solidFill>
                  <a:schemeClr val="bg1"/>
                </a:solidFill>
                <a:effectLst>
                  <a:outerShdw blurRad="38100" dist="38100" dir="2700000" algn="tl">
                    <a:srgbClr val="000000">
                      <a:alpha val="43137"/>
                    </a:srgbClr>
                  </a:outerShdw>
                </a:effectLst>
              </a:rPr>
              <a:t>PERIOSTIN</a:t>
            </a:r>
            <a:r>
              <a:rPr lang="en-US" sz="2800" dirty="0">
                <a:solidFill>
                  <a:schemeClr val="accent4">
                    <a:lumMod val="60000"/>
                    <a:lumOff val="40000"/>
                  </a:schemeClr>
                </a:solidFill>
                <a:effectLst>
                  <a:outerShdw blurRad="38100" dist="38100" dir="2700000" algn="tl">
                    <a:srgbClr val="000000">
                      <a:alpha val="43137"/>
                    </a:srgbClr>
                  </a:outerShdw>
                </a:effectLst>
              </a:rPr>
              <a:t> CAO</a:t>
            </a:r>
          </a:p>
        </p:txBody>
      </p:sp>
    </p:spTree>
    <p:extLst>
      <p:ext uri="{BB962C8B-B14F-4D97-AF65-F5344CB8AC3E}">
        <p14:creationId xmlns:p14="http://schemas.microsoft.com/office/powerpoint/2010/main" val="753570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E626-4D0E-4AA7-807E-8627DA986978}"/>
              </a:ext>
            </a:extLst>
          </p:cNvPr>
          <p:cNvSpPr>
            <a:spLocks noGrp="1"/>
          </p:cNvSpPr>
          <p:nvPr>
            <p:ph type="title"/>
          </p:nvPr>
        </p:nvSpPr>
        <p:spPr/>
        <p:txBody>
          <a:bodyPr/>
          <a:lstStyle/>
          <a:p>
            <a:r>
              <a:rPr lang="en-US" dirty="0"/>
              <a:t>Dupilumab </a:t>
            </a:r>
            <a:r>
              <a:rPr lang="en-US" dirty="0" err="1"/>
              <a:t>trong</a:t>
            </a:r>
            <a:r>
              <a:rPr lang="en-US" dirty="0"/>
              <a:t> Hen </a:t>
            </a:r>
            <a:r>
              <a:rPr lang="en-US" dirty="0" err="1"/>
              <a:t>nặng</a:t>
            </a:r>
            <a:endParaRPr lang="en-US" dirty="0"/>
          </a:p>
        </p:txBody>
      </p:sp>
      <p:sp>
        <p:nvSpPr>
          <p:cNvPr id="5" name="Content Placeholder 4">
            <a:extLst>
              <a:ext uri="{FF2B5EF4-FFF2-40B4-BE49-F238E27FC236}">
                <a16:creationId xmlns:a16="http://schemas.microsoft.com/office/drawing/2014/main" id="{4DCB3AB7-4F2C-4380-85CB-7D417F54D890}"/>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60844B0D-B7D6-4592-869D-D49C3BB89A2A}"/>
              </a:ext>
            </a:extLst>
          </p:cNvPr>
          <p:cNvPicPr>
            <a:picLocks noGrp="1" noChangeAspect="1"/>
          </p:cNvPicPr>
          <p:nvPr>
            <p:ph sz="half" idx="2"/>
          </p:nvPr>
        </p:nvPicPr>
        <p:blipFill>
          <a:blip r:embed="rId2"/>
          <a:stretch>
            <a:fillRect/>
          </a:stretch>
        </p:blipFill>
        <p:spPr>
          <a:xfrm>
            <a:off x="6477691" y="1825625"/>
            <a:ext cx="4570617" cy="4351338"/>
          </a:xfrm>
          <a:prstGeom prst="rect">
            <a:avLst/>
          </a:prstGeom>
        </p:spPr>
      </p:pic>
      <p:pic>
        <p:nvPicPr>
          <p:cNvPr id="4" name="Picture 3">
            <a:extLst>
              <a:ext uri="{FF2B5EF4-FFF2-40B4-BE49-F238E27FC236}">
                <a16:creationId xmlns:a16="http://schemas.microsoft.com/office/drawing/2014/main" id="{0FE64449-18BA-46C8-AB7A-96EA084F2631}"/>
              </a:ext>
            </a:extLst>
          </p:cNvPr>
          <p:cNvPicPr>
            <a:picLocks noChangeAspect="1"/>
          </p:cNvPicPr>
          <p:nvPr/>
        </p:nvPicPr>
        <p:blipFill>
          <a:blip r:embed="rId3"/>
          <a:stretch>
            <a:fillRect/>
          </a:stretch>
        </p:blipFill>
        <p:spPr>
          <a:xfrm>
            <a:off x="685800" y="2089314"/>
            <a:ext cx="5257800" cy="2923981"/>
          </a:xfrm>
          <a:prstGeom prst="rect">
            <a:avLst/>
          </a:prstGeom>
        </p:spPr>
      </p:pic>
      <p:sp>
        <p:nvSpPr>
          <p:cNvPr id="8" name="TextBox 7">
            <a:extLst>
              <a:ext uri="{FF2B5EF4-FFF2-40B4-BE49-F238E27FC236}">
                <a16:creationId xmlns:a16="http://schemas.microsoft.com/office/drawing/2014/main" id="{368E03BC-8346-466A-BAA9-832CFDE281CE}"/>
              </a:ext>
            </a:extLst>
          </p:cNvPr>
          <p:cNvSpPr txBox="1"/>
          <p:nvPr/>
        </p:nvSpPr>
        <p:spPr>
          <a:xfrm>
            <a:off x="7924800" y="6477000"/>
            <a:ext cx="1887183" cy="369332"/>
          </a:xfrm>
          <a:prstGeom prst="rect">
            <a:avLst/>
          </a:prstGeom>
          <a:noFill/>
        </p:spPr>
        <p:txBody>
          <a:bodyPr wrap="none" rtlCol="0">
            <a:spAutoFit/>
          </a:bodyPr>
          <a:lstStyle/>
          <a:p>
            <a:r>
              <a:rPr lang="en-US" dirty="0">
                <a:solidFill>
                  <a:schemeClr val="bg1"/>
                </a:solidFill>
              </a:rPr>
              <a:t>Castro NEJM 2018</a:t>
            </a:r>
          </a:p>
        </p:txBody>
      </p:sp>
    </p:spTree>
    <p:extLst>
      <p:ext uri="{BB962C8B-B14F-4D97-AF65-F5344CB8AC3E}">
        <p14:creationId xmlns:p14="http://schemas.microsoft.com/office/powerpoint/2010/main" val="571041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0">
            <a:extLst>
              <a:ext uri="{FF2B5EF4-FFF2-40B4-BE49-F238E27FC236}">
                <a16:creationId xmlns:a16="http://schemas.microsoft.com/office/drawing/2014/main" id="{B756E0E1-CA7B-4403-AD7B-49762595C7C5}"/>
              </a:ext>
            </a:extLst>
          </p:cNvPr>
          <p:cNvSpPr txBox="1">
            <a:spLocks noChangeArrowheads="1"/>
          </p:cNvSpPr>
          <p:nvPr/>
        </p:nvSpPr>
        <p:spPr bwMode="auto">
          <a:xfrm>
            <a:off x="1146464" y="6343651"/>
            <a:ext cx="3344185" cy="39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charset="0"/>
              </a:defRPr>
            </a:lvl1pPr>
            <a:lvl2pPr marL="742950" indent="-285750">
              <a:defRPr sz="2400" b="1">
                <a:solidFill>
                  <a:schemeClr val="bg1"/>
                </a:solidFill>
                <a:latin typeface="Arial" charset="0"/>
              </a:defRPr>
            </a:lvl2pPr>
            <a:lvl3pPr marL="1143000" indent="-228600">
              <a:defRPr sz="2400" b="1">
                <a:solidFill>
                  <a:schemeClr val="bg1"/>
                </a:solidFill>
                <a:latin typeface="Arial" charset="0"/>
              </a:defRPr>
            </a:lvl3pPr>
            <a:lvl4pPr marL="1600200" indent="-228600">
              <a:defRPr sz="2400" b="1">
                <a:solidFill>
                  <a:schemeClr val="bg1"/>
                </a:solidFill>
                <a:latin typeface="Arial" charset="0"/>
              </a:defRPr>
            </a:lvl4pPr>
            <a:lvl5pPr marL="2057400" indent="-228600">
              <a:defRPr sz="2400" b="1">
                <a:solidFill>
                  <a:schemeClr val="bg1"/>
                </a:solidFill>
                <a:latin typeface="Arial" charset="0"/>
              </a:defRPr>
            </a:lvl5pPr>
            <a:lvl6pPr marL="2514600" indent="-228600" eaLnBrk="0" fontAlgn="base" hangingPunct="0">
              <a:spcBef>
                <a:spcPct val="0"/>
              </a:spcBef>
              <a:spcAft>
                <a:spcPct val="0"/>
              </a:spcAft>
              <a:defRPr sz="2400" b="1">
                <a:solidFill>
                  <a:schemeClr val="bg1"/>
                </a:solidFill>
                <a:latin typeface="Arial" charset="0"/>
              </a:defRPr>
            </a:lvl6pPr>
            <a:lvl7pPr marL="2971800" indent="-228600" eaLnBrk="0" fontAlgn="base" hangingPunct="0">
              <a:spcBef>
                <a:spcPct val="0"/>
              </a:spcBef>
              <a:spcAft>
                <a:spcPct val="0"/>
              </a:spcAft>
              <a:defRPr sz="2400" b="1">
                <a:solidFill>
                  <a:schemeClr val="bg1"/>
                </a:solidFill>
                <a:latin typeface="Arial" charset="0"/>
              </a:defRPr>
            </a:lvl7pPr>
            <a:lvl8pPr marL="3429000" indent="-228600" eaLnBrk="0" fontAlgn="base" hangingPunct="0">
              <a:spcBef>
                <a:spcPct val="0"/>
              </a:spcBef>
              <a:spcAft>
                <a:spcPct val="0"/>
              </a:spcAft>
              <a:defRPr sz="2400" b="1">
                <a:solidFill>
                  <a:schemeClr val="bg1"/>
                </a:solidFill>
                <a:latin typeface="Arial" charset="0"/>
              </a:defRPr>
            </a:lvl8pPr>
            <a:lvl9pPr marL="3886200" indent="-228600" eaLnBrk="0" fontAlgn="base" hangingPunct="0">
              <a:spcBef>
                <a:spcPct val="0"/>
              </a:spcBef>
              <a:spcAft>
                <a:spcPct val="0"/>
              </a:spcAft>
              <a:defRPr sz="2400" b="1">
                <a:solidFill>
                  <a:schemeClr val="bg1"/>
                </a:solidFill>
                <a:latin typeface="Arial" charset="0"/>
              </a:defRPr>
            </a:lvl9pPr>
          </a:lstStyle>
          <a:p>
            <a:pPr>
              <a:defRPr/>
            </a:pPr>
            <a:r>
              <a:rPr lang="en-GB" altLang="en-US" sz="1964" i="1" dirty="0" err="1">
                <a:solidFill>
                  <a:srgbClr val="66FFFF"/>
                </a:solidFill>
                <a:effectLst>
                  <a:outerShdw blurRad="38100" dist="38100" dir="2700000" algn="tl">
                    <a:srgbClr val="000000">
                      <a:alpha val="43137"/>
                    </a:srgbClr>
                  </a:outerShdw>
                </a:effectLst>
              </a:rPr>
              <a:t>Pavord</a:t>
            </a:r>
            <a:r>
              <a:rPr lang="en-GB" altLang="en-US" sz="1964" i="1" dirty="0">
                <a:solidFill>
                  <a:srgbClr val="66FFFF"/>
                </a:solidFill>
                <a:effectLst>
                  <a:outerShdw blurRad="38100" dist="38100" dir="2700000" algn="tl">
                    <a:srgbClr val="000000">
                      <a:alpha val="43137"/>
                    </a:srgbClr>
                  </a:outerShdw>
                </a:effectLst>
              </a:rPr>
              <a:t> I et al: Lancet 2012</a:t>
            </a:r>
          </a:p>
        </p:txBody>
      </p:sp>
      <p:grpSp>
        <p:nvGrpSpPr>
          <p:cNvPr id="78852" name="Group 11">
            <a:extLst>
              <a:ext uri="{FF2B5EF4-FFF2-40B4-BE49-F238E27FC236}">
                <a16:creationId xmlns:a16="http://schemas.microsoft.com/office/drawing/2014/main" id="{38915064-920A-4E9A-924F-E5F94F3F62BC}"/>
              </a:ext>
            </a:extLst>
          </p:cNvPr>
          <p:cNvGrpSpPr>
            <a:grpSpLocks/>
          </p:cNvGrpSpPr>
          <p:nvPr/>
        </p:nvGrpSpPr>
        <p:grpSpPr bwMode="auto">
          <a:xfrm>
            <a:off x="457200" y="1357530"/>
            <a:ext cx="6331527" cy="4902777"/>
            <a:chOff x="1450132" y="1304052"/>
            <a:chExt cx="5803810" cy="4493023"/>
          </a:xfrm>
        </p:grpSpPr>
        <p:pic>
          <p:nvPicPr>
            <p:cNvPr id="78856" name="Picture 2">
              <a:extLst>
                <a:ext uri="{FF2B5EF4-FFF2-40B4-BE49-F238E27FC236}">
                  <a16:creationId xmlns:a16="http://schemas.microsoft.com/office/drawing/2014/main" id="{2E669938-6578-4964-8AFD-F8B57E6C8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132" y="1304052"/>
              <a:ext cx="5803810" cy="449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7">
              <a:extLst>
                <a:ext uri="{FF2B5EF4-FFF2-40B4-BE49-F238E27FC236}">
                  <a16:creationId xmlns:a16="http://schemas.microsoft.com/office/drawing/2014/main" id="{EB637D51-2C53-4845-B8B6-EFDC4D1E482E}"/>
                </a:ext>
              </a:extLst>
            </p:cNvPr>
            <p:cNvSpPr txBox="1">
              <a:spLocks noChangeArrowheads="1"/>
            </p:cNvSpPr>
            <p:nvPr/>
          </p:nvSpPr>
          <p:spPr bwMode="auto">
            <a:xfrm>
              <a:off x="3907544" y="1981735"/>
              <a:ext cx="1875245" cy="29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charset="0"/>
                </a:defRPr>
              </a:lvl1pPr>
              <a:lvl2pPr marL="742950" indent="-285750">
                <a:defRPr sz="2400" b="1">
                  <a:solidFill>
                    <a:schemeClr val="bg1"/>
                  </a:solidFill>
                  <a:latin typeface="Arial" charset="0"/>
                </a:defRPr>
              </a:lvl2pPr>
              <a:lvl3pPr marL="1143000" indent="-228600">
                <a:defRPr sz="2400" b="1">
                  <a:solidFill>
                    <a:schemeClr val="bg1"/>
                  </a:solidFill>
                  <a:latin typeface="Arial" charset="0"/>
                </a:defRPr>
              </a:lvl3pPr>
              <a:lvl4pPr marL="1600200" indent="-228600">
                <a:defRPr sz="2400" b="1">
                  <a:solidFill>
                    <a:schemeClr val="bg1"/>
                  </a:solidFill>
                  <a:latin typeface="Arial" charset="0"/>
                </a:defRPr>
              </a:lvl4pPr>
              <a:lvl5pPr marL="2057400" indent="-228600">
                <a:defRPr sz="2400" b="1">
                  <a:solidFill>
                    <a:schemeClr val="bg1"/>
                  </a:solidFill>
                  <a:latin typeface="Arial" charset="0"/>
                </a:defRPr>
              </a:lvl5pPr>
              <a:lvl6pPr marL="2514600" indent="-228600" eaLnBrk="0" fontAlgn="base" hangingPunct="0">
                <a:spcBef>
                  <a:spcPct val="0"/>
                </a:spcBef>
                <a:spcAft>
                  <a:spcPct val="0"/>
                </a:spcAft>
                <a:defRPr sz="2400" b="1">
                  <a:solidFill>
                    <a:schemeClr val="bg1"/>
                  </a:solidFill>
                  <a:latin typeface="Arial" charset="0"/>
                </a:defRPr>
              </a:lvl6pPr>
              <a:lvl7pPr marL="2971800" indent="-228600" eaLnBrk="0" fontAlgn="base" hangingPunct="0">
                <a:spcBef>
                  <a:spcPct val="0"/>
                </a:spcBef>
                <a:spcAft>
                  <a:spcPct val="0"/>
                </a:spcAft>
                <a:defRPr sz="2400" b="1">
                  <a:solidFill>
                    <a:schemeClr val="bg1"/>
                  </a:solidFill>
                  <a:latin typeface="Arial" charset="0"/>
                </a:defRPr>
              </a:lvl7pPr>
              <a:lvl8pPr marL="3429000" indent="-228600" eaLnBrk="0" fontAlgn="base" hangingPunct="0">
                <a:spcBef>
                  <a:spcPct val="0"/>
                </a:spcBef>
                <a:spcAft>
                  <a:spcPct val="0"/>
                </a:spcAft>
                <a:defRPr sz="2400" b="1">
                  <a:solidFill>
                    <a:schemeClr val="bg1"/>
                  </a:solidFill>
                  <a:latin typeface="Arial" charset="0"/>
                </a:defRPr>
              </a:lvl8pPr>
              <a:lvl9pPr marL="3886200" indent="-228600" eaLnBrk="0" fontAlgn="base" hangingPunct="0">
                <a:spcBef>
                  <a:spcPct val="0"/>
                </a:spcBef>
                <a:spcAft>
                  <a:spcPct val="0"/>
                </a:spcAft>
                <a:defRPr sz="2400" b="1">
                  <a:solidFill>
                    <a:schemeClr val="bg1"/>
                  </a:solidFill>
                  <a:latin typeface="Arial" charset="0"/>
                </a:defRPr>
              </a:lvl9pPr>
            </a:lstStyle>
            <a:p>
              <a:pPr>
                <a:defRPr/>
              </a:pPr>
              <a:r>
                <a:rPr lang="en-GB" altLang="en-US" sz="1527" dirty="0">
                  <a:solidFill>
                    <a:schemeClr val="tx1"/>
                  </a:solidFill>
                  <a:effectLst>
                    <a:outerShdw blurRad="38100" dist="38100" dir="2700000" algn="tl">
                      <a:srgbClr val="000000">
                        <a:alpha val="43137"/>
                      </a:srgbClr>
                    </a:outerShdw>
                  </a:effectLst>
                </a:rPr>
                <a:t>~150 patients/group</a:t>
              </a:r>
            </a:p>
          </p:txBody>
        </p:sp>
        <p:sp>
          <p:nvSpPr>
            <p:cNvPr id="7" name="Text Box 28">
              <a:extLst>
                <a:ext uri="{FF2B5EF4-FFF2-40B4-BE49-F238E27FC236}">
                  <a16:creationId xmlns:a16="http://schemas.microsoft.com/office/drawing/2014/main" id="{731CEA77-0ECA-4FAA-A7D0-571168D73B5C}"/>
                </a:ext>
              </a:extLst>
            </p:cNvPr>
            <p:cNvSpPr txBox="1">
              <a:spLocks noChangeArrowheads="1"/>
            </p:cNvSpPr>
            <p:nvPr/>
          </p:nvSpPr>
          <p:spPr bwMode="auto">
            <a:xfrm>
              <a:off x="2075597" y="2422943"/>
              <a:ext cx="2768638" cy="63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charset="0"/>
                </a:defRPr>
              </a:lvl1pPr>
              <a:lvl2pPr marL="742950" indent="-285750">
                <a:defRPr sz="2400" b="1">
                  <a:solidFill>
                    <a:schemeClr val="bg1"/>
                  </a:solidFill>
                  <a:latin typeface="Arial" charset="0"/>
                </a:defRPr>
              </a:lvl2pPr>
              <a:lvl3pPr marL="1143000" indent="-228600">
                <a:defRPr sz="2400" b="1">
                  <a:solidFill>
                    <a:schemeClr val="bg1"/>
                  </a:solidFill>
                  <a:latin typeface="Arial" charset="0"/>
                </a:defRPr>
              </a:lvl3pPr>
              <a:lvl4pPr marL="1600200" indent="-228600">
                <a:defRPr sz="2400" b="1">
                  <a:solidFill>
                    <a:schemeClr val="bg1"/>
                  </a:solidFill>
                  <a:latin typeface="Arial" charset="0"/>
                </a:defRPr>
              </a:lvl4pPr>
              <a:lvl5pPr marL="2057400" indent="-228600">
                <a:defRPr sz="2400" b="1">
                  <a:solidFill>
                    <a:schemeClr val="bg1"/>
                  </a:solidFill>
                  <a:latin typeface="Arial" charset="0"/>
                </a:defRPr>
              </a:lvl5pPr>
              <a:lvl6pPr marL="2514600" indent="-228600" eaLnBrk="0" fontAlgn="base" hangingPunct="0">
                <a:spcBef>
                  <a:spcPct val="0"/>
                </a:spcBef>
                <a:spcAft>
                  <a:spcPct val="0"/>
                </a:spcAft>
                <a:defRPr sz="2400" b="1">
                  <a:solidFill>
                    <a:schemeClr val="bg1"/>
                  </a:solidFill>
                  <a:latin typeface="Arial" charset="0"/>
                </a:defRPr>
              </a:lvl6pPr>
              <a:lvl7pPr marL="2971800" indent="-228600" eaLnBrk="0" fontAlgn="base" hangingPunct="0">
                <a:spcBef>
                  <a:spcPct val="0"/>
                </a:spcBef>
                <a:spcAft>
                  <a:spcPct val="0"/>
                </a:spcAft>
                <a:defRPr sz="2400" b="1">
                  <a:solidFill>
                    <a:schemeClr val="bg1"/>
                  </a:solidFill>
                  <a:latin typeface="Arial" charset="0"/>
                </a:defRPr>
              </a:lvl7pPr>
              <a:lvl8pPr marL="3429000" indent="-228600" eaLnBrk="0" fontAlgn="base" hangingPunct="0">
                <a:spcBef>
                  <a:spcPct val="0"/>
                </a:spcBef>
                <a:spcAft>
                  <a:spcPct val="0"/>
                </a:spcAft>
                <a:defRPr sz="2400" b="1">
                  <a:solidFill>
                    <a:schemeClr val="bg1"/>
                  </a:solidFill>
                  <a:latin typeface="Arial" charset="0"/>
                </a:defRPr>
              </a:lvl8pPr>
              <a:lvl9pPr marL="3886200" indent="-228600" eaLnBrk="0" fontAlgn="base" hangingPunct="0">
                <a:spcBef>
                  <a:spcPct val="0"/>
                </a:spcBef>
                <a:spcAft>
                  <a:spcPct val="0"/>
                </a:spcAft>
                <a:defRPr sz="2400" b="1">
                  <a:solidFill>
                    <a:schemeClr val="bg1"/>
                  </a:solidFill>
                  <a:latin typeface="Arial" charset="0"/>
                </a:defRPr>
              </a:lvl9pPr>
            </a:lstStyle>
            <a:p>
              <a:pPr>
                <a:defRPr/>
              </a:pPr>
              <a:r>
                <a:rPr lang="en-GB" altLang="en-US" sz="1964" dirty="0">
                  <a:solidFill>
                    <a:srgbClr val="CC3300"/>
                  </a:solidFill>
                  <a:effectLst>
                    <a:outerShdw blurRad="38100" dist="38100" dir="2700000" algn="tl">
                      <a:srgbClr val="000000">
                        <a:alpha val="43137"/>
                      </a:srgbClr>
                    </a:outerShdw>
                  </a:effectLst>
                </a:rPr>
                <a:t>Eosinophilic asthma</a:t>
              </a:r>
            </a:p>
            <a:p>
              <a:pPr>
                <a:defRPr/>
              </a:pPr>
              <a:r>
                <a:rPr lang="en-GB" altLang="en-US" sz="1964" dirty="0">
                  <a:solidFill>
                    <a:srgbClr val="CC3300"/>
                  </a:solidFill>
                  <a:effectLst>
                    <a:outerShdw blurRad="38100" dist="38100" dir="2700000" algn="tl">
                      <a:srgbClr val="000000">
                        <a:alpha val="43137"/>
                      </a:srgbClr>
                    </a:outerShdw>
                  </a:effectLst>
                </a:rPr>
                <a:t>Frequent exacerbations</a:t>
              </a:r>
            </a:p>
          </p:txBody>
        </p:sp>
        <p:sp>
          <p:nvSpPr>
            <p:cNvPr id="8" name="Text Box 29">
              <a:extLst>
                <a:ext uri="{FF2B5EF4-FFF2-40B4-BE49-F238E27FC236}">
                  <a16:creationId xmlns:a16="http://schemas.microsoft.com/office/drawing/2014/main" id="{B7CA9FE8-CA2A-42FF-B702-363D139B4CB1}"/>
                </a:ext>
              </a:extLst>
            </p:cNvPr>
            <p:cNvSpPr txBox="1">
              <a:spLocks noChangeArrowheads="1"/>
            </p:cNvSpPr>
            <p:nvPr/>
          </p:nvSpPr>
          <p:spPr bwMode="auto">
            <a:xfrm>
              <a:off x="6091910" y="3702129"/>
              <a:ext cx="959810" cy="3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charset="0"/>
                </a:defRPr>
              </a:lvl1pPr>
              <a:lvl2pPr marL="742950" indent="-285750">
                <a:defRPr sz="2400" b="1">
                  <a:solidFill>
                    <a:schemeClr val="bg1"/>
                  </a:solidFill>
                  <a:latin typeface="Arial" charset="0"/>
                </a:defRPr>
              </a:lvl2pPr>
              <a:lvl3pPr marL="1143000" indent="-228600">
                <a:defRPr sz="2400" b="1">
                  <a:solidFill>
                    <a:schemeClr val="bg1"/>
                  </a:solidFill>
                  <a:latin typeface="Arial" charset="0"/>
                </a:defRPr>
              </a:lvl3pPr>
              <a:lvl4pPr marL="1600200" indent="-228600">
                <a:defRPr sz="2400" b="1">
                  <a:solidFill>
                    <a:schemeClr val="bg1"/>
                  </a:solidFill>
                  <a:latin typeface="Arial" charset="0"/>
                </a:defRPr>
              </a:lvl4pPr>
              <a:lvl5pPr marL="2057400" indent="-228600">
                <a:defRPr sz="2400" b="1">
                  <a:solidFill>
                    <a:schemeClr val="bg1"/>
                  </a:solidFill>
                  <a:latin typeface="Arial" charset="0"/>
                </a:defRPr>
              </a:lvl5pPr>
              <a:lvl6pPr marL="2514600" indent="-228600" eaLnBrk="0" fontAlgn="base" hangingPunct="0">
                <a:spcBef>
                  <a:spcPct val="0"/>
                </a:spcBef>
                <a:spcAft>
                  <a:spcPct val="0"/>
                </a:spcAft>
                <a:defRPr sz="2400" b="1">
                  <a:solidFill>
                    <a:schemeClr val="bg1"/>
                  </a:solidFill>
                  <a:latin typeface="Arial" charset="0"/>
                </a:defRPr>
              </a:lvl6pPr>
              <a:lvl7pPr marL="2971800" indent="-228600" eaLnBrk="0" fontAlgn="base" hangingPunct="0">
                <a:spcBef>
                  <a:spcPct val="0"/>
                </a:spcBef>
                <a:spcAft>
                  <a:spcPct val="0"/>
                </a:spcAft>
                <a:defRPr sz="2400" b="1">
                  <a:solidFill>
                    <a:schemeClr val="bg1"/>
                  </a:solidFill>
                  <a:latin typeface="Arial" charset="0"/>
                </a:defRPr>
              </a:lvl7pPr>
              <a:lvl8pPr marL="3429000" indent="-228600" eaLnBrk="0" fontAlgn="base" hangingPunct="0">
                <a:spcBef>
                  <a:spcPct val="0"/>
                </a:spcBef>
                <a:spcAft>
                  <a:spcPct val="0"/>
                </a:spcAft>
                <a:defRPr sz="2400" b="1">
                  <a:solidFill>
                    <a:schemeClr val="bg1"/>
                  </a:solidFill>
                  <a:latin typeface="Arial" charset="0"/>
                </a:defRPr>
              </a:lvl8pPr>
              <a:lvl9pPr marL="3886200" indent="-228600" eaLnBrk="0" fontAlgn="base" hangingPunct="0">
                <a:spcBef>
                  <a:spcPct val="0"/>
                </a:spcBef>
                <a:spcAft>
                  <a:spcPct val="0"/>
                </a:spcAft>
                <a:defRPr sz="2400" b="1">
                  <a:solidFill>
                    <a:schemeClr val="bg1"/>
                  </a:solidFill>
                  <a:latin typeface="Arial" charset="0"/>
                </a:defRPr>
              </a:lvl9pPr>
            </a:lstStyle>
            <a:p>
              <a:pPr>
                <a:defRPr/>
              </a:pPr>
              <a:r>
                <a:rPr lang="en-GB" altLang="en-US" sz="2182">
                  <a:solidFill>
                    <a:schemeClr val="accent2"/>
                  </a:solidFill>
                  <a:effectLst>
                    <a:outerShdw blurRad="38100" dist="38100" dir="2700000" algn="tl">
                      <a:srgbClr val="000000">
                        <a:alpha val="43137"/>
                      </a:srgbClr>
                    </a:outerShdw>
                  </a:effectLst>
                </a:rPr>
                <a:t>~50%</a:t>
              </a:r>
              <a:r>
                <a:rPr lang="en-GB" altLang="en-US" sz="2182">
                  <a:solidFill>
                    <a:schemeClr val="accent2"/>
                  </a:solidFill>
                  <a:effectLst>
                    <a:outerShdw blurRad="38100" dist="38100" dir="2700000" algn="tl">
                      <a:srgbClr val="000000">
                        <a:alpha val="43137"/>
                      </a:srgbClr>
                    </a:outerShdw>
                  </a:effectLst>
                  <a:cs typeface="Arial" charset="0"/>
                </a:rPr>
                <a:t>↓</a:t>
              </a:r>
            </a:p>
          </p:txBody>
        </p:sp>
        <p:sp>
          <p:nvSpPr>
            <p:cNvPr id="9" name="Text Box 32">
              <a:extLst>
                <a:ext uri="{FF2B5EF4-FFF2-40B4-BE49-F238E27FC236}">
                  <a16:creationId xmlns:a16="http://schemas.microsoft.com/office/drawing/2014/main" id="{AE3FB561-6662-4B5A-90DA-EAA01767BDD7}"/>
                </a:ext>
              </a:extLst>
            </p:cNvPr>
            <p:cNvSpPr txBox="1">
              <a:spLocks noChangeArrowheads="1"/>
            </p:cNvSpPr>
            <p:nvPr/>
          </p:nvSpPr>
          <p:spPr bwMode="auto">
            <a:xfrm>
              <a:off x="3858332" y="1524656"/>
              <a:ext cx="1532875" cy="33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GB" altLang="en-US" dirty="0">
                  <a:solidFill>
                    <a:schemeClr val="accent2"/>
                  </a:solidFill>
                  <a:effectLst>
                    <a:outerShdw blurRad="38100" dist="38100" dir="2700000" algn="tl">
                      <a:srgbClr val="FFFFFF"/>
                    </a:outerShdw>
                  </a:effectLst>
                  <a:latin typeface="Arial" charset="0"/>
                </a:rPr>
                <a:t>DREAM Study</a:t>
              </a:r>
            </a:p>
          </p:txBody>
        </p:sp>
        <p:sp>
          <p:nvSpPr>
            <p:cNvPr id="10" name="Rectangle 36">
              <a:extLst>
                <a:ext uri="{FF2B5EF4-FFF2-40B4-BE49-F238E27FC236}">
                  <a16:creationId xmlns:a16="http://schemas.microsoft.com/office/drawing/2014/main" id="{BF206620-F996-455D-99AF-12A3987FB4A4}"/>
                </a:ext>
              </a:extLst>
            </p:cNvPr>
            <p:cNvSpPr>
              <a:spLocks noChangeArrowheads="1"/>
            </p:cNvSpPr>
            <p:nvPr/>
          </p:nvSpPr>
          <p:spPr bwMode="auto">
            <a:xfrm>
              <a:off x="1753339" y="1381818"/>
              <a:ext cx="215897" cy="1428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charset="0"/>
                </a:defRPr>
              </a:lvl1pPr>
              <a:lvl2pPr marL="742950" indent="-285750">
                <a:defRPr sz="2400" b="1">
                  <a:solidFill>
                    <a:schemeClr val="bg1"/>
                  </a:solidFill>
                  <a:latin typeface="Arial" charset="0"/>
                </a:defRPr>
              </a:lvl2pPr>
              <a:lvl3pPr marL="1143000" indent="-228600">
                <a:defRPr sz="2400" b="1">
                  <a:solidFill>
                    <a:schemeClr val="bg1"/>
                  </a:solidFill>
                  <a:latin typeface="Arial" charset="0"/>
                </a:defRPr>
              </a:lvl3pPr>
              <a:lvl4pPr marL="1600200" indent="-228600">
                <a:defRPr sz="2400" b="1">
                  <a:solidFill>
                    <a:schemeClr val="bg1"/>
                  </a:solidFill>
                  <a:latin typeface="Arial" charset="0"/>
                </a:defRPr>
              </a:lvl4pPr>
              <a:lvl5pPr marL="2057400" indent="-228600">
                <a:defRPr sz="2400" b="1">
                  <a:solidFill>
                    <a:schemeClr val="bg1"/>
                  </a:solidFill>
                  <a:latin typeface="Arial" charset="0"/>
                </a:defRPr>
              </a:lvl5pPr>
              <a:lvl6pPr marL="2514600" indent="-228600" eaLnBrk="0" fontAlgn="base" hangingPunct="0">
                <a:spcBef>
                  <a:spcPct val="0"/>
                </a:spcBef>
                <a:spcAft>
                  <a:spcPct val="0"/>
                </a:spcAft>
                <a:defRPr sz="2400" b="1">
                  <a:solidFill>
                    <a:schemeClr val="bg1"/>
                  </a:solidFill>
                  <a:latin typeface="Arial" charset="0"/>
                </a:defRPr>
              </a:lvl6pPr>
              <a:lvl7pPr marL="2971800" indent="-228600" eaLnBrk="0" fontAlgn="base" hangingPunct="0">
                <a:spcBef>
                  <a:spcPct val="0"/>
                </a:spcBef>
                <a:spcAft>
                  <a:spcPct val="0"/>
                </a:spcAft>
                <a:defRPr sz="2400" b="1">
                  <a:solidFill>
                    <a:schemeClr val="bg1"/>
                  </a:solidFill>
                  <a:latin typeface="Arial" charset="0"/>
                </a:defRPr>
              </a:lvl7pPr>
              <a:lvl8pPr marL="3429000" indent="-228600" eaLnBrk="0" fontAlgn="base" hangingPunct="0">
                <a:spcBef>
                  <a:spcPct val="0"/>
                </a:spcBef>
                <a:spcAft>
                  <a:spcPct val="0"/>
                </a:spcAft>
                <a:defRPr sz="2400" b="1">
                  <a:solidFill>
                    <a:schemeClr val="bg1"/>
                  </a:solidFill>
                  <a:latin typeface="Arial" charset="0"/>
                </a:defRPr>
              </a:lvl8pPr>
              <a:lvl9pPr marL="3886200" indent="-228600" eaLnBrk="0" fontAlgn="base" hangingPunct="0">
                <a:spcBef>
                  <a:spcPct val="0"/>
                </a:spcBef>
                <a:spcAft>
                  <a:spcPct val="0"/>
                </a:spcAft>
                <a:defRPr sz="2400" b="1">
                  <a:solidFill>
                    <a:schemeClr val="bg1"/>
                  </a:solidFill>
                  <a:latin typeface="Arial" charset="0"/>
                </a:defRPr>
              </a:lvl9pPr>
            </a:lstStyle>
            <a:p>
              <a:pPr>
                <a:defRPr/>
              </a:pPr>
              <a:endParaRPr lang="en-US" altLang="en-US" sz="2618">
                <a:effectLst>
                  <a:outerShdw blurRad="38100" dist="38100" dir="2700000" algn="tl">
                    <a:srgbClr val="000000">
                      <a:alpha val="43137"/>
                    </a:srgbClr>
                  </a:outerShdw>
                </a:effectLst>
              </a:endParaRPr>
            </a:p>
          </p:txBody>
        </p:sp>
      </p:grpSp>
      <p:sp>
        <p:nvSpPr>
          <p:cNvPr id="4" name="Title 3">
            <a:extLst>
              <a:ext uri="{FF2B5EF4-FFF2-40B4-BE49-F238E27FC236}">
                <a16:creationId xmlns:a16="http://schemas.microsoft.com/office/drawing/2014/main" id="{D1CD3B69-2D3B-48EA-B206-E01940404E17}"/>
              </a:ext>
            </a:extLst>
          </p:cNvPr>
          <p:cNvSpPr>
            <a:spLocks noGrp="1"/>
          </p:cNvSpPr>
          <p:nvPr>
            <p:ph type="title"/>
          </p:nvPr>
        </p:nvSpPr>
        <p:spPr>
          <a:xfrm>
            <a:off x="858795" y="117352"/>
            <a:ext cx="10515600" cy="1325563"/>
          </a:xfrm>
        </p:spPr>
        <p:txBody>
          <a:bodyPr/>
          <a:lstStyle/>
          <a:p>
            <a:r>
              <a:rPr lang="en-US" dirty="0" err="1"/>
              <a:t>Hiệu</a:t>
            </a:r>
            <a:r>
              <a:rPr lang="en-US" dirty="0"/>
              <a:t> </a:t>
            </a:r>
            <a:r>
              <a:rPr lang="en-US" dirty="0" err="1"/>
              <a:t>quản</a:t>
            </a:r>
            <a:r>
              <a:rPr lang="en-US" dirty="0"/>
              <a:t> </a:t>
            </a:r>
            <a:r>
              <a:rPr lang="en-US" dirty="0" err="1"/>
              <a:t>kháng</a:t>
            </a:r>
            <a:r>
              <a:rPr lang="en-US" dirty="0"/>
              <a:t> IL5 </a:t>
            </a:r>
            <a:r>
              <a:rPr lang="en-US" dirty="0" err="1"/>
              <a:t>trên</a:t>
            </a:r>
            <a:r>
              <a:rPr lang="en-US" dirty="0"/>
              <a:t> </a:t>
            </a:r>
            <a:r>
              <a:rPr lang="en-US" dirty="0" err="1"/>
              <a:t>đợt</a:t>
            </a:r>
            <a:r>
              <a:rPr lang="en-US" dirty="0"/>
              <a:t> </a:t>
            </a:r>
            <a:r>
              <a:rPr lang="en-US" dirty="0" err="1"/>
              <a:t>cấp</a:t>
            </a:r>
            <a:r>
              <a:rPr lang="en-US" dirty="0"/>
              <a:t> hen</a:t>
            </a:r>
          </a:p>
        </p:txBody>
      </p:sp>
      <p:sp>
        <p:nvSpPr>
          <p:cNvPr id="12" name="Content Placeholder 11">
            <a:extLst>
              <a:ext uri="{FF2B5EF4-FFF2-40B4-BE49-F238E27FC236}">
                <a16:creationId xmlns:a16="http://schemas.microsoft.com/office/drawing/2014/main" id="{CB3949BA-454D-4E6D-900F-9DE881AFCC7F}"/>
              </a:ext>
            </a:extLst>
          </p:cNvPr>
          <p:cNvSpPr>
            <a:spLocks noGrp="1"/>
          </p:cNvSpPr>
          <p:nvPr>
            <p:ph sz="half" idx="2"/>
          </p:nvPr>
        </p:nvSpPr>
        <p:spPr>
          <a:xfrm>
            <a:off x="7010400" y="1374772"/>
            <a:ext cx="4842163" cy="5026028"/>
          </a:xfrm>
        </p:spPr>
        <p:txBody>
          <a:bodyPr>
            <a:normAutofit/>
          </a:bodyPr>
          <a:lstStyle/>
          <a:p>
            <a:pPr>
              <a:defRPr/>
            </a:pPr>
            <a:r>
              <a:rPr lang="en-GB" dirty="0">
                <a:solidFill>
                  <a:schemeClr val="bg1"/>
                </a:solidFill>
                <a:effectLst>
                  <a:outerShdw blurRad="38100" dist="38100" dir="2700000" algn="tl">
                    <a:srgbClr val="000000">
                      <a:alpha val="43137"/>
                    </a:srgbClr>
                  </a:outerShdw>
                </a:effectLst>
                <a:latin typeface="+mn-lt"/>
              </a:rPr>
              <a:t>Anti-IL-5 blocking antibodies</a:t>
            </a:r>
          </a:p>
          <a:p>
            <a:pPr lvl="1">
              <a:defRPr/>
            </a:pPr>
            <a:r>
              <a:rPr lang="en-GB" dirty="0">
                <a:solidFill>
                  <a:schemeClr val="bg1"/>
                </a:solidFill>
                <a:effectLst>
                  <a:outerShdw blurRad="38100" dist="38100" dir="2700000" algn="tl">
                    <a:srgbClr val="000000">
                      <a:alpha val="43137"/>
                    </a:srgbClr>
                  </a:outerShdw>
                </a:effectLst>
                <a:latin typeface="+mn-lt"/>
              </a:rPr>
              <a:t>Mepolizumab</a:t>
            </a:r>
          </a:p>
          <a:p>
            <a:pPr lvl="1">
              <a:defRPr/>
            </a:pPr>
            <a:r>
              <a:rPr lang="en-GB" dirty="0" err="1">
                <a:solidFill>
                  <a:schemeClr val="bg1"/>
                </a:solidFill>
                <a:effectLst>
                  <a:outerShdw blurRad="38100" dist="38100" dir="2700000" algn="tl">
                    <a:srgbClr val="000000">
                      <a:alpha val="43137"/>
                    </a:srgbClr>
                  </a:outerShdw>
                </a:effectLst>
                <a:latin typeface="+mn-lt"/>
              </a:rPr>
              <a:t>Reslizumab</a:t>
            </a:r>
            <a:endParaRPr lang="en-GB" dirty="0">
              <a:solidFill>
                <a:schemeClr val="bg1"/>
              </a:solidFill>
              <a:effectLst>
                <a:outerShdw blurRad="38100" dist="38100" dir="2700000" algn="tl">
                  <a:srgbClr val="000000">
                    <a:alpha val="43137"/>
                  </a:srgbClr>
                </a:outerShdw>
              </a:effectLst>
              <a:latin typeface="+mn-lt"/>
            </a:endParaRPr>
          </a:p>
          <a:p>
            <a:pPr>
              <a:defRPr/>
            </a:pPr>
            <a:r>
              <a:rPr lang="en-GB" dirty="0">
                <a:solidFill>
                  <a:schemeClr val="bg1"/>
                </a:solidFill>
                <a:effectLst>
                  <a:outerShdw blurRad="38100" dist="38100" dir="2700000" algn="tl">
                    <a:srgbClr val="000000">
                      <a:alpha val="43137"/>
                    </a:srgbClr>
                  </a:outerShdw>
                </a:effectLst>
                <a:latin typeface="+mn-lt"/>
              </a:rPr>
              <a:t>Anti-IL-5 receptor antibody</a:t>
            </a:r>
          </a:p>
          <a:p>
            <a:pPr lvl="1">
              <a:defRPr/>
            </a:pPr>
            <a:r>
              <a:rPr lang="en-GB" dirty="0" err="1">
                <a:solidFill>
                  <a:schemeClr val="bg1"/>
                </a:solidFill>
                <a:effectLst>
                  <a:outerShdw blurRad="38100" dist="38100" dir="2700000" algn="tl">
                    <a:srgbClr val="000000">
                      <a:alpha val="43137"/>
                    </a:srgbClr>
                  </a:outerShdw>
                </a:effectLst>
                <a:latin typeface="+mn-lt"/>
              </a:rPr>
              <a:t>Benralizumab</a:t>
            </a:r>
            <a:endParaRPr lang="en-GB" dirty="0">
              <a:solidFill>
                <a:schemeClr val="bg1"/>
              </a:solidFill>
              <a:effectLst>
                <a:outerShdw blurRad="38100" dist="38100" dir="2700000" algn="tl">
                  <a:srgbClr val="000000">
                    <a:alpha val="43137"/>
                  </a:srgbClr>
                </a:outerShdw>
              </a:effectLst>
              <a:latin typeface="+mn-lt"/>
            </a:endParaRPr>
          </a:p>
          <a:p>
            <a:pPr>
              <a:defRPr/>
            </a:pPr>
            <a:r>
              <a:rPr lang="en-GB" dirty="0">
                <a:solidFill>
                  <a:srgbClr val="FFFF00"/>
                </a:solidFill>
                <a:effectLst>
                  <a:outerShdw blurRad="38100" dist="38100" dir="2700000" algn="tl">
                    <a:srgbClr val="000000">
                      <a:alpha val="43137"/>
                    </a:srgbClr>
                  </a:outerShdw>
                </a:effectLst>
                <a:latin typeface="+mn-lt"/>
              </a:rPr>
              <a:t>No effect on FEV</a:t>
            </a:r>
            <a:r>
              <a:rPr lang="en-GB" baseline="-25000" dirty="0">
                <a:solidFill>
                  <a:srgbClr val="FFFF00"/>
                </a:solidFill>
                <a:effectLst>
                  <a:outerShdw blurRad="38100" dist="38100" dir="2700000" algn="tl">
                    <a:srgbClr val="000000">
                      <a:alpha val="43137"/>
                    </a:srgbClr>
                  </a:outerShdw>
                </a:effectLst>
                <a:latin typeface="+mn-lt"/>
              </a:rPr>
              <a:t>1</a:t>
            </a:r>
          </a:p>
          <a:p>
            <a:pPr>
              <a:defRPr/>
            </a:pPr>
            <a:r>
              <a:rPr lang="en-GB" dirty="0">
                <a:solidFill>
                  <a:srgbClr val="FFFF00"/>
                </a:solidFill>
                <a:effectLst>
                  <a:outerShdw blurRad="38100" dist="38100" dir="2700000" algn="tl">
                    <a:srgbClr val="000000">
                      <a:alpha val="43137"/>
                    </a:srgbClr>
                  </a:outerShdw>
                </a:effectLst>
                <a:latin typeface="+mn-lt"/>
              </a:rPr>
              <a:t>No effect on symptoms</a:t>
            </a:r>
            <a:endParaRPr lang="en-GB" altLang="en-US" sz="2800" dirty="0">
              <a:solidFill>
                <a:srgbClr val="FFFF00"/>
              </a:solidFill>
              <a:latin typeface="+mn-lt"/>
            </a:endParaRPr>
          </a:p>
        </p:txBody>
      </p:sp>
    </p:spTree>
    <p:extLst>
      <p:ext uri="{BB962C8B-B14F-4D97-AF65-F5344CB8AC3E}">
        <p14:creationId xmlns:p14="http://schemas.microsoft.com/office/powerpoint/2010/main" val="2456631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CF87-A15E-4C1E-8B6B-6E99C0B7FCE0}"/>
              </a:ext>
            </a:extLst>
          </p:cNvPr>
          <p:cNvSpPr>
            <a:spLocks noGrp="1"/>
          </p:cNvSpPr>
          <p:nvPr>
            <p:ph type="title"/>
          </p:nvPr>
        </p:nvSpPr>
        <p:spPr/>
        <p:txBody>
          <a:bodyPr>
            <a:normAutofit/>
          </a:bodyPr>
          <a:lstStyle/>
          <a:p>
            <a:r>
              <a:rPr lang="en-US" sz="4000" dirty="0" err="1"/>
              <a:t>Các</a:t>
            </a:r>
            <a:r>
              <a:rPr lang="en-US" sz="4000" dirty="0"/>
              <a:t> </a:t>
            </a:r>
            <a:r>
              <a:rPr lang="en-US" sz="4000" dirty="0" err="1"/>
              <a:t>chỉ</a:t>
            </a:r>
            <a:r>
              <a:rPr lang="en-US" sz="4000" dirty="0"/>
              <a:t> </a:t>
            </a:r>
            <a:r>
              <a:rPr lang="en-US" sz="4000" dirty="0" err="1"/>
              <a:t>điểm</a:t>
            </a:r>
            <a:r>
              <a:rPr lang="en-US" sz="4000" dirty="0"/>
              <a:t> </a:t>
            </a:r>
            <a:r>
              <a:rPr lang="en-US" sz="4000" dirty="0" err="1"/>
              <a:t>sinh</a:t>
            </a:r>
            <a:r>
              <a:rPr lang="en-US" sz="4000" dirty="0"/>
              <a:t> </a:t>
            </a:r>
            <a:r>
              <a:rPr lang="en-US" sz="4000" dirty="0" err="1"/>
              <a:t>học</a:t>
            </a:r>
            <a:r>
              <a:rPr lang="en-US" sz="4000" dirty="0"/>
              <a:t> </a:t>
            </a:r>
            <a:r>
              <a:rPr lang="en-US" sz="4000" dirty="0" err="1"/>
              <a:t>giúp</a:t>
            </a:r>
            <a:r>
              <a:rPr lang="en-US" sz="4000" dirty="0"/>
              <a:t> </a:t>
            </a:r>
            <a:r>
              <a:rPr lang="en-US" sz="4000" dirty="0" err="1"/>
              <a:t>tiếp</a:t>
            </a:r>
            <a:r>
              <a:rPr lang="en-US" sz="4000" dirty="0"/>
              <a:t> </a:t>
            </a:r>
            <a:r>
              <a:rPr lang="en-US" sz="4000" dirty="0" err="1"/>
              <a:t>cận</a:t>
            </a:r>
            <a:r>
              <a:rPr lang="en-US" sz="4000" dirty="0"/>
              <a:t> </a:t>
            </a:r>
            <a:r>
              <a:rPr lang="en-US" sz="4000" dirty="0" err="1"/>
              <a:t>điều</a:t>
            </a:r>
            <a:r>
              <a:rPr lang="en-US" sz="4000" dirty="0"/>
              <a:t> </a:t>
            </a:r>
            <a:r>
              <a:rPr lang="en-US" sz="4000" dirty="0" err="1"/>
              <a:t>trị</a:t>
            </a:r>
            <a:r>
              <a:rPr lang="en-US" sz="4000" dirty="0"/>
              <a:t> Hen</a:t>
            </a:r>
          </a:p>
        </p:txBody>
      </p:sp>
      <p:sp>
        <p:nvSpPr>
          <p:cNvPr id="3" name="Content Placeholder 2">
            <a:extLst>
              <a:ext uri="{FF2B5EF4-FFF2-40B4-BE49-F238E27FC236}">
                <a16:creationId xmlns:a16="http://schemas.microsoft.com/office/drawing/2014/main" id="{3F9375B2-FA54-4402-A894-96D05B34C6B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C6F4CFD-9ACB-4EE0-B2D3-64D063C1CE2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E7023546-79CE-46E5-B794-1CB5BDD59471}"/>
              </a:ext>
            </a:extLst>
          </p:cNvPr>
          <p:cNvPicPr>
            <a:picLocks noChangeAspect="1"/>
          </p:cNvPicPr>
          <p:nvPr/>
        </p:nvPicPr>
        <p:blipFill>
          <a:blip r:embed="rId2"/>
          <a:stretch>
            <a:fillRect/>
          </a:stretch>
        </p:blipFill>
        <p:spPr>
          <a:xfrm>
            <a:off x="1752600" y="1692747"/>
            <a:ext cx="8382000" cy="4794250"/>
          </a:xfrm>
          <a:prstGeom prst="rect">
            <a:avLst/>
          </a:prstGeom>
        </p:spPr>
      </p:pic>
      <p:sp>
        <p:nvSpPr>
          <p:cNvPr id="6" name="TextBox 5">
            <a:extLst>
              <a:ext uri="{FF2B5EF4-FFF2-40B4-BE49-F238E27FC236}">
                <a16:creationId xmlns:a16="http://schemas.microsoft.com/office/drawing/2014/main" id="{743CC843-EB38-4E02-854A-C88603534881}"/>
              </a:ext>
            </a:extLst>
          </p:cNvPr>
          <p:cNvSpPr txBox="1"/>
          <p:nvPr/>
        </p:nvSpPr>
        <p:spPr>
          <a:xfrm>
            <a:off x="7848600" y="6492875"/>
            <a:ext cx="2111604" cy="369332"/>
          </a:xfrm>
          <a:prstGeom prst="rect">
            <a:avLst/>
          </a:prstGeom>
          <a:noFill/>
        </p:spPr>
        <p:txBody>
          <a:bodyPr wrap="none" rtlCol="0">
            <a:spAutoFit/>
          </a:bodyPr>
          <a:lstStyle/>
          <a:p>
            <a:r>
              <a:rPr lang="en-US" dirty="0">
                <a:solidFill>
                  <a:schemeClr val="bg1"/>
                </a:solidFill>
              </a:rPr>
              <a:t>Diamant EAACI 2019</a:t>
            </a:r>
          </a:p>
        </p:txBody>
      </p:sp>
    </p:spTree>
    <p:extLst>
      <p:ext uri="{BB962C8B-B14F-4D97-AF65-F5344CB8AC3E}">
        <p14:creationId xmlns:p14="http://schemas.microsoft.com/office/powerpoint/2010/main" val="2248566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2533-D192-4C2D-B1A4-7F15DC503778}"/>
              </a:ext>
            </a:extLst>
          </p:cNvPr>
          <p:cNvSpPr>
            <a:spLocks noGrp="1"/>
          </p:cNvSpPr>
          <p:nvPr>
            <p:ph type="title"/>
          </p:nvPr>
        </p:nvSpPr>
        <p:spPr/>
        <p:txBody>
          <a:bodyPr/>
          <a:lstStyle/>
          <a:p>
            <a:r>
              <a:rPr lang="en-US" dirty="0" err="1"/>
              <a:t>Điều</a:t>
            </a:r>
            <a:r>
              <a:rPr lang="en-US" dirty="0"/>
              <a:t> </a:t>
            </a:r>
            <a:r>
              <a:rPr lang="en-US" dirty="0" err="1"/>
              <a:t>trị</a:t>
            </a:r>
            <a:r>
              <a:rPr lang="en-US" dirty="0"/>
              <a:t> hen </a:t>
            </a:r>
            <a:r>
              <a:rPr lang="en-US" dirty="0" err="1"/>
              <a:t>nặng</a:t>
            </a:r>
            <a:r>
              <a:rPr lang="en-US" dirty="0"/>
              <a:t>: </a:t>
            </a:r>
            <a:r>
              <a:rPr lang="en-US" dirty="0" err="1">
                <a:solidFill>
                  <a:schemeClr val="bg1"/>
                </a:solidFill>
              </a:rPr>
              <a:t>thông</a:t>
            </a:r>
            <a:r>
              <a:rPr lang="en-US" dirty="0">
                <a:solidFill>
                  <a:schemeClr val="bg1"/>
                </a:solidFill>
              </a:rPr>
              <a:t> </a:t>
            </a:r>
            <a:r>
              <a:rPr lang="en-US" dirty="0" err="1">
                <a:solidFill>
                  <a:schemeClr val="bg1"/>
                </a:solidFill>
              </a:rPr>
              <a:t>điệp</a:t>
            </a:r>
            <a:r>
              <a:rPr lang="en-US" dirty="0">
                <a:solidFill>
                  <a:schemeClr val="bg1"/>
                </a:solidFill>
              </a:rPr>
              <a:t> </a:t>
            </a:r>
            <a:r>
              <a:rPr lang="en-US" dirty="0" err="1">
                <a:solidFill>
                  <a:schemeClr val="bg1"/>
                </a:solidFill>
              </a:rPr>
              <a:t>mang</a:t>
            </a:r>
            <a:r>
              <a:rPr lang="en-US" dirty="0">
                <a:solidFill>
                  <a:schemeClr val="bg1"/>
                </a:solidFill>
              </a:rPr>
              <a:t> </a:t>
            </a:r>
            <a:r>
              <a:rPr lang="en-US" dirty="0" err="1">
                <a:solidFill>
                  <a:schemeClr val="bg1"/>
                </a:solidFill>
              </a:rPr>
              <a:t>về</a:t>
            </a:r>
            <a:endParaRPr lang="en-US" dirty="0">
              <a:solidFill>
                <a:schemeClr val="bg1"/>
              </a:solidFill>
            </a:endParaRPr>
          </a:p>
        </p:txBody>
      </p:sp>
      <p:sp>
        <p:nvSpPr>
          <p:cNvPr id="3" name="Content Placeholder 2">
            <a:extLst>
              <a:ext uri="{FF2B5EF4-FFF2-40B4-BE49-F238E27FC236}">
                <a16:creationId xmlns:a16="http://schemas.microsoft.com/office/drawing/2014/main" id="{29489D4C-506F-4B1A-BA7E-50BAE490D701}"/>
              </a:ext>
            </a:extLst>
          </p:cNvPr>
          <p:cNvSpPr>
            <a:spLocks noGrp="1"/>
          </p:cNvSpPr>
          <p:nvPr>
            <p:ph idx="1"/>
          </p:nvPr>
        </p:nvSpPr>
        <p:spPr>
          <a:xfrm>
            <a:off x="914400" y="1600200"/>
            <a:ext cx="10515600" cy="4351338"/>
          </a:xfrm>
        </p:spPr>
        <p:txBody>
          <a:bodyPr>
            <a:normAutofit/>
          </a:bodyPr>
          <a:lstStyle/>
          <a:p>
            <a:pPr marL="514350" indent="-514350">
              <a:lnSpc>
                <a:spcPct val="150000"/>
              </a:lnSpc>
              <a:buFont typeface="+mj-lt"/>
              <a:buAutoNum type="arabicPeriod"/>
            </a:pPr>
            <a:r>
              <a:rPr lang="en-US" dirty="0" err="1">
                <a:solidFill>
                  <a:schemeClr val="accent2">
                    <a:lumMod val="40000"/>
                    <a:lumOff val="60000"/>
                  </a:schemeClr>
                </a:solidFill>
              </a:rPr>
              <a:t>Hầu</a:t>
            </a:r>
            <a:r>
              <a:rPr lang="en-US" dirty="0">
                <a:solidFill>
                  <a:schemeClr val="accent2">
                    <a:lumMod val="40000"/>
                    <a:lumOff val="60000"/>
                  </a:schemeClr>
                </a:solidFill>
              </a:rPr>
              <a:t> </a:t>
            </a:r>
            <a:r>
              <a:rPr lang="en-US" dirty="0" err="1">
                <a:solidFill>
                  <a:schemeClr val="accent2">
                    <a:lumMod val="40000"/>
                    <a:lumOff val="60000"/>
                  </a:schemeClr>
                </a:solidFill>
              </a:rPr>
              <a:t>hết</a:t>
            </a:r>
            <a:r>
              <a:rPr lang="en-US" dirty="0">
                <a:solidFill>
                  <a:schemeClr val="accent2">
                    <a:lumMod val="40000"/>
                    <a:lumOff val="60000"/>
                  </a:schemeClr>
                </a:solidFill>
              </a:rPr>
              <a:t> bn hen </a:t>
            </a:r>
            <a:r>
              <a:rPr lang="en-US" dirty="0" err="1">
                <a:solidFill>
                  <a:schemeClr val="accent2">
                    <a:lumMod val="40000"/>
                    <a:lumOff val="60000"/>
                  </a:schemeClr>
                </a:solidFill>
              </a:rPr>
              <a:t>đều</a:t>
            </a:r>
            <a:r>
              <a:rPr lang="en-US" dirty="0">
                <a:solidFill>
                  <a:schemeClr val="accent2">
                    <a:lumMod val="40000"/>
                    <a:lumOff val="60000"/>
                  </a:schemeClr>
                </a:solidFill>
              </a:rPr>
              <a:t> </a:t>
            </a:r>
            <a:r>
              <a:rPr lang="en-US" dirty="0" err="1">
                <a:solidFill>
                  <a:schemeClr val="accent2">
                    <a:lumMod val="40000"/>
                    <a:lumOff val="60000"/>
                  </a:schemeClr>
                </a:solidFill>
              </a:rPr>
              <a:t>được</a:t>
            </a:r>
            <a:r>
              <a:rPr lang="en-US" dirty="0">
                <a:solidFill>
                  <a:schemeClr val="accent2">
                    <a:lumMod val="40000"/>
                    <a:lumOff val="60000"/>
                  </a:schemeClr>
                </a:solidFill>
              </a:rPr>
              <a:t> </a:t>
            </a:r>
            <a:r>
              <a:rPr lang="en-US" dirty="0" err="1">
                <a:solidFill>
                  <a:schemeClr val="accent2">
                    <a:lumMod val="40000"/>
                    <a:lumOff val="60000"/>
                  </a:schemeClr>
                </a:solidFill>
              </a:rPr>
              <a:t>kiểm</a:t>
            </a:r>
            <a:r>
              <a:rPr lang="en-US" dirty="0">
                <a:solidFill>
                  <a:schemeClr val="accent2">
                    <a:lumMod val="40000"/>
                    <a:lumOff val="60000"/>
                  </a:schemeClr>
                </a:solidFill>
              </a:rPr>
              <a:t> </a:t>
            </a:r>
            <a:r>
              <a:rPr lang="en-US" dirty="0" err="1">
                <a:solidFill>
                  <a:schemeClr val="accent2">
                    <a:lumMod val="40000"/>
                    <a:lumOff val="60000"/>
                  </a:schemeClr>
                </a:solidFill>
              </a:rPr>
              <a:t>soát</a:t>
            </a:r>
            <a:r>
              <a:rPr lang="en-US" dirty="0">
                <a:solidFill>
                  <a:schemeClr val="accent2">
                    <a:lumMod val="40000"/>
                    <a:lumOff val="60000"/>
                  </a:schemeClr>
                </a:solidFill>
              </a:rPr>
              <a:t> </a:t>
            </a:r>
            <a:r>
              <a:rPr lang="en-US" dirty="0" err="1">
                <a:solidFill>
                  <a:schemeClr val="accent2">
                    <a:lumMod val="40000"/>
                    <a:lumOff val="60000"/>
                  </a:schemeClr>
                </a:solidFill>
              </a:rPr>
              <a:t>tốt</a:t>
            </a:r>
            <a:r>
              <a:rPr lang="en-US" dirty="0">
                <a:solidFill>
                  <a:schemeClr val="accent2">
                    <a:lumMod val="40000"/>
                    <a:lumOff val="60000"/>
                  </a:schemeClr>
                </a:solidFill>
              </a:rPr>
              <a:t> </a:t>
            </a:r>
            <a:r>
              <a:rPr lang="en-US" dirty="0" err="1">
                <a:solidFill>
                  <a:schemeClr val="accent2">
                    <a:lumMod val="40000"/>
                    <a:lumOff val="60000"/>
                  </a:schemeClr>
                </a:solidFill>
              </a:rPr>
              <a:t>bằng</a:t>
            </a:r>
            <a:r>
              <a:rPr lang="en-US" dirty="0">
                <a:solidFill>
                  <a:schemeClr val="accent2">
                    <a:lumMod val="40000"/>
                    <a:lumOff val="60000"/>
                  </a:schemeClr>
                </a:solidFill>
              </a:rPr>
              <a:t> ICS/LABA </a:t>
            </a:r>
            <a:r>
              <a:rPr lang="en-US" dirty="0" err="1">
                <a:solidFill>
                  <a:schemeClr val="accent2">
                    <a:lumMod val="40000"/>
                    <a:lumOff val="60000"/>
                  </a:schemeClr>
                </a:solidFill>
              </a:rPr>
              <a:t>và</a:t>
            </a:r>
            <a:r>
              <a:rPr lang="en-US" dirty="0">
                <a:solidFill>
                  <a:schemeClr val="accent2">
                    <a:lumMod val="40000"/>
                    <a:lumOff val="60000"/>
                  </a:schemeClr>
                </a:solidFill>
              </a:rPr>
              <a:t> </a:t>
            </a:r>
            <a:r>
              <a:rPr lang="en-US" dirty="0" err="1">
                <a:solidFill>
                  <a:schemeClr val="accent2">
                    <a:lumMod val="40000"/>
                    <a:lumOff val="60000"/>
                  </a:schemeClr>
                </a:solidFill>
              </a:rPr>
              <a:t>điều</a:t>
            </a:r>
            <a:r>
              <a:rPr lang="en-US" dirty="0">
                <a:solidFill>
                  <a:schemeClr val="accent2">
                    <a:lumMod val="40000"/>
                    <a:lumOff val="60000"/>
                  </a:schemeClr>
                </a:solidFill>
              </a:rPr>
              <a:t> </a:t>
            </a:r>
            <a:r>
              <a:rPr lang="en-US" dirty="0" err="1">
                <a:solidFill>
                  <a:schemeClr val="accent2">
                    <a:lumMod val="40000"/>
                    <a:lumOff val="60000"/>
                  </a:schemeClr>
                </a:solidFill>
              </a:rPr>
              <a:t>trị</a:t>
            </a:r>
            <a:r>
              <a:rPr lang="en-US" dirty="0">
                <a:solidFill>
                  <a:schemeClr val="accent2">
                    <a:lumMod val="40000"/>
                    <a:lumOff val="60000"/>
                  </a:schemeClr>
                </a:solidFill>
              </a:rPr>
              <a:t> </a:t>
            </a:r>
            <a:r>
              <a:rPr lang="en-US" dirty="0" err="1">
                <a:solidFill>
                  <a:schemeClr val="accent2">
                    <a:lumMod val="40000"/>
                    <a:lumOff val="60000"/>
                  </a:schemeClr>
                </a:solidFill>
              </a:rPr>
              <a:t>theo</a:t>
            </a:r>
            <a:r>
              <a:rPr lang="en-US" dirty="0">
                <a:solidFill>
                  <a:schemeClr val="accent2">
                    <a:lumMod val="40000"/>
                    <a:lumOff val="60000"/>
                  </a:schemeClr>
                </a:solidFill>
              </a:rPr>
              <a:t> </a:t>
            </a:r>
            <a:r>
              <a:rPr lang="en-US" dirty="0" err="1">
                <a:solidFill>
                  <a:schemeClr val="accent2">
                    <a:lumMod val="40000"/>
                    <a:lumOff val="60000"/>
                  </a:schemeClr>
                </a:solidFill>
              </a:rPr>
              <a:t>bậc</a:t>
            </a:r>
            <a:endParaRPr lang="en-US" dirty="0">
              <a:solidFill>
                <a:schemeClr val="accent2">
                  <a:lumMod val="40000"/>
                  <a:lumOff val="60000"/>
                </a:schemeClr>
              </a:solidFill>
            </a:endParaRPr>
          </a:p>
          <a:p>
            <a:pPr marL="514350" indent="-514350">
              <a:lnSpc>
                <a:spcPct val="150000"/>
              </a:lnSpc>
              <a:buFont typeface="+mj-lt"/>
              <a:buAutoNum type="arabicPeriod"/>
            </a:pPr>
            <a:r>
              <a:rPr lang="en-US" dirty="0">
                <a:solidFill>
                  <a:schemeClr val="accent6">
                    <a:lumMod val="20000"/>
                    <a:lumOff val="80000"/>
                  </a:schemeClr>
                </a:solidFill>
              </a:rPr>
              <a:t>Hen </a:t>
            </a:r>
            <a:r>
              <a:rPr lang="en-US" dirty="0" err="1">
                <a:solidFill>
                  <a:schemeClr val="accent6">
                    <a:lumMod val="20000"/>
                    <a:lumOff val="80000"/>
                  </a:schemeClr>
                </a:solidFill>
              </a:rPr>
              <a:t>nặng</a:t>
            </a:r>
            <a:r>
              <a:rPr lang="en-US" dirty="0">
                <a:solidFill>
                  <a:schemeClr val="accent6">
                    <a:lumMod val="20000"/>
                    <a:lumOff val="80000"/>
                  </a:schemeClr>
                </a:solidFill>
              </a:rPr>
              <a:t> </a:t>
            </a:r>
            <a:r>
              <a:rPr lang="en-US" dirty="0" err="1">
                <a:solidFill>
                  <a:schemeClr val="accent6">
                    <a:lumMod val="20000"/>
                    <a:lumOff val="80000"/>
                  </a:schemeClr>
                </a:solidFill>
              </a:rPr>
              <a:t>cần</a:t>
            </a:r>
            <a:r>
              <a:rPr lang="en-US" dirty="0">
                <a:solidFill>
                  <a:schemeClr val="accent6">
                    <a:lumMod val="20000"/>
                    <a:lumOff val="80000"/>
                  </a:schemeClr>
                </a:solidFill>
              </a:rPr>
              <a:t> </a:t>
            </a:r>
            <a:r>
              <a:rPr lang="en-US" dirty="0" err="1">
                <a:solidFill>
                  <a:schemeClr val="accent6">
                    <a:lumMod val="20000"/>
                    <a:lumOff val="80000"/>
                  </a:schemeClr>
                </a:solidFill>
              </a:rPr>
              <a:t>tiếp</a:t>
            </a:r>
            <a:r>
              <a:rPr lang="en-US" dirty="0">
                <a:solidFill>
                  <a:schemeClr val="accent6">
                    <a:lumMod val="20000"/>
                    <a:lumOff val="80000"/>
                  </a:schemeClr>
                </a:solidFill>
              </a:rPr>
              <a:t> </a:t>
            </a:r>
            <a:r>
              <a:rPr lang="en-US" dirty="0" err="1">
                <a:solidFill>
                  <a:schemeClr val="accent6">
                    <a:lumMod val="20000"/>
                    <a:lumOff val="80000"/>
                  </a:schemeClr>
                </a:solidFill>
              </a:rPr>
              <a:t>cận</a:t>
            </a:r>
            <a:r>
              <a:rPr lang="en-US" dirty="0">
                <a:solidFill>
                  <a:schemeClr val="accent6">
                    <a:lumMod val="20000"/>
                    <a:lumOff val="80000"/>
                  </a:schemeClr>
                </a:solidFill>
              </a:rPr>
              <a:t> </a:t>
            </a:r>
            <a:r>
              <a:rPr lang="en-US" dirty="0" err="1">
                <a:solidFill>
                  <a:schemeClr val="accent6">
                    <a:lumMod val="20000"/>
                    <a:lumOff val="80000"/>
                  </a:schemeClr>
                </a:solidFill>
              </a:rPr>
              <a:t>điều</a:t>
            </a:r>
            <a:r>
              <a:rPr lang="en-US" dirty="0">
                <a:solidFill>
                  <a:schemeClr val="accent6">
                    <a:lumMod val="20000"/>
                    <a:lumOff val="80000"/>
                  </a:schemeClr>
                </a:solidFill>
              </a:rPr>
              <a:t> </a:t>
            </a:r>
            <a:r>
              <a:rPr lang="en-US" dirty="0" err="1">
                <a:solidFill>
                  <a:schemeClr val="accent6">
                    <a:lumMod val="20000"/>
                    <a:lumOff val="80000"/>
                  </a:schemeClr>
                </a:solidFill>
              </a:rPr>
              <a:t>trị</a:t>
            </a:r>
            <a:r>
              <a:rPr lang="en-US" dirty="0">
                <a:solidFill>
                  <a:schemeClr val="accent6">
                    <a:lumMod val="20000"/>
                    <a:lumOff val="80000"/>
                  </a:schemeClr>
                </a:solidFill>
              </a:rPr>
              <a:t> </a:t>
            </a:r>
            <a:r>
              <a:rPr lang="en-US" dirty="0" err="1">
                <a:solidFill>
                  <a:schemeClr val="accent6">
                    <a:lumMod val="20000"/>
                    <a:lumOff val="80000"/>
                  </a:schemeClr>
                </a:solidFill>
              </a:rPr>
              <a:t>cá</a:t>
            </a:r>
            <a:r>
              <a:rPr lang="en-US" dirty="0">
                <a:solidFill>
                  <a:schemeClr val="accent6">
                    <a:lumMod val="20000"/>
                    <a:lumOff val="80000"/>
                  </a:schemeClr>
                </a:solidFill>
              </a:rPr>
              <a:t> </a:t>
            </a:r>
            <a:r>
              <a:rPr lang="en-US" dirty="0" err="1">
                <a:solidFill>
                  <a:schemeClr val="accent6">
                    <a:lumMod val="20000"/>
                    <a:lumOff val="80000"/>
                  </a:schemeClr>
                </a:solidFill>
              </a:rPr>
              <a:t>thể</a:t>
            </a:r>
            <a:r>
              <a:rPr lang="en-US" dirty="0">
                <a:solidFill>
                  <a:schemeClr val="accent6">
                    <a:lumMod val="20000"/>
                    <a:lumOff val="80000"/>
                  </a:schemeClr>
                </a:solidFill>
              </a:rPr>
              <a:t> </a:t>
            </a:r>
            <a:r>
              <a:rPr lang="en-US" dirty="0" err="1">
                <a:solidFill>
                  <a:schemeClr val="accent6">
                    <a:lumMod val="20000"/>
                    <a:lumOff val="80000"/>
                  </a:schemeClr>
                </a:solidFill>
              </a:rPr>
              <a:t>hóa</a:t>
            </a:r>
            <a:r>
              <a:rPr lang="en-US" dirty="0">
                <a:solidFill>
                  <a:schemeClr val="accent6">
                    <a:lumMod val="20000"/>
                    <a:lumOff val="80000"/>
                  </a:schemeClr>
                </a:solidFill>
              </a:rPr>
              <a:t>: </a:t>
            </a:r>
            <a:r>
              <a:rPr lang="en-US" dirty="0" err="1">
                <a:solidFill>
                  <a:schemeClr val="accent6">
                    <a:lumMod val="20000"/>
                    <a:lumOff val="80000"/>
                  </a:schemeClr>
                </a:solidFill>
              </a:rPr>
              <a:t>đặc</a:t>
            </a:r>
            <a:r>
              <a:rPr lang="en-US" dirty="0">
                <a:solidFill>
                  <a:schemeClr val="accent6">
                    <a:lumMod val="20000"/>
                    <a:lumOff val="80000"/>
                  </a:schemeClr>
                </a:solidFill>
              </a:rPr>
              <a:t> </a:t>
            </a:r>
            <a:r>
              <a:rPr lang="en-US" dirty="0" err="1">
                <a:solidFill>
                  <a:schemeClr val="accent6">
                    <a:lumMod val="20000"/>
                    <a:lumOff val="80000"/>
                  </a:schemeClr>
                </a:solidFill>
              </a:rPr>
              <a:t>điểm</a:t>
            </a:r>
            <a:r>
              <a:rPr lang="en-US" dirty="0">
                <a:solidFill>
                  <a:schemeClr val="accent6">
                    <a:lumMod val="20000"/>
                    <a:lumOff val="80000"/>
                  </a:schemeClr>
                </a:solidFill>
              </a:rPr>
              <a:t> </a:t>
            </a:r>
            <a:r>
              <a:rPr lang="en-US" dirty="0" err="1">
                <a:solidFill>
                  <a:schemeClr val="accent6">
                    <a:lumMod val="20000"/>
                    <a:lumOff val="80000"/>
                  </a:schemeClr>
                </a:solidFill>
              </a:rPr>
              <a:t>bệnh</a:t>
            </a:r>
            <a:r>
              <a:rPr lang="en-US" dirty="0">
                <a:solidFill>
                  <a:schemeClr val="accent6">
                    <a:lumMod val="20000"/>
                    <a:lumOff val="80000"/>
                  </a:schemeClr>
                </a:solidFill>
              </a:rPr>
              <a:t> </a:t>
            </a:r>
            <a:r>
              <a:rPr lang="en-US" dirty="0" err="1">
                <a:solidFill>
                  <a:schemeClr val="accent6">
                    <a:lumMod val="20000"/>
                    <a:lumOff val="80000"/>
                  </a:schemeClr>
                </a:solidFill>
              </a:rPr>
              <a:t>lý</a:t>
            </a:r>
            <a:r>
              <a:rPr lang="en-US" dirty="0">
                <a:solidFill>
                  <a:schemeClr val="accent6">
                    <a:lumMod val="20000"/>
                    <a:lumOff val="80000"/>
                  </a:schemeClr>
                </a:solidFill>
              </a:rPr>
              <a:t> </a:t>
            </a:r>
            <a:r>
              <a:rPr lang="en-US" dirty="0" err="1">
                <a:solidFill>
                  <a:schemeClr val="accent6">
                    <a:lumMod val="20000"/>
                    <a:lumOff val="80000"/>
                  </a:schemeClr>
                </a:solidFill>
              </a:rPr>
              <a:t>điều</a:t>
            </a:r>
            <a:r>
              <a:rPr lang="en-US" dirty="0">
                <a:solidFill>
                  <a:schemeClr val="accent6">
                    <a:lumMod val="20000"/>
                    <a:lumOff val="80000"/>
                  </a:schemeClr>
                </a:solidFill>
              </a:rPr>
              <a:t> </a:t>
            </a:r>
            <a:r>
              <a:rPr lang="en-US" dirty="0" err="1">
                <a:solidFill>
                  <a:schemeClr val="accent6">
                    <a:lumMod val="20000"/>
                    <a:lumOff val="80000"/>
                  </a:schemeClr>
                </a:solidFill>
              </a:rPr>
              <a:t>trị</a:t>
            </a:r>
            <a:r>
              <a:rPr lang="en-US" dirty="0">
                <a:solidFill>
                  <a:schemeClr val="accent6">
                    <a:lumMod val="20000"/>
                    <a:lumOff val="80000"/>
                  </a:schemeClr>
                </a:solidFill>
              </a:rPr>
              <a:t> </a:t>
            </a:r>
            <a:r>
              <a:rPr lang="en-US" dirty="0" err="1">
                <a:solidFill>
                  <a:schemeClr val="accent6">
                    <a:lumMod val="20000"/>
                    <a:lumOff val="80000"/>
                  </a:schemeClr>
                </a:solidFill>
              </a:rPr>
              <a:t>được</a:t>
            </a:r>
            <a:endParaRPr lang="en-US" dirty="0">
              <a:solidFill>
                <a:schemeClr val="accent6">
                  <a:lumMod val="20000"/>
                  <a:lumOff val="80000"/>
                </a:schemeClr>
              </a:solidFill>
            </a:endParaRPr>
          </a:p>
        </p:txBody>
      </p:sp>
    </p:spTree>
    <p:extLst>
      <p:ext uri="{BB962C8B-B14F-4D97-AF65-F5344CB8AC3E}">
        <p14:creationId xmlns:p14="http://schemas.microsoft.com/office/powerpoint/2010/main" val="33416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idx="4294967295"/>
          </p:nvPr>
        </p:nvSpPr>
        <p:spPr/>
        <p:txBody>
          <a:bodyPr/>
          <a:lstStyle/>
          <a:p>
            <a:r>
              <a:rPr lang="en-US" dirty="0" err="1"/>
              <a:t>Điều</a:t>
            </a:r>
            <a:r>
              <a:rPr lang="en-US" dirty="0"/>
              <a:t> </a:t>
            </a:r>
            <a:r>
              <a:rPr lang="en-US" dirty="0" err="1"/>
              <a:t>trị</a:t>
            </a:r>
            <a:r>
              <a:rPr lang="en-US" dirty="0"/>
              <a:t> Hen</a:t>
            </a:r>
          </a:p>
        </p:txBody>
      </p:sp>
      <p:sp>
        <p:nvSpPr>
          <p:cNvPr id="482307" name="Rectangle 3"/>
          <p:cNvSpPr>
            <a:spLocks noGrp="1" noChangeArrowheads="1"/>
          </p:cNvSpPr>
          <p:nvPr>
            <p:ph type="body" idx="4294967295"/>
          </p:nvPr>
        </p:nvSpPr>
        <p:spPr/>
        <p:txBody>
          <a:bodyPr/>
          <a:lstStyle/>
          <a:p>
            <a:r>
              <a:rPr lang="en-US" dirty="0" err="1">
                <a:solidFill>
                  <a:schemeClr val="accent1">
                    <a:lumMod val="60000"/>
                    <a:lumOff val="40000"/>
                  </a:schemeClr>
                </a:solidFill>
              </a:rPr>
              <a:t>Tổng</a:t>
            </a:r>
            <a:r>
              <a:rPr lang="en-US" dirty="0">
                <a:solidFill>
                  <a:schemeClr val="accent1">
                    <a:lumMod val="60000"/>
                    <a:lumOff val="40000"/>
                  </a:schemeClr>
                </a:solidFill>
              </a:rPr>
              <a:t> </a:t>
            </a:r>
            <a:r>
              <a:rPr lang="en-US" dirty="0" err="1">
                <a:solidFill>
                  <a:schemeClr val="accent1">
                    <a:lumMod val="60000"/>
                    <a:lumOff val="40000"/>
                  </a:schemeClr>
                </a:solidFill>
              </a:rPr>
              <a:t>quan</a:t>
            </a:r>
            <a:r>
              <a:rPr lang="en-US" dirty="0">
                <a:solidFill>
                  <a:schemeClr val="accent1">
                    <a:lumMod val="60000"/>
                    <a:lumOff val="40000"/>
                  </a:schemeClr>
                </a:solidFill>
              </a:rPr>
              <a:t> Hen</a:t>
            </a: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a:t>
            </a:r>
            <a:r>
              <a:rPr lang="en-US" dirty="0" err="1">
                <a:solidFill>
                  <a:schemeClr val="accent1">
                    <a:lumMod val="60000"/>
                    <a:lumOff val="40000"/>
                  </a:schemeClr>
                </a:solidFill>
              </a:rPr>
              <a:t>kiểm</a:t>
            </a:r>
            <a:r>
              <a:rPr lang="en-US" dirty="0">
                <a:solidFill>
                  <a:schemeClr val="accent1">
                    <a:lumMod val="60000"/>
                    <a:lumOff val="40000"/>
                  </a:schemeClr>
                </a:solidFill>
              </a:rPr>
              <a:t> </a:t>
            </a:r>
            <a:r>
              <a:rPr lang="en-US" dirty="0" err="1">
                <a:solidFill>
                  <a:schemeClr val="accent1">
                    <a:lumMod val="60000"/>
                    <a:lumOff val="40000"/>
                  </a:schemeClr>
                </a:solidFill>
              </a:rPr>
              <a:t>soát</a:t>
            </a:r>
            <a:r>
              <a:rPr lang="en-US" dirty="0">
                <a:solidFill>
                  <a:schemeClr val="accent1">
                    <a:lumMod val="60000"/>
                    <a:lumOff val="40000"/>
                  </a:schemeClr>
                </a:solidFill>
              </a:rPr>
              <a:t> Hen</a:t>
            </a:r>
          </a:p>
          <a:p>
            <a:r>
              <a:rPr lang="en-US" dirty="0" err="1">
                <a:solidFill>
                  <a:schemeClr val="accent1">
                    <a:lumMod val="60000"/>
                    <a:lumOff val="40000"/>
                  </a:schemeClr>
                </a:solidFill>
              </a:rPr>
              <a:t>Điều</a:t>
            </a:r>
            <a:r>
              <a:rPr lang="en-US" dirty="0">
                <a:solidFill>
                  <a:schemeClr val="accent1">
                    <a:lumMod val="60000"/>
                    <a:lumOff val="40000"/>
                  </a:schemeClr>
                </a:solidFill>
              </a:rPr>
              <a:t> </a:t>
            </a:r>
            <a:r>
              <a:rPr lang="en-US" dirty="0" err="1">
                <a:solidFill>
                  <a:schemeClr val="accent1">
                    <a:lumMod val="60000"/>
                    <a:lumOff val="40000"/>
                  </a:schemeClr>
                </a:solidFill>
              </a:rPr>
              <a:t>trị</a:t>
            </a:r>
            <a:r>
              <a:rPr lang="en-US" dirty="0">
                <a:solidFill>
                  <a:schemeClr val="accent1">
                    <a:lumMod val="60000"/>
                    <a:lumOff val="40000"/>
                  </a:schemeClr>
                </a:solidFill>
              </a:rPr>
              <a:t> Hen </a:t>
            </a:r>
            <a:r>
              <a:rPr lang="en-US" dirty="0" err="1">
                <a:solidFill>
                  <a:schemeClr val="accent1">
                    <a:lumMod val="60000"/>
                    <a:lumOff val="40000"/>
                  </a:schemeClr>
                </a:solidFill>
              </a:rPr>
              <a:t>nặng</a:t>
            </a:r>
            <a:endParaRPr lang="en-US" dirty="0">
              <a:solidFill>
                <a:schemeClr val="accent1">
                  <a:lumMod val="60000"/>
                  <a:lumOff val="40000"/>
                </a:schemeClr>
              </a:solidFill>
            </a:endParaRPr>
          </a:p>
          <a:p>
            <a:r>
              <a:rPr lang="en-US" dirty="0" err="1"/>
              <a:t>Điều</a:t>
            </a:r>
            <a:r>
              <a:rPr lang="en-US" dirty="0"/>
              <a:t> </a:t>
            </a:r>
            <a:r>
              <a:rPr lang="en-US" dirty="0" err="1"/>
              <a:t>trị</a:t>
            </a:r>
            <a:r>
              <a:rPr lang="en-US" dirty="0"/>
              <a:t> Hen </a:t>
            </a:r>
            <a:r>
              <a:rPr lang="en-US" dirty="0" err="1"/>
              <a:t>cấp</a:t>
            </a:r>
            <a:endParaRPr lang="en-US" dirty="0"/>
          </a:p>
        </p:txBody>
      </p:sp>
    </p:spTree>
    <p:extLst>
      <p:ext uri="{BB962C8B-B14F-4D97-AF65-F5344CB8AC3E}">
        <p14:creationId xmlns:p14="http://schemas.microsoft.com/office/powerpoint/2010/main" val="377958179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0498"/>
            <a:ext cx="10972800" cy="1143000"/>
          </a:xfrm>
        </p:spPr>
        <p:txBody>
          <a:bodyPr/>
          <a:lstStyle/>
          <a:p>
            <a:r>
              <a:rPr lang="da-DK" dirty="0">
                <a:solidFill>
                  <a:srgbClr val="FFFF00"/>
                </a:solidFill>
                <a:latin typeface="Arial" panose="020B0604020202020204" pitchFamily="34" charset="0"/>
                <a:cs typeface="Arial" panose="020B0604020202020204" pitchFamily="34" charset="0"/>
              </a:rPr>
              <a:t>ĐỊNH NGHĨA</a:t>
            </a:r>
            <a:endParaRPr lang="en-AU" dirty="0">
              <a:solidFill>
                <a:srgbClr val="FFFF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1960" y="1166018"/>
            <a:ext cx="10972800" cy="4525963"/>
          </a:xfrm>
        </p:spPr>
        <p:txBody>
          <a:bodyPr>
            <a:normAutofit/>
          </a:bodyPr>
          <a:lstStyle/>
          <a:p>
            <a:pPr algn="just" eaLnBrk="1" hangingPunct="1">
              <a:lnSpc>
                <a:spcPct val="80000"/>
              </a:lnSpc>
              <a:spcBef>
                <a:spcPct val="15000"/>
              </a:spcBef>
              <a:spcAft>
                <a:spcPct val="15000"/>
              </a:spcAft>
              <a:buClr>
                <a:schemeClr val="tx1"/>
              </a:buClr>
              <a:buSzPct val="85000"/>
            </a:pPr>
            <a:r>
              <a:rPr lang="en-US" sz="2800" dirty="0" err="1">
                <a:latin typeface="Arial" panose="020B0604020202020204" pitchFamily="34" charset="0"/>
                <a:cs typeface="Arial" panose="020B0604020202020204" pitchFamily="34" charset="0"/>
              </a:rPr>
              <a:t>Đợt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kịch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hen </a:t>
            </a:r>
          </a:p>
          <a:p>
            <a:pPr algn="just" eaLnBrk="1" hangingPunct="1">
              <a:lnSpc>
                <a:spcPct val="80000"/>
              </a:lnSpc>
              <a:spcBef>
                <a:spcPct val="15000"/>
              </a:spcBef>
              <a:spcAft>
                <a:spcPct val="15000"/>
              </a:spcAft>
              <a:buClr>
                <a:schemeClr val="tx1"/>
              </a:buClr>
              <a:buSzPct val="85000"/>
            </a:pPr>
            <a:r>
              <a:rPr lang="en-US" dirty="0" err="1">
                <a:latin typeface="Arial" panose="020B0604020202020204" pitchFamily="34" charset="0"/>
                <a:cs typeface="Arial" panose="020B0604020202020204" pitchFamily="34" charset="0"/>
              </a:rPr>
              <a:t>Cơn</a:t>
            </a:r>
            <a:r>
              <a:rPr lang="en-US" dirty="0">
                <a:latin typeface="Arial" panose="020B0604020202020204" pitchFamily="34" charset="0"/>
                <a:cs typeface="Arial" panose="020B0604020202020204" pitchFamily="34" charset="0"/>
              </a:rPr>
              <a:t> hen</a:t>
            </a:r>
          </a:p>
          <a:p>
            <a:pPr algn="just" eaLnBrk="1" hangingPunct="1">
              <a:lnSpc>
                <a:spcPct val="80000"/>
              </a:lnSpc>
              <a:spcBef>
                <a:spcPct val="15000"/>
              </a:spcBef>
              <a:spcAft>
                <a:spcPct val="15000"/>
              </a:spcAft>
              <a:buClr>
                <a:schemeClr val="tx1"/>
              </a:buClr>
              <a:buSzPct val="85000"/>
            </a:pPr>
            <a:r>
              <a:rPr lang="en-US" sz="2800" dirty="0">
                <a:latin typeface="Arial" panose="020B0604020202020204" pitchFamily="34" charset="0"/>
                <a:cs typeface="Arial" panose="020B0604020202020204" pitchFamily="34" charset="0"/>
              </a:rPr>
              <a:t>Hen </a:t>
            </a:r>
            <a:r>
              <a:rPr lang="en-US" sz="2800" dirty="0" err="1">
                <a:latin typeface="Arial" panose="020B0604020202020204" pitchFamily="34" charset="0"/>
                <a:cs typeface="Arial" panose="020B0604020202020204" pitchFamily="34" charset="0"/>
              </a:rPr>
              <a:t>cấp</a:t>
            </a:r>
            <a:endParaRPr lang="en-US" sz="2800" dirty="0">
              <a:latin typeface="Arial" panose="020B0604020202020204" pitchFamily="34" charset="0"/>
              <a:cs typeface="Arial" panose="020B0604020202020204" pitchFamily="34" charset="0"/>
            </a:endParaRPr>
          </a:p>
          <a:p>
            <a:pPr lvl="1" algn="just">
              <a:lnSpc>
                <a:spcPct val="80000"/>
              </a:lnSpc>
              <a:spcBef>
                <a:spcPct val="15000"/>
              </a:spcBef>
              <a:spcAft>
                <a:spcPct val="15000"/>
              </a:spcAft>
              <a:buClr>
                <a:schemeClr val="tx1"/>
              </a:buClr>
              <a:buSzPct val="85000"/>
            </a:pPr>
            <a:r>
              <a:rPr lang="en-US" dirty="0" err="1">
                <a:solidFill>
                  <a:schemeClr val="accent2">
                    <a:lumMod val="60000"/>
                    <a:lumOff val="40000"/>
                  </a:schemeClr>
                </a:solidFill>
                <a:latin typeface="Arial" panose="020B0604020202020204" pitchFamily="34" charset="0"/>
                <a:cs typeface="Arial" panose="020B0604020202020204" pitchFamily="34" charset="0"/>
              </a:rPr>
              <a:t>là</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tình</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trạng</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nặng</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thêm</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lên</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của</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các</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triệu</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chứng</a:t>
            </a:r>
            <a:r>
              <a:rPr lang="en-US" dirty="0">
                <a:solidFill>
                  <a:schemeClr val="accent2">
                    <a:lumMod val="60000"/>
                    <a:lumOff val="40000"/>
                  </a:schemeClr>
                </a:solidFill>
                <a:latin typeface="Arial" panose="020B0604020202020204" pitchFamily="34" charset="0"/>
                <a:cs typeface="Arial" panose="020B0604020202020204" pitchFamily="34" charset="0"/>
              </a:rPr>
              <a:t> hen </a:t>
            </a:r>
            <a:r>
              <a:rPr lang="en-US" dirty="0" err="1">
                <a:solidFill>
                  <a:schemeClr val="accent2">
                    <a:lumMod val="60000"/>
                    <a:lumOff val="40000"/>
                  </a:schemeClr>
                </a:solidFill>
                <a:latin typeface="Arial" panose="020B0604020202020204" pitchFamily="34" charset="0"/>
                <a:cs typeface="Arial" panose="020B0604020202020204" pitchFamily="34" charset="0"/>
              </a:rPr>
              <a:t>và</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chức</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năng</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phổi</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hơn</a:t>
            </a:r>
            <a:r>
              <a:rPr lang="en-US" dirty="0">
                <a:solidFill>
                  <a:schemeClr val="accent2">
                    <a:lumMod val="60000"/>
                    <a:lumOff val="40000"/>
                  </a:schemeClr>
                </a:solidFill>
                <a:latin typeface="Arial" panose="020B0604020202020204" pitchFamily="34" charset="0"/>
                <a:cs typeface="Arial" panose="020B0604020202020204" pitchFamily="34" charset="0"/>
              </a:rPr>
              <a:t> so </a:t>
            </a:r>
            <a:r>
              <a:rPr lang="en-US" dirty="0" err="1">
                <a:solidFill>
                  <a:schemeClr val="accent2">
                    <a:lumMod val="60000"/>
                    <a:lumOff val="40000"/>
                  </a:schemeClr>
                </a:solidFill>
                <a:latin typeface="Arial" panose="020B0604020202020204" pitchFamily="34" charset="0"/>
                <a:cs typeface="Arial" panose="020B0604020202020204" pitchFamily="34" charset="0"/>
              </a:rPr>
              <a:t>với</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trạng</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thái</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ngày</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thường</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đến</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mức</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cần</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thay</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đổi</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điều</a:t>
            </a:r>
            <a:r>
              <a:rPr lang="en-US" dirty="0">
                <a:solidFill>
                  <a:schemeClr val="accent2">
                    <a:lumMod val="60000"/>
                    <a:lumOff val="40000"/>
                  </a:schemeClr>
                </a:solidFill>
                <a:latin typeface="Arial" panose="020B0604020202020204" pitchFamily="34" charset="0"/>
                <a:cs typeface="Arial" panose="020B0604020202020204" pitchFamily="34" charset="0"/>
              </a:rPr>
              <a:t> </a:t>
            </a:r>
            <a:r>
              <a:rPr lang="en-US" dirty="0" err="1">
                <a:solidFill>
                  <a:schemeClr val="accent2">
                    <a:lumMod val="60000"/>
                    <a:lumOff val="40000"/>
                  </a:schemeClr>
                </a:solidFill>
                <a:latin typeface="Arial" panose="020B0604020202020204" pitchFamily="34" charset="0"/>
                <a:cs typeface="Arial" panose="020B0604020202020204" pitchFamily="34" charset="0"/>
              </a:rPr>
              <a:t>trị</a:t>
            </a:r>
            <a:r>
              <a:rPr lang="en-US" dirty="0">
                <a:solidFill>
                  <a:schemeClr val="accent2">
                    <a:lumMod val="60000"/>
                    <a:lumOff val="40000"/>
                  </a:schemeClr>
                </a:solidFill>
                <a:latin typeface="Arial" panose="020B0604020202020204" pitchFamily="34" charset="0"/>
                <a:cs typeface="Arial" panose="020B0604020202020204" pitchFamily="34" charset="0"/>
              </a:rPr>
              <a:t>). 	</a:t>
            </a:r>
          </a:p>
          <a:p>
            <a:pPr algn="just" eaLnBrk="1" hangingPunct="1">
              <a:lnSpc>
                <a:spcPct val="80000"/>
              </a:lnSpc>
              <a:spcBef>
                <a:spcPct val="15000"/>
              </a:spcBef>
              <a:spcAft>
                <a:spcPct val="15000"/>
              </a:spcAft>
              <a:buClr>
                <a:schemeClr val="tx1"/>
              </a:buClr>
              <a:buSzPct val="85000"/>
            </a:pPr>
            <a:endParaRPr lang="en-US" dirty="0">
              <a:latin typeface="Arial" panose="020B0604020202020204" pitchFamily="34" charset="0"/>
              <a:cs typeface="Arial" panose="020B0604020202020204" pitchFamily="34" charset="0"/>
            </a:endParaRPr>
          </a:p>
          <a:p>
            <a:pPr algn="just" eaLnBrk="1" hangingPunct="1">
              <a:lnSpc>
                <a:spcPct val="80000"/>
              </a:lnSpc>
              <a:spcBef>
                <a:spcPct val="15000"/>
              </a:spcBef>
              <a:spcAft>
                <a:spcPct val="15000"/>
              </a:spcAft>
              <a:buClr>
                <a:schemeClr val="tx1"/>
              </a:buClr>
              <a:buSzPct val="85000"/>
            </a:pPr>
            <a:r>
              <a:rPr lang="en-US" dirty="0" err="1">
                <a:solidFill>
                  <a:srgbClr val="FFFF00"/>
                </a:solidFill>
                <a:latin typeface="Arial" panose="020B0604020202020204" pitchFamily="34" charset="0"/>
                <a:cs typeface="Arial" panose="020B0604020202020204" pitchFamily="34" charset="0"/>
              </a:rPr>
              <a:t>Phân</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loại</a:t>
            </a:r>
            <a:endParaRPr lang="en-US" dirty="0">
              <a:solidFill>
                <a:srgbClr val="FFFF00"/>
              </a:solidFill>
              <a:latin typeface="Arial" panose="020B0604020202020204" pitchFamily="34" charset="0"/>
              <a:cs typeface="Arial" panose="020B0604020202020204" pitchFamily="34" charset="0"/>
            </a:endParaRPr>
          </a:p>
          <a:p>
            <a:pPr lvl="1" algn="just">
              <a:lnSpc>
                <a:spcPct val="80000"/>
              </a:lnSpc>
              <a:spcBef>
                <a:spcPct val="15000"/>
              </a:spcBef>
              <a:spcAft>
                <a:spcPct val="15000"/>
              </a:spcAft>
              <a:buClr>
                <a:schemeClr val="tx1"/>
              </a:buClr>
              <a:buSzPct val="85000"/>
            </a:pPr>
            <a:r>
              <a:rPr lang="en-US" dirty="0" err="1">
                <a:latin typeface="Arial" panose="020B0604020202020204" pitchFamily="34" charset="0"/>
                <a:cs typeface="Arial" panose="020B0604020202020204" pitchFamily="34" charset="0"/>
              </a:rPr>
              <a:t>nặng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vong</a:t>
            </a:r>
            <a:endParaRPr lang="en-US" dirty="0">
              <a:latin typeface="Arial" panose="020B0604020202020204" pitchFamily="34" charset="0"/>
              <a:cs typeface="Arial" panose="020B0604020202020204" pitchFamily="34" charset="0"/>
            </a:endParaRPr>
          </a:p>
          <a:p>
            <a:pPr lvl="1" algn="just">
              <a:lnSpc>
                <a:spcPct val="80000"/>
              </a:lnSpc>
              <a:spcBef>
                <a:spcPct val="15000"/>
              </a:spcBef>
              <a:spcAft>
                <a:spcPct val="15000"/>
              </a:spcAft>
              <a:buClr>
                <a:schemeClr val="tx1"/>
              </a:buClr>
              <a:buSzPct val="85000"/>
            </a:pP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corticoid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thân</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683654" y="6623999"/>
            <a:ext cx="2046514" cy="276999"/>
          </a:xfrm>
          <a:prstGeom prst="rect">
            <a:avLst/>
          </a:prstGeom>
          <a:noFill/>
        </p:spPr>
        <p:txBody>
          <a:bodyPr wrap="square" rtlCol="0">
            <a:spAutoFit/>
          </a:bodyPr>
          <a:lstStyle/>
          <a:p>
            <a:r>
              <a:rPr lang="en-AU" sz="1200" i="1">
                <a:solidFill>
                  <a:schemeClr val="bg1"/>
                </a:solidFill>
              </a:rPr>
              <a:t>GINA 2017</a:t>
            </a:r>
            <a:endParaRPr lang="en-AU" sz="1200" i="1" dirty="0">
              <a:solidFill>
                <a:schemeClr val="bg1"/>
              </a:solidFill>
            </a:endParaRPr>
          </a:p>
        </p:txBody>
      </p:sp>
      <p:pic>
        <p:nvPicPr>
          <p:cNvPr id="5" name="Picture 4">
            <a:extLst>
              <a:ext uri="{FF2B5EF4-FFF2-40B4-BE49-F238E27FC236}">
                <a16:creationId xmlns:a16="http://schemas.microsoft.com/office/drawing/2014/main" id="{EB28F152-C003-48D1-9627-2D13468B2889}"/>
              </a:ext>
            </a:extLst>
          </p:cNvPr>
          <p:cNvPicPr>
            <a:picLocks noChangeAspect="1"/>
          </p:cNvPicPr>
          <p:nvPr/>
        </p:nvPicPr>
        <p:blipFill>
          <a:blip r:embed="rId2"/>
          <a:stretch>
            <a:fillRect/>
          </a:stretch>
        </p:blipFill>
        <p:spPr>
          <a:xfrm>
            <a:off x="8264878" y="5262792"/>
            <a:ext cx="3730166" cy="1598643"/>
          </a:xfrm>
          <a:prstGeom prst="rect">
            <a:avLst/>
          </a:prstGeom>
        </p:spPr>
      </p:pic>
      <p:pic>
        <p:nvPicPr>
          <p:cNvPr id="6" name="Picture 5">
            <a:extLst>
              <a:ext uri="{FF2B5EF4-FFF2-40B4-BE49-F238E27FC236}">
                <a16:creationId xmlns:a16="http://schemas.microsoft.com/office/drawing/2014/main" id="{3A985D49-7567-491F-8E93-CF6155476FF7}"/>
              </a:ext>
            </a:extLst>
          </p:cNvPr>
          <p:cNvPicPr>
            <a:picLocks noChangeAspect="1"/>
          </p:cNvPicPr>
          <p:nvPr/>
        </p:nvPicPr>
        <p:blipFill>
          <a:blip r:embed="rId3"/>
          <a:stretch>
            <a:fillRect/>
          </a:stretch>
        </p:blipFill>
        <p:spPr>
          <a:xfrm>
            <a:off x="6517985" y="5266139"/>
            <a:ext cx="1579253" cy="1591948"/>
          </a:xfrm>
          <a:prstGeom prst="rect">
            <a:avLst/>
          </a:prstGeom>
        </p:spPr>
      </p:pic>
    </p:spTree>
    <p:extLst>
      <p:ext uri="{BB962C8B-B14F-4D97-AF65-F5344CB8AC3E}">
        <p14:creationId xmlns:p14="http://schemas.microsoft.com/office/powerpoint/2010/main" val="3252430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idx="4294967295"/>
          </p:nvPr>
        </p:nvSpPr>
        <p:spPr/>
        <p:txBody>
          <a:bodyPr/>
          <a:lstStyle/>
          <a:p>
            <a:r>
              <a:rPr lang="en-US" dirty="0" err="1"/>
              <a:t>Tiếp</a:t>
            </a:r>
            <a:r>
              <a:rPr lang="en-US" dirty="0"/>
              <a:t> </a:t>
            </a:r>
            <a:r>
              <a:rPr lang="en-US" dirty="0" err="1"/>
              <a:t>cận</a:t>
            </a:r>
            <a:r>
              <a:rPr lang="en-US" dirty="0"/>
              <a:t> </a:t>
            </a:r>
            <a:r>
              <a:rPr lang="en-US" dirty="0" err="1"/>
              <a:t>chẩn</a:t>
            </a:r>
            <a:r>
              <a:rPr lang="en-US" dirty="0"/>
              <a:t> </a:t>
            </a:r>
            <a:r>
              <a:rPr lang="en-US" dirty="0" err="1"/>
              <a:t>đoán</a:t>
            </a:r>
            <a:r>
              <a:rPr lang="en-US" dirty="0"/>
              <a:t> hen </a:t>
            </a:r>
            <a:r>
              <a:rPr lang="en-US" dirty="0" err="1"/>
              <a:t>cấp</a:t>
            </a:r>
            <a:r>
              <a:rPr lang="en-US" dirty="0"/>
              <a:t>?</a:t>
            </a:r>
          </a:p>
        </p:txBody>
      </p:sp>
      <p:sp>
        <p:nvSpPr>
          <p:cNvPr id="590851" name="Rectangle 3"/>
          <p:cNvSpPr>
            <a:spLocks noGrp="1" noChangeArrowheads="1"/>
          </p:cNvSpPr>
          <p:nvPr>
            <p:ph type="body" sz="half" idx="4294967295"/>
          </p:nvPr>
        </p:nvSpPr>
        <p:spPr>
          <a:xfrm>
            <a:off x="1191491" y="2209800"/>
            <a:ext cx="4844185" cy="4114800"/>
          </a:xfrm>
        </p:spPr>
        <p:txBody>
          <a:bodyPr>
            <a:normAutofit/>
          </a:bodyPr>
          <a:lstStyle/>
          <a:p>
            <a:pPr>
              <a:lnSpc>
                <a:spcPct val="80000"/>
              </a:lnSpc>
            </a:pPr>
            <a:r>
              <a:rPr lang="en-US" sz="2900" dirty="0" err="1"/>
              <a:t>Có</a:t>
            </a:r>
            <a:r>
              <a:rPr lang="en-US" sz="2900" dirty="0"/>
              <a:t> hen? </a:t>
            </a:r>
            <a:r>
              <a:rPr lang="en-US" sz="2900" dirty="0" err="1"/>
              <a:t>Loại</a:t>
            </a:r>
            <a:r>
              <a:rPr lang="en-US" sz="2900" dirty="0"/>
              <a:t> </a:t>
            </a:r>
            <a:r>
              <a:rPr lang="en-US" sz="2900" dirty="0" err="1"/>
              <a:t>trừ</a:t>
            </a:r>
            <a:r>
              <a:rPr lang="en-US" sz="2900" dirty="0"/>
              <a:t> </a:t>
            </a:r>
            <a:r>
              <a:rPr lang="en-US" sz="2900" dirty="0" err="1"/>
              <a:t>các</a:t>
            </a:r>
            <a:r>
              <a:rPr lang="en-US" sz="2900" dirty="0"/>
              <a:t> </a:t>
            </a:r>
            <a:r>
              <a:rPr lang="en-US" sz="2900" dirty="0" err="1"/>
              <a:t>chẩn</a:t>
            </a:r>
            <a:r>
              <a:rPr lang="en-US" sz="2900" dirty="0"/>
              <a:t> </a:t>
            </a:r>
            <a:r>
              <a:rPr lang="en-US" sz="2900" dirty="0" err="1"/>
              <a:t>đoán</a:t>
            </a:r>
            <a:r>
              <a:rPr lang="en-US" sz="2900" dirty="0"/>
              <a:t> </a:t>
            </a:r>
            <a:r>
              <a:rPr lang="en-US" sz="2900" dirty="0" err="1"/>
              <a:t>khác</a:t>
            </a:r>
            <a:endParaRPr lang="en-US" sz="2900" dirty="0"/>
          </a:p>
          <a:p>
            <a:pPr>
              <a:lnSpc>
                <a:spcPct val="80000"/>
              </a:lnSpc>
            </a:pPr>
            <a:r>
              <a:rPr lang="en-US" sz="2900" dirty="0"/>
              <a:t>Hen </a:t>
            </a:r>
            <a:r>
              <a:rPr lang="en-US" sz="2900" dirty="0" err="1"/>
              <a:t>cấp</a:t>
            </a:r>
            <a:r>
              <a:rPr lang="en-US" sz="2900" dirty="0"/>
              <a:t>?</a:t>
            </a:r>
          </a:p>
          <a:p>
            <a:pPr>
              <a:lnSpc>
                <a:spcPct val="80000"/>
              </a:lnSpc>
            </a:pPr>
            <a:r>
              <a:rPr lang="en-US" sz="2900" dirty="0" err="1"/>
              <a:t>Độ</a:t>
            </a:r>
            <a:r>
              <a:rPr lang="en-US" sz="2900" dirty="0"/>
              <a:t> </a:t>
            </a:r>
            <a:r>
              <a:rPr lang="en-US" sz="2900" dirty="0" err="1"/>
              <a:t>nặng</a:t>
            </a:r>
            <a:r>
              <a:rPr lang="en-US" sz="2900" dirty="0"/>
              <a:t>?</a:t>
            </a:r>
          </a:p>
          <a:p>
            <a:pPr>
              <a:lnSpc>
                <a:spcPct val="80000"/>
              </a:lnSpc>
            </a:pPr>
            <a:r>
              <a:rPr lang="en-US" sz="2900" dirty="0" err="1"/>
              <a:t>Yếu</a:t>
            </a:r>
            <a:r>
              <a:rPr lang="en-US" sz="2900" dirty="0"/>
              <a:t> </a:t>
            </a:r>
            <a:r>
              <a:rPr lang="en-US" sz="2900" dirty="0" err="1"/>
              <a:t>tố</a:t>
            </a:r>
            <a:r>
              <a:rPr lang="en-US" sz="2900" dirty="0"/>
              <a:t> </a:t>
            </a:r>
            <a:r>
              <a:rPr lang="en-US" sz="2900" dirty="0" err="1"/>
              <a:t>khởi</a:t>
            </a:r>
            <a:r>
              <a:rPr lang="en-US" sz="2900" dirty="0"/>
              <a:t> </a:t>
            </a:r>
            <a:r>
              <a:rPr lang="en-US" sz="2900" dirty="0" err="1"/>
              <a:t>phát</a:t>
            </a:r>
            <a:r>
              <a:rPr lang="en-US" sz="2900" dirty="0"/>
              <a:t>?</a:t>
            </a:r>
          </a:p>
        </p:txBody>
      </p:sp>
      <p:sp>
        <p:nvSpPr>
          <p:cNvPr id="590853" name="Rectangle 5"/>
          <p:cNvSpPr>
            <a:spLocks noGrp="1" noChangeArrowheads="1"/>
          </p:cNvSpPr>
          <p:nvPr>
            <p:ph type="body" sz="half" idx="4294967295"/>
          </p:nvPr>
        </p:nvSpPr>
        <p:spPr>
          <a:xfrm>
            <a:off x="5926137" y="2209800"/>
            <a:ext cx="5776335" cy="4114800"/>
          </a:xfrm>
        </p:spPr>
        <p:txBody>
          <a:bodyPr>
            <a:normAutofit/>
          </a:bodyPr>
          <a:lstStyle/>
          <a:p>
            <a:pPr>
              <a:lnSpc>
                <a:spcPct val="80000"/>
              </a:lnSpc>
            </a:pPr>
            <a:r>
              <a:rPr lang="da-DK" sz="3200" dirty="0"/>
              <a:t>Lâm sàng</a:t>
            </a:r>
          </a:p>
          <a:p>
            <a:pPr lvl="1">
              <a:lnSpc>
                <a:spcPct val="80000"/>
              </a:lnSpc>
            </a:pPr>
            <a:r>
              <a:rPr lang="da-DK" sz="2800" dirty="0"/>
              <a:t>Bệnh sử</a:t>
            </a:r>
          </a:p>
          <a:p>
            <a:pPr lvl="1">
              <a:lnSpc>
                <a:spcPct val="80000"/>
              </a:lnSpc>
            </a:pPr>
            <a:r>
              <a:rPr lang="da-DK" sz="2800" dirty="0"/>
              <a:t>Tiền sử</a:t>
            </a:r>
          </a:p>
          <a:p>
            <a:pPr lvl="1">
              <a:lnSpc>
                <a:spcPct val="80000"/>
              </a:lnSpc>
            </a:pPr>
            <a:r>
              <a:rPr lang="da-DK" sz="2800" dirty="0"/>
              <a:t>Khám</a:t>
            </a:r>
          </a:p>
          <a:p>
            <a:pPr>
              <a:lnSpc>
                <a:spcPct val="80000"/>
              </a:lnSpc>
            </a:pPr>
            <a:r>
              <a:rPr lang="da-DK" sz="3200" dirty="0"/>
              <a:t>Cận lâm sàng</a:t>
            </a:r>
          </a:p>
          <a:p>
            <a:pPr lvl="1">
              <a:lnSpc>
                <a:spcPct val="80000"/>
              </a:lnSpc>
            </a:pPr>
            <a:r>
              <a:rPr lang="da-DK" sz="2800" dirty="0"/>
              <a:t>Hô hấp ký – Lưu lượng đỉnh ký</a:t>
            </a:r>
          </a:p>
          <a:p>
            <a:pPr lvl="1">
              <a:lnSpc>
                <a:spcPct val="80000"/>
              </a:lnSpc>
            </a:pPr>
            <a:r>
              <a:rPr lang="da-DK" sz="2800" dirty="0"/>
              <a:t>KMĐM</a:t>
            </a:r>
          </a:p>
          <a:p>
            <a:pPr lvl="1">
              <a:lnSpc>
                <a:spcPct val="80000"/>
              </a:lnSpc>
            </a:pPr>
            <a:r>
              <a:rPr lang="da-DK" sz="2800" dirty="0"/>
              <a:t>X quang ngực</a:t>
            </a:r>
          </a:p>
          <a:p>
            <a:pPr lvl="1">
              <a:lnSpc>
                <a:spcPct val="80000"/>
              </a:lnSpc>
            </a:pPr>
            <a:r>
              <a:rPr lang="da-DK" sz="2800" dirty="0"/>
              <a:t>Độ bảo hòa oxy</a:t>
            </a:r>
          </a:p>
        </p:txBody>
      </p:sp>
      <p:sp>
        <p:nvSpPr>
          <p:cNvPr id="2" name="TextBox 1">
            <a:extLst>
              <a:ext uri="{FF2B5EF4-FFF2-40B4-BE49-F238E27FC236}">
                <a16:creationId xmlns:a16="http://schemas.microsoft.com/office/drawing/2014/main" id="{34F5734E-5C07-4596-BEFE-BA3F4A3EC8AE}"/>
              </a:ext>
            </a:extLst>
          </p:cNvPr>
          <p:cNvSpPr txBox="1"/>
          <p:nvPr/>
        </p:nvSpPr>
        <p:spPr>
          <a:xfrm>
            <a:off x="7717134" y="6474380"/>
            <a:ext cx="1191352" cy="369332"/>
          </a:xfrm>
          <a:prstGeom prst="rect">
            <a:avLst/>
          </a:prstGeom>
          <a:noFill/>
        </p:spPr>
        <p:txBody>
          <a:bodyPr wrap="none" rtlCol="0">
            <a:spAutoFit/>
          </a:bodyPr>
          <a:lstStyle/>
          <a:p>
            <a:r>
              <a:rPr lang="en-US" dirty="0"/>
              <a:t>GINA 2020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0853">
                                            <p:txEl>
                                              <p:pRg st="0" end="0"/>
                                            </p:txEl>
                                          </p:spTgt>
                                        </p:tgtEl>
                                        <p:attrNameLst>
                                          <p:attrName>style.visibility</p:attrName>
                                        </p:attrNameLst>
                                      </p:cBhvr>
                                      <p:to>
                                        <p:strVal val="visible"/>
                                      </p:to>
                                    </p:set>
                                    <p:animEffect transition="in" filter="fade">
                                      <p:cBhvr>
                                        <p:cTn id="7" dur="500"/>
                                        <p:tgtEl>
                                          <p:spTgt spid="59085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0853">
                                            <p:txEl>
                                              <p:pRg st="1" end="1"/>
                                            </p:txEl>
                                          </p:spTgt>
                                        </p:tgtEl>
                                        <p:attrNameLst>
                                          <p:attrName>style.visibility</p:attrName>
                                        </p:attrNameLst>
                                      </p:cBhvr>
                                      <p:to>
                                        <p:strVal val="visible"/>
                                      </p:to>
                                    </p:set>
                                    <p:animEffect transition="in" filter="fade">
                                      <p:cBhvr>
                                        <p:cTn id="10" dur="500"/>
                                        <p:tgtEl>
                                          <p:spTgt spid="59085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0853">
                                            <p:txEl>
                                              <p:pRg st="2" end="2"/>
                                            </p:txEl>
                                          </p:spTgt>
                                        </p:tgtEl>
                                        <p:attrNameLst>
                                          <p:attrName>style.visibility</p:attrName>
                                        </p:attrNameLst>
                                      </p:cBhvr>
                                      <p:to>
                                        <p:strVal val="visible"/>
                                      </p:to>
                                    </p:set>
                                    <p:animEffect transition="in" filter="fade">
                                      <p:cBhvr>
                                        <p:cTn id="13" dur="500"/>
                                        <p:tgtEl>
                                          <p:spTgt spid="59085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0853">
                                            <p:txEl>
                                              <p:pRg st="3" end="3"/>
                                            </p:txEl>
                                          </p:spTgt>
                                        </p:tgtEl>
                                        <p:attrNameLst>
                                          <p:attrName>style.visibility</p:attrName>
                                        </p:attrNameLst>
                                      </p:cBhvr>
                                      <p:to>
                                        <p:strVal val="visible"/>
                                      </p:to>
                                    </p:set>
                                    <p:animEffect transition="in" filter="fade">
                                      <p:cBhvr>
                                        <p:cTn id="16" dur="500"/>
                                        <p:tgtEl>
                                          <p:spTgt spid="59085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0853">
                                            <p:txEl>
                                              <p:pRg st="4" end="4"/>
                                            </p:txEl>
                                          </p:spTgt>
                                        </p:tgtEl>
                                        <p:attrNameLst>
                                          <p:attrName>style.visibility</p:attrName>
                                        </p:attrNameLst>
                                      </p:cBhvr>
                                      <p:to>
                                        <p:strVal val="visible"/>
                                      </p:to>
                                    </p:set>
                                    <p:animEffect transition="in" filter="fade">
                                      <p:cBhvr>
                                        <p:cTn id="21" dur="500"/>
                                        <p:tgtEl>
                                          <p:spTgt spid="59085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0853">
                                            <p:txEl>
                                              <p:pRg st="5" end="5"/>
                                            </p:txEl>
                                          </p:spTgt>
                                        </p:tgtEl>
                                        <p:attrNameLst>
                                          <p:attrName>style.visibility</p:attrName>
                                        </p:attrNameLst>
                                      </p:cBhvr>
                                      <p:to>
                                        <p:strVal val="visible"/>
                                      </p:to>
                                    </p:set>
                                    <p:animEffect transition="in" filter="fade">
                                      <p:cBhvr>
                                        <p:cTn id="24" dur="500"/>
                                        <p:tgtEl>
                                          <p:spTgt spid="59085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0853">
                                            <p:txEl>
                                              <p:pRg st="6" end="6"/>
                                            </p:txEl>
                                          </p:spTgt>
                                        </p:tgtEl>
                                        <p:attrNameLst>
                                          <p:attrName>style.visibility</p:attrName>
                                        </p:attrNameLst>
                                      </p:cBhvr>
                                      <p:to>
                                        <p:strVal val="visible"/>
                                      </p:to>
                                    </p:set>
                                    <p:animEffect transition="in" filter="fade">
                                      <p:cBhvr>
                                        <p:cTn id="27" dur="500"/>
                                        <p:tgtEl>
                                          <p:spTgt spid="59085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0853">
                                            <p:txEl>
                                              <p:pRg st="7" end="7"/>
                                            </p:txEl>
                                          </p:spTgt>
                                        </p:tgtEl>
                                        <p:attrNameLst>
                                          <p:attrName>style.visibility</p:attrName>
                                        </p:attrNameLst>
                                      </p:cBhvr>
                                      <p:to>
                                        <p:strVal val="visible"/>
                                      </p:to>
                                    </p:set>
                                    <p:animEffect transition="in" filter="fade">
                                      <p:cBhvr>
                                        <p:cTn id="30" dur="500"/>
                                        <p:tgtEl>
                                          <p:spTgt spid="59085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0853">
                                            <p:txEl>
                                              <p:pRg st="8" end="8"/>
                                            </p:txEl>
                                          </p:spTgt>
                                        </p:tgtEl>
                                        <p:attrNameLst>
                                          <p:attrName>style.visibility</p:attrName>
                                        </p:attrNameLst>
                                      </p:cBhvr>
                                      <p:to>
                                        <p:strVal val="visible"/>
                                      </p:to>
                                    </p:set>
                                    <p:animEffect transition="in" filter="fade">
                                      <p:cBhvr>
                                        <p:cTn id="33" dur="500"/>
                                        <p:tgtEl>
                                          <p:spTgt spid="59085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atin typeface="Arial" pitchFamily="34" charset="0"/>
              </a:rPr>
              <a:t>ĐỊNH NGHĨA </a:t>
            </a:r>
          </a:p>
        </p:txBody>
      </p:sp>
      <p:sp>
        <p:nvSpPr>
          <p:cNvPr id="36866" name="Rectangle 3"/>
          <p:cNvSpPr>
            <a:spLocks noGrp="1" noChangeArrowheads="1"/>
          </p:cNvSpPr>
          <p:nvPr>
            <p:ph type="body" idx="1"/>
          </p:nvPr>
        </p:nvSpPr>
        <p:spPr>
          <a:xfrm>
            <a:off x="838200" y="1600200"/>
            <a:ext cx="4953000" cy="4576763"/>
          </a:xfrm>
        </p:spPr>
        <p:txBody>
          <a:bodyPr/>
          <a:lstStyle/>
          <a:p>
            <a:pPr eaLnBrk="1" hangingPunct="1">
              <a:buClr>
                <a:srgbClr val="F79646"/>
              </a:buClr>
              <a:buSzPct val="80000"/>
              <a:buFont typeface="Wingdings" pitchFamily="2" charset="2"/>
              <a:buNone/>
            </a:pPr>
            <a:r>
              <a:rPr lang="en-US" sz="2100" dirty="0">
                <a:latin typeface="Arial" pitchFamily="34" charset="0"/>
                <a:cs typeface="Arial" pitchFamily="34" charset="0"/>
              </a:rPr>
              <a:t>Hen </a:t>
            </a:r>
            <a:r>
              <a:rPr lang="en-US" sz="2100" dirty="0" err="1">
                <a:latin typeface="Arial" pitchFamily="34" charset="0"/>
                <a:cs typeface="Arial" pitchFamily="34" charset="0"/>
              </a:rPr>
              <a:t>là</a:t>
            </a:r>
            <a:r>
              <a:rPr lang="en-US" sz="2100" dirty="0">
                <a:latin typeface="Arial" pitchFamily="34" charset="0"/>
                <a:cs typeface="Arial" pitchFamily="34" charset="0"/>
              </a:rPr>
              <a:t> </a:t>
            </a:r>
            <a:r>
              <a:rPr lang="en-US" sz="2100" dirty="0" err="1">
                <a:latin typeface="Arial" pitchFamily="34" charset="0"/>
                <a:cs typeface="Arial" pitchFamily="34" charset="0"/>
              </a:rPr>
              <a:t>một</a:t>
            </a:r>
            <a:r>
              <a:rPr lang="en-US" sz="2100" dirty="0">
                <a:latin typeface="Arial" pitchFamily="34" charset="0"/>
                <a:cs typeface="Arial" pitchFamily="34" charset="0"/>
              </a:rPr>
              <a:t> </a:t>
            </a:r>
            <a:r>
              <a:rPr lang="en-US" sz="2100" dirty="0" err="1">
                <a:latin typeface="Arial" pitchFamily="34" charset="0"/>
                <a:cs typeface="Arial" pitchFamily="34" charset="0"/>
              </a:rPr>
              <a:t>bệnh</a:t>
            </a:r>
            <a:r>
              <a:rPr lang="en-US" sz="2100" dirty="0">
                <a:latin typeface="Arial" pitchFamily="34" charset="0"/>
                <a:cs typeface="Arial" pitchFamily="34" charset="0"/>
              </a:rPr>
              <a:t> </a:t>
            </a:r>
            <a:r>
              <a:rPr lang="en-US" sz="2100" dirty="0" err="1">
                <a:latin typeface="Arial" pitchFamily="34" charset="0"/>
                <a:cs typeface="Arial" pitchFamily="34" charset="0"/>
              </a:rPr>
              <a:t>không</a:t>
            </a:r>
            <a:r>
              <a:rPr lang="en-US" sz="2100" dirty="0">
                <a:latin typeface="Arial" pitchFamily="34" charset="0"/>
                <a:cs typeface="Arial" pitchFamily="34" charset="0"/>
              </a:rPr>
              <a:t> </a:t>
            </a:r>
            <a:r>
              <a:rPr lang="en-US" sz="2100" dirty="0" err="1">
                <a:latin typeface="Arial" pitchFamily="34" charset="0"/>
                <a:cs typeface="Arial" pitchFamily="34" charset="0"/>
              </a:rPr>
              <a:t>đồng</a:t>
            </a:r>
            <a:r>
              <a:rPr lang="en-US" sz="2100" dirty="0">
                <a:latin typeface="Arial" pitchFamily="34" charset="0"/>
                <a:cs typeface="Arial" pitchFamily="34" charset="0"/>
              </a:rPr>
              <a:t> </a:t>
            </a:r>
            <a:r>
              <a:rPr lang="en-US" sz="2100" dirty="0" err="1">
                <a:latin typeface="Arial" pitchFamily="34" charset="0"/>
                <a:cs typeface="Arial" pitchFamily="34" charset="0"/>
              </a:rPr>
              <a:t>nhất</a:t>
            </a:r>
            <a:r>
              <a:rPr lang="en-US" sz="2100" dirty="0">
                <a:latin typeface="Arial" pitchFamily="34" charset="0"/>
                <a:cs typeface="Arial" pitchFamily="34" charset="0"/>
              </a:rPr>
              <a:t>, </a:t>
            </a:r>
            <a:r>
              <a:rPr lang="en-US" sz="2100" dirty="0" err="1">
                <a:latin typeface="Arial" pitchFamily="34" charset="0"/>
                <a:cs typeface="Arial" pitchFamily="34" charset="0"/>
              </a:rPr>
              <a:t>thường</a:t>
            </a:r>
            <a:r>
              <a:rPr lang="en-US" sz="2100" dirty="0">
                <a:latin typeface="Arial" pitchFamily="34" charset="0"/>
                <a:cs typeface="Arial" pitchFamily="34" charset="0"/>
              </a:rPr>
              <a:t> </a:t>
            </a:r>
            <a:r>
              <a:rPr lang="en-US" sz="2100" dirty="0" err="1">
                <a:latin typeface="Arial" pitchFamily="34" charset="0"/>
                <a:cs typeface="Arial" pitchFamily="34" charset="0"/>
              </a:rPr>
              <a:t>đặc</a:t>
            </a:r>
            <a:r>
              <a:rPr lang="en-US" sz="2100" dirty="0">
                <a:latin typeface="Arial" pitchFamily="34" charset="0"/>
                <a:cs typeface="Arial" pitchFamily="34" charset="0"/>
              </a:rPr>
              <a:t> </a:t>
            </a:r>
            <a:r>
              <a:rPr lang="en-US" sz="2100" dirty="0" err="1">
                <a:latin typeface="Arial" pitchFamily="34" charset="0"/>
                <a:cs typeface="Arial" pitchFamily="34" charset="0"/>
              </a:rPr>
              <a:t>trưng</a:t>
            </a:r>
            <a:r>
              <a:rPr lang="en-US" sz="2100" dirty="0">
                <a:latin typeface="Arial" pitchFamily="34" charset="0"/>
                <a:cs typeface="Arial" pitchFamily="34" charset="0"/>
              </a:rPr>
              <a:t> </a:t>
            </a:r>
            <a:r>
              <a:rPr lang="en-US" sz="2100" dirty="0" err="1">
                <a:latin typeface="Arial" pitchFamily="34" charset="0"/>
                <a:cs typeface="Arial" pitchFamily="34" charset="0"/>
              </a:rPr>
              <a:t>bởi</a:t>
            </a:r>
            <a:r>
              <a:rPr lang="en-US" sz="2100" dirty="0">
                <a:latin typeface="Arial" pitchFamily="34" charset="0"/>
                <a:cs typeface="Arial" pitchFamily="34" charset="0"/>
              </a:rPr>
              <a:t> </a:t>
            </a:r>
            <a:r>
              <a:rPr lang="en-US" sz="2100" dirty="0" err="1">
                <a:latin typeface="Arial" pitchFamily="34" charset="0"/>
                <a:cs typeface="Arial" pitchFamily="34" charset="0"/>
              </a:rPr>
              <a:t>viêm</a:t>
            </a:r>
            <a:r>
              <a:rPr lang="en-US" sz="2100" dirty="0">
                <a:latin typeface="Arial" pitchFamily="34" charset="0"/>
                <a:cs typeface="Arial" pitchFamily="34" charset="0"/>
              </a:rPr>
              <a:t> </a:t>
            </a:r>
            <a:r>
              <a:rPr lang="en-US" sz="2100" dirty="0" err="1">
                <a:latin typeface="Arial" pitchFamily="34" charset="0"/>
                <a:cs typeface="Arial" pitchFamily="34" charset="0"/>
              </a:rPr>
              <a:t>mạn</a:t>
            </a:r>
            <a:r>
              <a:rPr lang="en-US" sz="2100" dirty="0">
                <a:latin typeface="Arial" pitchFamily="34" charset="0"/>
                <a:cs typeface="Arial" pitchFamily="34" charset="0"/>
              </a:rPr>
              <a:t> </a:t>
            </a:r>
            <a:r>
              <a:rPr lang="en-US" sz="2100" dirty="0" err="1">
                <a:latin typeface="Arial" pitchFamily="34" charset="0"/>
                <a:cs typeface="Arial" pitchFamily="34" charset="0"/>
              </a:rPr>
              <a:t>đường</a:t>
            </a:r>
            <a:r>
              <a:rPr lang="en-US" sz="2100" dirty="0">
                <a:latin typeface="Arial" pitchFamily="34" charset="0"/>
                <a:cs typeface="Arial" pitchFamily="34" charset="0"/>
              </a:rPr>
              <a:t> </a:t>
            </a:r>
            <a:r>
              <a:rPr lang="en-US" sz="2100" dirty="0" err="1">
                <a:latin typeface="Arial" pitchFamily="34" charset="0"/>
                <a:cs typeface="Arial" pitchFamily="34" charset="0"/>
              </a:rPr>
              <a:t>thở</a:t>
            </a:r>
            <a:r>
              <a:rPr lang="en-US" sz="2100" dirty="0">
                <a:latin typeface="Arial" pitchFamily="34" charset="0"/>
                <a:cs typeface="Arial" pitchFamily="34" charset="0"/>
              </a:rPr>
              <a:t>.</a:t>
            </a:r>
          </a:p>
          <a:p>
            <a:pPr eaLnBrk="1" hangingPunct="1">
              <a:buClr>
                <a:srgbClr val="F79646"/>
              </a:buClr>
              <a:buSzPct val="80000"/>
              <a:buFont typeface="Wingdings" pitchFamily="2" charset="2"/>
              <a:buNone/>
            </a:pPr>
            <a:endParaRPr lang="en-US" sz="2100" dirty="0">
              <a:latin typeface="Arial" pitchFamily="34" charset="0"/>
              <a:cs typeface="Arial" pitchFamily="34" charset="0"/>
            </a:endParaRPr>
          </a:p>
          <a:p>
            <a:pPr eaLnBrk="1" hangingPunct="1">
              <a:buClr>
                <a:srgbClr val="F79646"/>
              </a:buClr>
              <a:buSzPct val="80000"/>
              <a:buFont typeface="Wingdings" pitchFamily="2" charset="2"/>
              <a:buNone/>
            </a:pPr>
            <a:endParaRPr lang="en-US" sz="2100" dirty="0">
              <a:latin typeface="Arial" pitchFamily="34" charset="0"/>
              <a:cs typeface="Arial" pitchFamily="34" charset="0"/>
            </a:endParaRPr>
          </a:p>
          <a:p>
            <a:pPr eaLnBrk="1" hangingPunct="1">
              <a:buClr>
                <a:srgbClr val="F79646"/>
              </a:buClr>
              <a:buSzPct val="80000"/>
              <a:buFont typeface="Wingdings" pitchFamily="2" charset="2"/>
              <a:buNone/>
            </a:pPr>
            <a:endParaRPr lang="en-US" sz="2100" dirty="0">
              <a:latin typeface="Arial" pitchFamily="34" charset="0"/>
              <a:cs typeface="Arial" pitchFamily="34" charset="0"/>
            </a:endParaRPr>
          </a:p>
          <a:p>
            <a:pPr eaLnBrk="1" hangingPunct="1">
              <a:buClr>
                <a:srgbClr val="F79646"/>
              </a:buClr>
              <a:buSzPct val="80000"/>
              <a:buFont typeface="Wingdings" pitchFamily="2" charset="2"/>
              <a:buNone/>
            </a:pPr>
            <a:endParaRPr lang="en-US" sz="2100" dirty="0">
              <a:latin typeface="Arial" pitchFamily="34" charset="0"/>
              <a:cs typeface="Arial" pitchFamily="34" charset="0"/>
            </a:endParaRPr>
          </a:p>
          <a:p>
            <a:pPr eaLnBrk="1" hangingPunct="1">
              <a:buClr>
                <a:srgbClr val="F79646"/>
              </a:buClr>
              <a:buSzPct val="80000"/>
              <a:buFont typeface="Wingdings" pitchFamily="2" charset="2"/>
              <a:buNone/>
            </a:pPr>
            <a:r>
              <a:rPr lang="en-US" sz="2100" dirty="0">
                <a:latin typeface="Arial" pitchFamily="34" charset="0"/>
                <a:cs typeface="Arial" pitchFamily="34" charset="0"/>
              </a:rPr>
              <a:t>Hen </a:t>
            </a:r>
            <a:r>
              <a:rPr lang="en-US" sz="2100" dirty="0" err="1">
                <a:latin typeface="Arial" pitchFamily="34" charset="0"/>
                <a:cs typeface="Arial" pitchFamily="34" charset="0"/>
              </a:rPr>
              <a:t>được</a:t>
            </a:r>
            <a:r>
              <a:rPr lang="en-US" sz="2100" dirty="0">
                <a:latin typeface="Arial" pitchFamily="34" charset="0"/>
                <a:cs typeface="Arial" pitchFamily="34" charset="0"/>
              </a:rPr>
              <a:t> </a:t>
            </a:r>
            <a:r>
              <a:rPr lang="en-US" sz="2100" dirty="0" err="1">
                <a:latin typeface="Arial" pitchFamily="34" charset="0"/>
                <a:cs typeface="Arial" pitchFamily="34" charset="0"/>
              </a:rPr>
              <a:t>xác</a:t>
            </a:r>
            <a:r>
              <a:rPr lang="en-US" sz="2100" dirty="0">
                <a:latin typeface="Arial" pitchFamily="34" charset="0"/>
                <a:cs typeface="Arial" pitchFamily="34" charset="0"/>
              </a:rPr>
              <a:t> </a:t>
            </a:r>
            <a:r>
              <a:rPr lang="en-US" sz="2100" dirty="0" err="1">
                <a:latin typeface="Arial" pitchFamily="34" charset="0"/>
                <a:cs typeface="Arial" pitchFamily="34" charset="0"/>
              </a:rPr>
              <a:t>nhận</a:t>
            </a:r>
            <a:r>
              <a:rPr lang="en-US" sz="2100" dirty="0">
                <a:latin typeface="Arial" pitchFamily="34" charset="0"/>
                <a:cs typeface="Arial" pitchFamily="34" charset="0"/>
              </a:rPr>
              <a:t> </a:t>
            </a:r>
            <a:r>
              <a:rPr lang="en-US" sz="2100" dirty="0" err="1">
                <a:latin typeface="Arial" pitchFamily="34" charset="0"/>
                <a:cs typeface="Arial" pitchFamily="34" charset="0"/>
              </a:rPr>
              <a:t>bởi</a:t>
            </a:r>
            <a:r>
              <a:rPr lang="en-US" sz="2100" dirty="0">
                <a:latin typeface="Arial" pitchFamily="34" charset="0"/>
                <a:cs typeface="Arial" pitchFamily="34" charset="0"/>
              </a:rPr>
              <a:t> </a:t>
            </a:r>
            <a:r>
              <a:rPr lang="en-US" sz="2100" dirty="0" err="1">
                <a:latin typeface="Arial" pitchFamily="34" charset="0"/>
                <a:cs typeface="Arial" pitchFamily="34" charset="0"/>
              </a:rPr>
              <a:t>các</a:t>
            </a:r>
            <a:r>
              <a:rPr lang="en-US" sz="2100" dirty="0">
                <a:latin typeface="Arial" pitchFamily="34" charset="0"/>
                <a:cs typeface="Arial" pitchFamily="34" charset="0"/>
              </a:rPr>
              <a:t> </a:t>
            </a:r>
            <a:r>
              <a:rPr lang="en-US" sz="2100" dirty="0" err="1">
                <a:latin typeface="Arial" pitchFamily="34" charset="0"/>
                <a:cs typeface="Arial" pitchFamily="34" charset="0"/>
              </a:rPr>
              <a:t>triệu</a:t>
            </a:r>
            <a:r>
              <a:rPr lang="en-US" sz="2100" dirty="0">
                <a:latin typeface="Arial" pitchFamily="34" charset="0"/>
                <a:cs typeface="Arial" pitchFamily="34" charset="0"/>
              </a:rPr>
              <a:t> </a:t>
            </a:r>
            <a:r>
              <a:rPr lang="en-US" sz="2100" dirty="0" err="1">
                <a:latin typeface="Arial" pitchFamily="34" charset="0"/>
                <a:cs typeface="Arial" pitchFamily="34" charset="0"/>
              </a:rPr>
              <a:t>chứng</a:t>
            </a:r>
            <a:r>
              <a:rPr lang="en-US" sz="2100" dirty="0">
                <a:latin typeface="Arial" pitchFamily="34" charset="0"/>
                <a:cs typeface="Arial" pitchFamily="34" charset="0"/>
              </a:rPr>
              <a:t> </a:t>
            </a:r>
            <a:r>
              <a:rPr lang="en-US" sz="2100" dirty="0" err="1">
                <a:latin typeface="Arial" pitchFamily="34" charset="0"/>
                <a:cs typeface="Arial" pitchFamily="34" charset="0"/>
              </a:rPr>
              <a:t>hô</a:t>
            </a:r>
            <a:r>
              <a:rPr lang="en-US" sz="2100" dirty="0">
                <a:latin typeface="Arial" pitchFamily="34" charset="0"/>
                <a:cs typeface="Arial" pitchFamily="34" charset="0"/>
              </a:rPr>
              <a:t> </a:t>
            </a:r>
            <a:r>
              <a:rPr lang="en-US" sz="2100" dirty="0" err="1">
                <a:latin typeface="Arial" pitchFamily="34" charset="0"/>
                <a:cs typeface="Arial" pitchFamily="34" charset="0"/>
              </a:rPr>
              <a:t>hấp</a:t>
            </a:r>
            <a:r>
              <a:rPr lang="en-US" sz="2100" dirty="0">
                <a:latin typeface="Arial" pitchFamily="34" charset="0"/>
                <a:cs typeface="Arial" pitchFamily="34" charset="0"/>
              </a:rPr>
              <a:t> </a:t>
            </a:r>
            <a:r>
              <a:rPr lang="en-US" sz="2100" dirty="0" err="1">
                <a:latin typeface="Arial" pitchFamily="34" charset="0"/>
                <a:cs typeface="Arial" pitchFamily="34" charset="0"/>
              </a:rPr>
              <a:t>như</a:t>
            </a:r>
            <a:r>
              <a:rPr lang="en-US" sz="2100" dirty="0">
                <a:latin typeface="Arial" pitchFamily="34" charset="0"/>
                <a:cs typeface="Arial" pitchFamily="34" charset="0"/>
              </a:rPr>
              <a:t> </a:t>
            </a:r>
            <a:r>
              <a:rPr lang="en-US" sz="2100" dirty="0" err="1">
                <a:latin typeface="Arial" pitchFamily="34" charset="0"/>
                <a:cs typeface="Arial" pitchFamily="34" charset="0"/>
              </a:rPr>
              <a:t>khò</a:t>
            </a:r>
            <a:r>
              <a:rPr lang="en-US" sz="2100" dirty="0">
                <a:latin typeface="Arial" pitchFamily="34" charset="0"/>
                <a:cs typeface="Arial" pitchFamily="34" charset="0"/>
              </a:rPr>
              <a:t> </a:t>
            </a:r>
            <a:r>
              <a:rPr lang="en-US" sz="2100" dirty="0" err="1">
                <a:latin typeface="Arial" pitchFamily="34" charset="0"/>
                <a:cs typeface="Arial" pitchFamily="34" charset="0"/>
              </a:rPr>
              <a:t>khè</a:t>
            </a:r>
            <a:r>
              <a:rPr lang="en-US" sz="2100" dirty="0">
                <a:latin typeface="Arial" pitchFamily="34" charset="0"/>
                <a:cs typeface="Arial" pitchFamily="34" charset="0"/>
              </a:rPr>
              <a:t>, </a:t>
            </a:r>
            <a:r>
              <a:rPr lang="en-US" sz="2100" dirty="0" err="1">
                <a:latin typeface="Arial" pitchFamily="34" charset="0"/>
                <a:cs typeface="Arial" pitchFamily="34" charset="0"/>
              </a:rPr>
              <a:t>khó</a:t>
            </a:r>
            <a:r>
              <a:rPr lang="en-US" sz="2100" dirty="0">
                <a:latin typeface="Arial" pitchFamily="34" charset="0"/>
                <a:cs typeface="Arial" pitchFamily="34" charset="0"/>
              </a:rPr>
              <a:t> </a:t>
            </a:r>
            <a:r>
              <a:rPr lang="en-US" sz="2100" dirty="0" err="1">
                <a:latin typeface="Arial" pitchFamily="34" charset="0"/>
                <a:cs typeface="Arial" pitchFamily="34" charset="0"/>
              </a:rPr>
              <a:t>thở</a:t>
            </a:r>
            <a:r>
              <a:rPr lang="en-US" sz="2100" dirty="0">
                <a:latin typeface="Arial" pitchFamily="34" charset="0"/>
                <a:cs typeface="Arial" pitchFamily="34" charset="0"/>
              </a:rPr>
              <a:t>, </a:t>
            </a:r>
            <a:r>
              <a:rPr lang="en-US" sz="2100" dirty="0" err="1">
                <a:latin typeface="Arial" pitchFamily="34" charset="0"/>
                <a:cs typeface="Arial" pitchFamily="34" charset="0"/>
              </a:rPr>
              <a:t>nặng</a:t>
            </a:r>
            <a:r>
              <a:rPr lang="en-US" sz="2100" dirty="0">
                <a:latin typeface="Arial" pitchFamily="34" charset="0"/>
                <a:cs typeface="Arial" pitchFamily="34" charset="0"/>
              </a:rPr>
              <a:t> </a:t>
            </a:r>
            <a:r>
              <a:rPr lang="en-US" sz="2100" dirty="0" err="1">
                <a:latin typeface="Arial" pitchFamily="34" charset="0"/>
                <a:cs typeface="Arial" pitchFamily="34" charset="0"/>
              </a:rPr>
              <a:t>ngực</a:t>
            </a:r>
            <a:r>
              <a:rPr lang="en-US" sz="2100" dirty="0">
                <a:latin typeface="Arial" pitchFamily="34" charset="0"/>
                <a:cs typeface="Arial" pitchFamily="34" charset="0"/>
              </a:rPr>
              <a:t> </a:t>
            </a:r>
            <a:r>
              <a:rPr lang="en-US" sz="2100" dirty="0" err="1">
                <a:latin typeface="Arial" pitchFamily="34" charset="0"/>
                <a:cs typeface="Arial" pitchFamily="34" charset="0"/>
              </a:rPr>
              <a:t>và</a:t>
            </a:r>
            <a:r>
              <a:rPr lang="en-US" sz="2100" dirty="0">
                <a:latin typeface="Arial" pitchFamily="34" charset="0"/>
                <a:cs typeface="Arial" pitchFamily="34" charset="0"/>
              </a:rPr>
              <a:t> ho </a:t>
            </a:r>
            <a:r>
              <a:rPr lang="en-US" sz="2100" dirty="0" err="1">
                <a:latin typeface="Arial" pitchFamily="34" charset="0"/>
                <a:cs typeface="Arial" pitchFamily="34" charset="0"/>
              </a:rPr>
              <a:t>thay</a:t>
            </a:r>
            <a:r>
              <a:rPr lang="en-US" sz="2100" dirty="0">
                <a:latin typeface="Arial" pitchFamily="34" charset="0"/>
                <a:cs typeface="Arial" pitchFamily="34" charset="0"/>
              </a:rPr>
              <a:t> </a:t>
            </a:r>
            <a:r>
              <a:rPr lang="en-US" sz="2100" dirty="0" err="1">
                <a:latin typeface="Arial" pitchFamily="34" charset="0"/>
                <a:cs typeface="Arial" pitchFamily="34" charset="0"/>
              </a:rPr>
              <a:t>đổi</a:t>
            </a:r>
            <a:r>
              <a:rPr lang="en-US" sz="2100" dirty="0">
                <a:latin typeface="Arial" pitchFamily="34" charset="0"/>
                <a:cs typeface="Arial" pitchFamily="34" charset="0"/>
              </a:rPr>
              <a:t> </a:t>
            </a:r>
            <a:r>
              <a:rPr lang="en-US" sz="2100" dirty="0" err="1">
                <a:latin typeface="Arial" pitchFamily="34" charset="0"/>
                <a:cs typeface="Arial" pitchFamily="34" charset="0"/>
              </a:rPr>
              <a:t>về</a:t>
            </a:r>
            <a:r>
              <a:rPr lang="en-US" sz="2100" dirty="0">
                <a:latin typeface="Arial" pitchFamily="34" charset="0"/>
                <a:cs typeface="Arial" pitchFamily="34" charset="0"/>
              </a:rPr>
              <a:t> </a:t>
            </a:r>
            <a:r>
              <a:rPr lang="en-US" sz="2100" dirty="0" err="1">
                <a:latin typeface="Arial" pitchFamily="34" charset="0"/>
                <a:cs typeface="Arial" pitchFamily="34" charset="0"/>
              </a:rPr>
              <a:t>cường</a:t>
            </a:r>
            <a:r>
              <a:rPr lang="en-US" sz="2100" dirty="0">
                <a:latin typeface="Arial" pitchFamily="34" charset="0"/>
                <a:cs typeface="Arial" pitchFamily="34" charset="0"/>
              </a:rPr>
              <a:t> </a:t>
            </a:r>
            <a:r>
              <a:rPr lang="en-US" sz="2100" dirty="0" err="1">
                <a:latin typeface="Arial" pitchFamily="34" charset="0"/>
                <a:cs typeface="Arial" pitchFamily="34" charset="0"/>
              </a:rPr>
              <a:t>độ</a:t>
            </a:r>
            <a:r>
              <a:rPr lang="en-US" sz="2100" dirty="0">
                <a:latin typeface="Arial" pitchFamily="34" charset="0"/>
                <a:cs typeface="Arial" pitchFamily="34" charset="0"/>
              </a:rPr>
              <a:t>/ </a:t>
            </a:r>
            <a:r>
              <a:rPr lang="en-US" sz="2100" dirty="0" err="1">
                <a:latin typeface="Arial" pitchFamily="34" charset="0"/>
                <a:cs typeface="Arial" pitchFamily="34" charset="0"/>
              </a:rPr>
              <a:t>theo</a:t>
            </a:r>
            <a:r>
              <a:rPr lang="en-US" sz="2100" dirty="0">
                <a:latin typeface="Arial" pitchFamily="34" charset="0"/>
                <a:cs typeface="Arial" pitchFamily="34" charset="0"/>
              </a:rPr>
              <a:t> </a:t>
            </a:r>
            <a:r>
              <a:rPr lang="en-US" sz="2100" dirty="0" err="1">
                <a:latin typeface="Arial" pitchFamily="34" charset="0"/>
                <a:cs typeface="Arial" pitchFamily="34" charset="0"/>
              </a:rPr>
              <a:t>thời</a:t>
            </a:r>
            <a:r>
              <a:rPr lang="en-US" sz="2100" dirty="0">
                <a:latin typeface="Arial" pitchFamily="34" charset="0"/>
                <a:cs typeface="Arial" pitchFamily="34" charset="0"/>
              </a:rPr>
              <a:t> </a:t>
            </a:r>
            <a:r>
              <a:rPr lang="en-US" sz="2100" dirty="0" err="1">
                <a:latin typeface="Arial" pitchFamily="34" charset="0"/>
                <a:cs typeface="Arial" pitchFamily="34" charset="0"/>
              </a:rPr>
              <a:t>gian</a:t>
            </a:r>
            <a:r>
              <a:rPr lang="en-US" sz="2100" dirty="0">
                <a:latin typeface="Arial" pitchFamily="34" charset="0"/>
                <a:cs typeface="Arial" pitchFamily="34" charset="0"/>
              </a:rPr>
              <a:t> </a:t>
            </a:r>
            <a:r>
              <a:rPr lang="en-US" sz="2100" dirty="0" err="1">
                <a:latin typeface="Arial" pitchFamily="34" charset="0"/>
                <a:cs typeface="Arial" pitchFamily="34" charset="0"/>
              </a:rPr>
              <a:t>kèm</a:t>
            </a:r>
            <a:r>
              <a:rPr lang="en-US" sz="2100" dirty="0">
                <a:latin typeface="Arial" pitchFamily="34" charset="0"/>
                <a:cs typeface="Arial" pitchFamily="34" charset="0"/>
              </a:rPr>
              <a:t> </a:t>
            </a:r>
            <a:r>
              <a:rPr lang="en-US" sz="2100" dirty="0" err="1">
                <a:latin typeface="Arial" pitchFamily="34" charset="0"/>
                <a:cs typeface="Arial" pitchFamily="34" charset="0"/>
              </a:rPr>
              <a:t>với</a:t>
            </a:r>
            <a:r>
              <a:rPr lang="en-US" sz="2100" dirty="0">
                <a:latin typeface="Arial" pitchFamily="34" charset="0"/>
                <a:cs typeface="Arial" pitchFamily="34" charset="0"/>
              </a:rPr>
              <a:t> </a:t>
            </a:r>
            <a:r>
              <a:rPr lang="en-US" sz="2100" dirty="0" err="1">
                <a:latin typeface="Arial" pitchFamily="34" charset="0"/>
                <a:cs typeface="Arial" pitchFamily="34" charset="0"/>
              </a:rPr>
              <a:t>tắc</a:t>
            </a:r>
            <a:r>
              <a:rPr lang="en-US" sz="2100" dirty="0">
                <a:latin typeface="Arial" pitchFamily="34" charset="0"/>
                <a:cs typeface="Arial" pitchFamily="34" charset="0"/>
              </a:rPr>
              <a:t> </a:t>
            </a:r>
            <a:r>
              <a:rPr lang="en-US" sz="2100" dirty="0" err="1">
                <a:latin typeface="Arial" pitchFamily="34" charset="0"/>
                <a:cs typeface="Arial" pitchFamily="34" charset="0"/>
              </a:rPr>
              <a:t>nghẽn</a:t>
            </a:r>
            <a:r>
              <a:rPr lang="en-US" sz="2100" dirty="0">
                <a:latin typeface="Arial" pitchFamily="34" charset="0"/>
                <a:cs typeface="Arial" pitchFamily="34" charset="0"/>
              </a:rPr>
              <a:t> </a:t>
            </a:r>
            <a:r>
              <a:rPr lang="en-US" sz="2100" dirty="0" err="1">
                <a:latin typeface="Arial" pitchFamily="34" charset="0"/>
                <a:cs typeface="Arial" pitchFamily="34" charset="0"/>
              </a:rPr>
              <a:t>đường</a:t>
            </a:r>
            <a:r>
              <a:rPr lang="en-US" sz="2100" dirty="0">
                <a:latin typeface="Arial" pitchFamily="34" charset="0"/>
                <a:cs typeface="Arial" pitchFamily="34" charset="0"/>
              </a:rPr>
              <a:t> </a:t>
            </a:r>
            <a:r>
              <a:rPr lang="en-US" sz="2100" dirty="0" err="1">
                <a:latin typeface="Arial" pitchFamily="34" charset="0"/>
                <a:cs typeface="Arial" pitchFamily="34" charset="0"/>
              </a:rPr>
              <a:t>dòng</a:t>
            </a:r>
            <a:r>
              <a:rPr lang="en-US" sz="2100" dirty="0">
                <a:latin typeface="Arial" pitchFamily="34" charset="0"/>
                <a:cs typeface="Arial" pitchFamily="34" charset="0"/>
              </a:rPr>
              <a:t> </a:t>
            </a:r>
            <a:r>
              <a:rPr lang="en-US" sz="2100" dirty="0" err="1">
                <a:latin typeface="Arial" pitchFamily="34" charset="0"/>
                <a:cs typeface="Arial" pitchFamily="34" charset="0"/>
              </a:rPr>
              <a:t>khí</a:t>
            </a:r>
            <a:r>
              <a:rPr lang="en-US" sz="2100" dirty="0">
                <a:latin typeface="Arial" pitchFamily="34" charset="0"/>
                <a:cs typeface="Arial" pitchFamily="34" charset="0"/>
              </a:rPr>
              <a:t> </a:t>
            </a:r>
            <a:r>
              <a:rPr lang="en-US" sz="2100" dirty="0" err="1">
                <a:latin typeface="Arial" pitchFamily="34" charset="0"/>
                <a:cs typeface="Arial" pitchFamily="34" charset="0"/>
              </a:rPr>
              <a:t>thở</a:t>
            </a:r>
            <a:r>
              <a:rPr lang="en-US" sz="2100" dirty="0">
                <a:latin typeface="Arial" pitchFamily="34" charset="0"/>
                <a:cs typeface="Arial" pitchFamily="34" charset="0"/>
              </a:rPr>
              <a:t> </a:t>
            </a:r>
            <a:r>
              <a:rPr lang="en-US" sz="2100" dirty="0" err="1">
                <a:latin typeface="Arial" pitchFamily="34" charset="0"/>
                <a:cs typeface="Arial" pitchFamily="34" charset="0"/>
              </a:rPr>
              <a:t>ra.</a:t>
            </a:r>
            <a:endParaRPr lang="en-US" sz="2100" dirty="0">
              <a:latin typeface="Arial" pitchFamily="34" charset="0"/>
              <a:cs typeface="Arial" pitchFamily="34" charset="0"/>
            </a:endParaRPr>
          </a:p>
        </p:txBody>
      </p:sp>
      <p:pic>
        <p:nvPicPr>
          <p:cNvPr id="3" name="Picture 2">
            <a:extLst>
              <a:ext uri="{FF2B5EF4-FFF2-40B4-BE49-F238E27FC236}">
                <a16:creationId xmlns:a16="http://schemas.microsoft.com/office/drawing/2014/main" id="{C7EC40DA-7669-4ABB-B0A7-3F478B6F8DED}"/>
              </a:ext>
            </a:extLst>
          </p:cNvPr>
          <p:cNvPicPr>
            <a:picLocks noChangeAspect="1"/>
          </p:cNvPicPr>
          <p:nvPr/>
        </p:nvPicPr>
        <p:blipFill>
          <a:blip r:embed="rId2"/>
          <a:stretch>
            <a:fillRect/>
          </a:stretch>
        </p:blipFill>
        <p:spPr>
          <a:xfrm>
            <a:off x="6096000" y="3819525"/>
            <a:ext cx="5469991" cy="2895600"/>
          </a:xfrm>
          <a:prstGeom prst="rect">
            <a:avLst/>
          </a:prstGeom>
        </p:spPr>
      </p:pic>
      <p:pic>
        <p:nvPicPr>
          <p:cNvPr id="6146" name="Picture 2" descr="The heterogeneity of asthma immunopathology segmented into eosinophilic...  | Download Scientific Diagram">
            <a:extLst>
              <a:ext uri="{FF2B5EF4-FFF2-40B4-BE49-F238E27FC236}">
                <a16:creationId xmlns:a16="http://schemas.microsoft.com/office/drawing/2014/main" id="{29BD1F94-6619-478F-BA71-F882477AC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52400"/>
            <a:ext cx="4031362" cy="3523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6064B5-FC20-4FC9-B1DB-3F849930BD49}"/>
              </a:ext>
            </a:extLst>
          </p:cNvPr>
          <p:cNvSpPr txBox="1"/>
          <p:nvPr/>
        </p:nvSpPr>
        <p:spPr>
          <a:xfrm>
            <a:off x="838200" y="6477000"/>
            <a:ext cx="3756156" cy="646331"/>
          </a:xfrm>
          <a:prstGeom prst="rect">
            <a:avLst/>
          </a:prstGeom>
          <a:noFill/>
        </p:spPr>
        <p:txBody>
          <a:bodyPr wrap="none" rtlCol="0">
            <a:spAutoFit/>
          </a:bodyPr>
          <a:lstStyle/>
          <a:p>
            <a:r>
              <a:rPr lang="en-US" dirty="0">
                <a:solidFill>
                  <a:schemeClr val="bg1"/>
                </a:solidFill>
              </a:rPr>
              <a:t>Al-</a:t>
            </a:r>
            <a:r>
              <a:rPr lang="en-US" dirty="0" err="1">
                <a:solidFill>
                  <a:schemeClr val="bg1"/>
                </a:solidFill>
              </a:rPr>
              <a:t>Moamary</a:t>
            </a:r>
            <a:r>
              <a:rPr lang="en-US" dirty="0">
                <a:solidFill>
                  <a:schemeClr val="bg1"/>
                </a:solidFill>
              </a:rPr>
              <a:t>, Annals Thora Med, 2019</a:t>
            </a:r>
          </a:p>
          <a:p>
            <a:endParaRPr 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0852" name="Rectangle 4"/>
          <p:cNvSpPr>
            <a:spLocks noGrp="1" noChangeArrowheads="1"/>
          </p:cNvSpPr>
          <p:nvPr>
            <p:ph type="title" idx="4294967295"/>
          </p:nvPr>
        </p:nvSpPr>
        <p:spPr/>
        <p:txBody>
          <a:bodyPr/>
          <a:lstStyle/>
          <a:p>
            <a:r>
              <a:rPr lang="en-US"/>
              <a:t>Đánh giá lâm sàng hen cấp</a:t>
            </a:r>
          </a:p>
        </p:txBody>
      </p:sp>
      <p:sp>
        <p:nvSpPr>
          <p:cNvPr id="590851" name="Rectangle 3"/>
          <p:cNvSpPr>
            <a:spLocks noGrp="1" noChangeArrowheads="1"/>
          </p:cNvSpPr>
          <p:nvPr>
            <p:ph type="body" sz="half" idx="4294967295"/>
          </p:nvPr>
        </p:nvSpPr>
        <p:spPr>
          <a:xfrm>
            <a:off x="838200" y="1905000"/>
            <a:ext cx="5715000" cy="4114800"/>
          </a:xfrm>
        </p:spPr>
        <p:txBody>
          <a:bodyPr>
            <a:normAutofit/>
          </a:bodyPr>
          <a:lstStyle/>
          <a:p>
            <a:pPr>
              <a:lnSpc>
                <a:spcPct val="80000"/>
              </a:lnSpc>
            </a:pPr>
            <a:r>
              <a:rPr lang="en-US" sz="2500" dirty="0" err="1"/>
              <a:t>Bệnh</a:t>
            </a:r>
            <a:r>
              <a:rPr lang="en-US" sz="2500" dirty="0"/>
              <a:t> </a:t>
            </a:r>
            <a:r>
              <a:rPr lang="en-US" sz="2500" dirty="0" err="1"/>
              <a:t>sử</a:t>
            </a:r>
            <a:r>
              <a:rPr lang="en-US" sz="2500" dirty="0"/>
              <a:t> </a:t>
            </a:r>
          </a:p>
          <a:p>
            <a:pPr lvl="1">
              <a:lnSpc>
                <a:spcPct val="80000"/>
              </a:lnSpc>
            </a:pPr>
            <a:r>
              <a:rPr lang="en-US" sz="2500" dirty="0" err="1"/>
              <a:t>vắn</a:t>
            </a:r>
            <a:r>
              <a:rPr lang="en-US" sz="2500" dirty="0"/>
              <a:t> </a:t>
            </a:r>
            <a:r>
              <a:rPr lang="en-US" sz="2500" dirty="0" err="1"/>
              <a:t>tắt</a:t>
            </a:r>
            <a:r>
              <a:rPr lang="en-US" sz="2500" dirty="0"/>
              <a:t>, song </a:t>
            </a:r>
            <a:r>
              <a:rPr lang="en-US" sz="2500" dirty="0" err="1"/>
              <a:t>song</a:t>
            </a:r>
            <a:r>
              <a:rPr lang="en-US" sz="2500" dirty="0"/>
              <a:t> </a:t>
            </a:r>
            <a:r>
              <a:rPr lang="en-US" sz="2500" dirty="0" err="1"/>
              <a:t>với</a:t>
            </a:r>
            <a:r>
              <a:rPr lang="en-US" sz="2500" dirty="0"/>
              <a:t> </a:t>
            </a:r>
            <a:r>
              <a:rPr lang="en-US" sz="2500" dirty="0" err="1"/>
              <a:t>điều</a:t>
            </a:r>
            <a:r>
              <a:rPr lang="en-US" sz="2500" dirty="0"/>
              <a:t> </a:t>
            </a:r>
            <a:r>
              <a:rPr lang="en-US" sz="2500" dirty="0" err="1"/>
              <a:t>trị</a:t>
            </a:r>
            <a:r>
              <a:rPr lang="en-US" sz="2500" dirty="0"/>
              <a:t> </a:t>
            </a:r>
          </a:p>
          <a:p>
            <a:pPr lvl="1">
              <a:lnSpc>
                <a:spcPct val="80000"/>
              </a:lnSpc>
            </a:pPr>
            <a:r>
              <a:rPr lang="en-US" sz="2500" dirty="0" err="1"/>
              <a:t>lưu</a:t>
            </a:r>
            <a:r>
              <a:rPr lang="en-US" sz="2500" dirty="0"/>
              <a:t> ý </a:t>
            </a:r>
            <a:r>
              <a:rPr lang="en-US" sz="2500" dirty="0" err="1"/>
              <a:t>các</a:t>
            </a:r>
            <a:r>
              <a:rPr lang="en-US" sz="2500" dirty="0"/>
              <a:t> </a:t>
            </a:r>
            <a:r>
              <a:rPr lang="en-US" sz="2500" dirty="0" err="1"/>
              <a:t>trọng</a:t>
            </a:r>
            <a:r>
              <a:rPr lang="en-US" sz="2500" dirty="0"/>
              <a:t> </a:t>
            </a:r>
            <a:r>
              <a:rPr lang="en-US" sz="2500" dirty="0" err="1"/>
              <a:t>tâm</a:t>
            </a:r>
            <a:r>
              <a:rPr lang="en-US" sz="2500" dirty="0"/>
              <a:t> </a:t>
            </a:r>
            <a:r>
              <a:rPr lang="en-US" sz="2500" dirty="0" err="1"/>
              <a:t>sau</a:t>
            </a:r>
            <a:r>
              <a:rPr lang="en-US" sz="2500" dirty="0"/>
              <a:t>: </a:t>
            </a:r>
          </a:p>
          <a:p>
            <a:pPr lvl="2">
              <a:lnSpc>
                <a:spcPct val="80000"/>
              </a:lnSpc>
            </a:pPr>
            <a:r>
              <a:rPr lang="en-US" sz="2100" dirty="0" err="1"/>
              <a:t>thời</a:t>
            </a:r>
            <a:r>
              <a:rPr lang="en-US" sz="2100" dirty="0"/>
              <a:t> </a:t>
            </a:r>
            <a:r>
              <a:rPr lang="en-US" sz="2100" dirty="0" err="1"/>
              <a:t>điểm</a:t>
            </a:r>
            <a:r>
              <a:rPr lang="en-US" sz="2100" dirty="0"/>
              <a:t> </a:t>
            </a:r>
            <a:r>
              <a:rPr lang="en-US" sz="2100" dirty="0" err="1"/>
              <a:t>khởi</a:t>
            </a:r>
            <a:r>
              <a:rPr lang="en-US" sz="2100" dirty="0"/>
              <a:t> </a:t>
            </a:r>
            <a:r>
              <a:rPr lang="en-US" sz="2100" dirty="0" err="1"/>
              <a:t>phát</a:t>
            </a:r>
            <a:r>
              <a:rPr lang="en-US" sz="2100" dirty="0"/>
              <a:t> </a:t>
            </a:r>
            <a:r>
              <a:rPr lang="en-US" sz="2100" dirty="0" err="1"/>
              <a:t>và</a:t>
            </a:r>
            <a:r>
              <a:rPr lang="en-US" sz="2100" dirty="0"/>
              <a:t> </a:t>
            </a:r>
            <a:r>
              <a:rPr lang="en-US" sz="2100" dirty="0" err="1"/>
              <a:t>nguyên</a:t>
            </a:r>
            <a:r>
              <a:rPr lang="en-US" sz="2100" dirty="0"/>
              <a:t> </a:t>
            </a:r>
            <a:r>
              <a:rPr lang="en-US" sz="2100" dirty="0" err="1"/>
              <a:t>nhân</a:t>
            </a:r>
            <a:r>
              <a:rPr lang="en-US" sz="2100" dirty="0"/>
              <a:t> </a:t>
            </a:r>
            <a:r>
              <a:rPr lang="en-US" sz="2100" dirty="0" err="1"/>
              <a:t>đợt</a:t>
            </a:r>
            <a:r>
              <a:rPr lang="en-US" sz="2100" dirty="0"/>
              <a:t> </a:t>
            </a:r>
            <a:r>
              <a:rPr lang="en-US" sz="2100" dirty="0" err="1"/>
              <a:t>cấp</a:t>
            </a:r>
            <a:r>
              <a:rPr lang="en-US" sz="2100" dirty="0"/>
              <a:t> hen, </a:t>
            </a:r>
          </a:p>
          <a:p>
            <a:pPr lvl="2">
              <a:lnSpc>
                <a:spcPct val="80000"/>
              </a:lnSpc>
            </a:pPr>
            <a:r>
              <a:rPr lang="en-US" sz="2100" dirty="0" err="1"/>
              <a:t>độ</a:t>
            </a:r>
            <a:r>
              <a:rPr lang="en-US" sz="2100" dirty="0"/>
              <a:t> </a:t>
            </a:r>
            <a:r>
              <a:rPr lang="en-US" sz="2100" dirty="0" err="1"/>
              <a:t>nặng</a:t>
            </a:r>
            <a:r>
              <a:rPr lang="en-US" sz="2100" dirty="0"/>
              <a:t> (</a:t>
            </a:r>
            <a:r>
              <a:rPr lang="en-US" sz="2100" dirty="0" err="1"/>
              <a:t>giới</a:t>
            </a:r>
            <a:r>
              <a:rPr lang="en-US" sz="2100" dirty="0"/>
              <a:t> </a:t>
            </a:r>
            <a:r>
              <a:rPr lang="en-US" sz="2100" dirty="0" err="1"/>
              <a:t>hạn</a:t>
            </a:r>
            <a:r>
              <a:rPr lang="en-US" sz="2100" dirty="0"/>
              <a:t> </a:t>
            </a:r>
            <a:r>
              <a:rPr lang="en-US" sz="2100" dirty="0" err="1"/>
              <a:t>vận</a:t>
            </a:r>
            <a:r>
              <a:rPr lang="en-US" sz="2100" dirty="0"/>
              <a:t> </a:t>
            </a:r>
            <a:r>
              <a:rPr lang="en-US" sz="2100" dirty="0" err="1"/>
              <a:t>động</a:t>
            </a:r>
            <a:r>
              <a:rPr lang="en-US" sz="2100" dirty="0"/>
              <a:t> </a:t>
            </a:r>
            <a:r>
              <a:rPr lang="en-US" sz="2100" dirty="0" err="1"/>
              <a:t>hoặc</a:t>
            </a:r>
            <a:r>
              <a:rPr lang="en-US" sz="2100" dirty="0"/>
              <a:t> </a:t>
            </a:r>
            <a:r>
              <a:rPr lang="en-US" sz="2100" dirty="0" err="1"/>
              <a:t>giấc</a:t>
            </a:r>
            <a:r>
              <a:rPr lang="en-US" sz="2100" dirty="0"/>
              <a:t> </a:t>
            </a:r>
            <a:r>
              <a:rPr lang="en-US" sz="2100" dirty="0" err="1"/>
              <a:t>ngủ</a:t>
            </a:r>
            <a:r>
              <a:rPr lang="en-US" sz="2100" dirty="0"/>
              <a:t>), </a:t>
            </a:r>
          </a:p>
          <a:p>
            <a:pPr lvl="2">
              <a:lnSpc>
                <a:spcPct val="80000"/>
              </a:lnSpc>
            </a:pPr>
            <a:r>
              <a:rPr lang="en-US" sz="2100" dirty="0" err="1"/>
              <a:t>triệu</a:t>
            </a:r>
            <a:r>
              <a:rPr lang="en-US" sz="2100" dirty="0"/>
              <a:t> </a:t>
            </a:r>
            <a:r>
              <a:rPr lang="en-US" sz="2100" dirty="0" err="1"/>
              <a:t>chứng</a:t>
            </a:r>
            <a:r>
              <a:rPr lang="en-US" sz="2100" dirty="0"/>
              <a:t> </a:t>
            </a:r>
            <a:r>
              <a:rPr lang="en-US" sz="2100" dirty="0" err="1"/>
              <a:t>của</a:t>
            </a:r>
            <a:r>
              <a:rPr lang="en-US" sz="2100" dirty="0"/>
              <a:t> </a:t>
            </a:r>
            <a:r>
              <a:rPr lang="en-US" sz="2100" dirty="0" err="1"/>
              <a:t>sốc</a:t>
            </a:r>
            <a:r>
              <a:rPr lang="en-US" sz="2100" dirty="0"/>
              <a:t> </a:t>
            </a:r>
            <a:r>
              <a:rPr lang="en-US" sz="2100" dirty="0" err="1"/>
              <a:t>phản</a:t>
            </a:r>
            <a:r>
              <a:rPr lang="en-US" sz="2100" dirty="0"/>
              <a:t> </a:t>
            </a:r>
            <a:r>
              <a:rPr lang="en-US" sz="2100" dirty="0" err="1"/>
              <a:t>vệ</a:t>
            </a:r>
            <a:r>
              <a:rPr lang="en-US" sz="2100" dirty="0"/>
              <a:t>, </a:t>
            </a:r>
            <a:r>
              <a:rPr lang="en-US" sz="2100" dirty="0" err="1"/>
              <a:t>yếu</a:t>
            </a:r>
            <a:r>
              <a:rPr lang="en-US" sz="2100" dirty="0"/>
              <a:t> </a:t>
            </a:r>
            <a:r>
              <a:rPr lang="en-US" sz="2100" dirty="0" err="1"/>
              <a:t>tố</a:t>
            </a:r>
            <a:r>
              <a:rPr lang="en-US" sz="2100" dirty="0"/>
              <a:t> </a:t>
            </a:r>
            <a:r>
              <a:rPr lang="en-US" sz="2100" dirty="0" err="1"/>
              <a:t>nguy</a:t>
            </a:r>
            <a:r>
              <a:rPr lang="en-US" sz="2100" dirty="0"/>
              <a:t> </a:t>
            </a:r>
            <a:r>
              <a:rPr lang="en-US" sz="2100" dirty="0" err="1"/>
              <a:t>cơ</a:t>
            </a:r>
            <a:r>
              <a:rPr lang="en-US" sz="2100" dirty="0"/>
              <a:t> </a:t>
            </a:r>
            <a:r>
              <a:rPr lang="en-US" sz="2100" dirty="0" err="1"/>
              <a:t>tử</a:t>
            </a:r>
            <a:r>
              <a:rPr lang="en-US" sz="2100" dirty="0"/>
              <a:t> </a:t>
            </a:r>
            <a:r>
              <a:rPr lang="en-US" sz="2100" dirty="0" err="1"/>
              <a:t>vong</a:t>
            </a:r>
            <a:r>
              <a:rPr lang="en-US" sz="2100" dirty="0"/>
              <a:t> do hen, </a:t>
            </a:r>
          </a:p>
          <a:p>
            <a:pPr lvl="2">
              <a:lnSpc>
                <a:spcPct val="80000"/>
              </a:lnSpc>
            </a:pPr>
            <a:r>
              <a:rPr lang="en-US" sz="2100" dirty="0" err="1"/>
              <a:t>thuốc</a:t>
            </a:r>
            <a:r>
              <a:rPr lang="en-US" sz="2100" dirty="0"/>
              <a:t> </a:t>
            </a:r>
            <a:r>
              <a:rPr lang="en-US" sz="2100" dirty="0" err="1"/>
              <a:t>cắt</a:t>
            </a:r>
            <a:r>
              <a:rPr lang="en-US" sz="2100" dirty="0"/>
              <a:t> </a:t>
            </a:r>
            <a:r>
              <a:rPr lang="en-US" sz="2100" dirty="0" err="1"/>
              <a:t>cơn</a:t>
            </a:r>
            <a:r>
              <a:rPr lang="en-US" sz="2100" dirty="0"/>
              <a:t> </a:t>
            </a:r>
            <a:r>
              <a:rPr lang="en-US" sz="2100" dirty="0" err="1"/>
              <a:t>và</a:t>
            </a:r>
            <a:r>
              <a:rPr lang="en-US" sz="2100" dirty="0"/>
              <a:t> </a:t>
            </a:r>
            <a:r>
              <a:rPr lang="en-US" sz="2100" dirty="0" err="1"/>
              <a:t>kiểm</a:t>
            </a:r>
            <a:r>
              <a:rPr lang="en-US" sz="2100" dirty="0"/>
              <a:t> </a:t>
            </a:r>
            <a:r>
              <a:rPr lang="en-US" sz="2100" dirty="0" err="1"/>
              <a:t>soát</a:t>
            </a:r>
            <a:r>
              <a:rPr lang="en-US" sz="2100" dirty="0"/>
              <a:t>, </a:t>
            </a:r>
            <a:r>
              <a:rPr lang="en-US" sz="2100" dirty="0" err="1"/>
              <a:t>chế</a:t>
            </a:r>
            <a:r>
              <a:rPr lang="en-US" sz="2100" dirty="0"/>
              <a:t> </a:t>
            </a:r>
            <a:r>
              <a:rPr lang="en-US" sz="2100" dirty="0" err="1"/>
              <a:t>độ</a:t>
            </a:r>
            <a:r>
              <a:rPr lang="en-US" sz="2100" dirty="0"/>
              <a:t> </a:t>
            </a:r>
            <a:r>
              <a:rPr lang="en-US" sz="2100" dirty="0" err="1"/>
              <a:t>dùng</a:t>
            </a:r>
            <a:r>
              <a:rPr lang="en-US" sz="2100" dirty="0"/>
              <a:t> </a:t>
            </a:r>
            <a:r>
              <a:rPr lang="en-US" sz="2100" dirty="0" err="1"/>
              <a:t>thuốc</a:t>
            </a:r>
            <a:r>
              <a:rPr lang="en-US" sz="2100" dirty="0"/>
              <a:t> </a:t>
            </a:r>
            <a:r>
              <a:rPr lang="en-US" sz="2100" dirty="0" err="1"/>
              <a:t>và</a:t>
            </a:r>
            <a:r>
              <a:rPr lang="en-US" sz="2100" dirty="0"/>
              <a:t> </a:t>
            </a:r>
            <a:r>
              <a:rPr lang="en-US" sz="2100" dirty="0" err="1"/>
              <a:t>sự</a:t>
            </a:r>
            <a:r>
              <a:rPr lang="en-US" sz="2100" dirty="0"/>
              <a:t> </a:t>
            </a:r>
            <a:r>
              <a:rPr lang="en-US" sz="2100" dirty="0" err="1"/>
              <a:t>tuân</a:t>
            </a:r>
            <a:r>
              <a:rPr lang="en-US" sz="2100" dirty="0"/>
              <a:t> </a:t>
            </a:r>
            <a:r>
              <a:rPr lang="en-US" sz="2100" dirty="0" err="1"/>
              <a:t>thủ</a:t>
            </a:r>
            <a:r>
              <a:rPr lang="en-US" sz="2100" dirty="0"/>
              <a:t>. </a:t>
            </a:r>
          </a:p>
        </p:txBody>
      </p:sp>
      <p:sp>
        <p:nvSpPr>
          <p:cNvPr id="590853" name="Rectangle 5"/>
          <p:cNvSpPr>
            <a:spLocks noGrp="1" noChangeArrowheads="1"/>
          </p:cNvSpPr>
          <p:nvPr>
            <p:ph type="body" sz="half" idx="4294967295"/>
          </p:nvPr>
        </p:nvSpPr>
        <p:spPr>
          <a:xfrm>
            <a:off x="6934200" y="1905000"/>
            <a:ext cx="4648200" cy="4114800"/>
          </a:xfrm>
        </p:spPr>
        <p:txBody>
          <a:bodyPr/>
          <a:lstStyle/>
          <a:p>
            <a:pPr>
              <a:lnSpc>
                <a:spcPct val="80000"/>
              </a:lnSpc>
            </a:pPr>
            <a:r>
              <a:rPr lang="en-US" sz="2500" dirty="0" err="1"/>
              <a:t>Khám</a:t>
            </a:r>
            <a:r>
              <a:rPr lang="en-US" sz="2500" dirty="0"/>
              <a:t> </a:t>
            </a:r>
            <a:r>
              <a:rPr lang="en-US" sz="2500" dirty="0" err="1"/>
              <a:t>đánh</a:t>
            </a:r>
            <a:r>
              <a:rPr lang="en-US" sz="2500" dirty="0"/>
              <a:t> </a:t>
            </a:r>
            <a:r>
              <a:rPr lang="en-US" sz="2500" dirty="0" err="1"/>
              <a:t>giá</a:t>
            </a:r>
            <a:r>
              <a:rPr lang="en-US" sz="2500" dirty="0"/>
              <a:t> hen </a:t>
            </a:r>
          </a:p>
          <a:p>
            <a:pPr lvl="1">
              <a:lnSpc>
                <a:spcPct val="80000"/>
              </a:lnSpc>
            </a:pPr>
            <a:r>
              <a:rPr lang="en-US" sz="2500" dirty="0" err="1"/>
              <a:t>có</a:t>
            </a:r>
            <a:r>
              <a:rPr lang="en-US" sz="2500" dirty="0"/>
              <a:t> hen,</a:t>
            </a:r>
          </a:p>
          <a:p>
            <a:pPr lvl="1">
              <a:lnSpc>
                <a:spcPct val="80000"/>
              </a:lnSpc>
            </a:pPr>
            <a:r>
              <a:rPr lang="en-US" sz="2500" dirty="0" err="1"/>
              <a:t>độ</a:t>
            </a:r>
            <a:r>
              <a:rPr lang="en-US" sz="2500" dirty="0"/>
              <a:t> </a:t>
            </a:r>
            <a:r>
              <a:rPr lang="en-US" sz="2500" dirty="0" err="1"/>
              <a:t>nặng</a:t>
            </a:r>
            <a:endParaRPr lang="en-US" sz="2500" dirty="0"/>
          </a:p>
          <a:p>
            <a:pPr lvl="1">
              <a:lnSpc>
                <a:spcPct val="80000"/>
              </a:lnSpc>
            </a:pPr>
            <a:r>
              <a:rPr lang="en-US" sz="2500" dirty="0" err="1"/>
              <a:t>loại</a:t>
            </a:r>
            <a:r>
              <a:rPr lang="en-US" sz="2500" dirty="0"/>
              <a:t> </a:t>
            </a:r>
            <a:r>
              <a:rPr lang="en-US" sz="2500" dirty="0" err="1"/>
              <a:t>trừ</a:t>
            </a:r>
            <a:r>
              <a:rPr lang="en-US" sz="2500" dirty="0"/>
              <a:t> </a:t>
            </a:r>
            <a:r>
              <a:rPr lang="en-US" sz="2500" dirty="0" err="1"/>
              <a:t>các</a:t>
            </a:r>
            <a:r>
              <a:rPr lang="en-US" sz="2500" dirty="0"/>
              <a:t> </a:t>
            </a:r>
            <a:r>
              <a:rPr lang="en-US" sz="2500" dirty="0" err="1"/>
              <a:t>chẩn</a:t>
            </a:r>
            <a:r>
              <a:rPr lang="en-US" sz="2500" dirty="0"/>
              <a:t> </a:t>
            </a:r>
            <a:r>
              <a:rPr lang="en-US" sz="2500" dirty="0" err="1"/>
              <a:t>đoán</a:t>
            </a:r>
            <a:r>
              <a:rPr lang="en-US" sz="2500" dirty="0"/>
              <a:t> </a:t>
            </a:r>
            <a:r>
              <a:rPr lang="en-US" sz="2500" dirty="0" err="1"/>
              <a:t>khác</a:t>
            </a:r>
            <a:endParaRPr lang="en-US" sz="2500" dirty="0"/>
          </a:p>
          <a:p>
            <a:pPr lvl="1">
              <a:lnSpc>
                <a:spcPct val="80000"/>
              </a:lnSpc>
            </a:pPr>
            <a:r>
              <a:rPr lang="en-US" sz="2500" dirty="0" err="1"/>
              <a:t>tìm</a:t>
            </a:r>
            <a:r>
              <a:rPr lang="en-US" sz="2500" dirty="0"/>
              <a:t> </a:t>
            </a:r>
            <a:r>
              <a:rPr lang="en-US" sz="2500" dirty="0" err="1"/>
              <a:t>các</a:t>
            </a:r>
            <a:r>
              <a:rPr lang="en-US" sz="2500" dirty="0"/>
              <a:t> </a:t>
            </a:r>
            <a:r>
              <a:rPr lang="en-US" sz="2500" dirty="0" err="1"/>
              <a:t>yếu</a:t>
            </a:r>
            <a:r>
              <a:rPr lang="en-US" sz="2500" dirty="0"/>
              <a:t> </a:t>
            </a:r>
            <a:r>
              <a:rPr lang="en-US" sz="2500" dirty="0" err="1"/>
              <a:t>tố</a:t>
            </a:r>
            <a:r>
              <a:rPr lang="en-US" sz="2500" dirty="0"/>
              <a:t> </a:t>
            </a:r>
            <a:r>
              <a:rPr lang="en-US" sz="2500" dirty="0" err="1"/>
              <a:t>phức</a:t>
            </a:r>
            <a:r>
              <a:rPr lang="en-US" sz="2500" dirty="0"/>
              <a:t> </a:t>
            </a:r>
            <a:r>
              <a:rPr lang="en-US" sz="2500" dirty="0" err="1"/>
              <a:t>tạp</a:t>
            </a:r>
            <a:r>
              <a:rPr lang="en-US" sz="2500" dirty="0"/>
              <a:t> (</a:t>
            </a:r>
            <a:r>
              <a:rPr lang="en-US" sz="2500" dirty="0" err="1"/>
              <a:t>sốc</a:t>
            </a:r>
            <a:r>
              <a:rPr lang="en-US" sz="2500" dirty="0"/>
              <a:t> </a:t>
            </a:r>
            <a:r>
              <a:rPr lang="en-US" sz="2500" dirty="0" err="1"/>
              <a:t>phản</a:t>
            </a:r>
            <a:r>
              <a:rPr lang="en-US" sz="2500" dirty="0"/>
              <a:t> </a:t>
            </a:r>
            <a:r>
              <a:rPr lang="en-US" sz="2500" dirty="0" err="1"/>
              <a:t>vệ</a:t>
            </a:r>
            <a:r>
              <a:rPr lang="en-US" sz="2500" dirty="0"/>
              <a:t>, </a:t>
            </a:r>
            <a:r>
              <a:rPr lang="en-US" sz="2500" dirty="0" err="1"/>
              <a:t>viêm</a:t>
            </a:r>
            <a:r>
              <a:rPr lang="en-US" sz="2500" dirty="0"/>
              <a:t> </a:t>
            </a:r>
            <a:r>
              <a:rPr lang="en-US" sz="2500" dirty="0" err="1"/>
              <a:t>phổi</a:t>
            </a:r>
            <a:r>
              <a:rPr lang="en-US" sz="2500" dirty="0"/>
              <a:t>, </a:t>
            </a:r>
            <a:r>
              <a:rPr lang="en-US" sz="2500" dirty="0" err="1"/>
              <a:t>xẹp</a:t>
            </a:r>
            <a:r>
              <a:rPr lang="en-US" sz="2500" dirty="0"/>
              <a:t> </a:t>
            </a:r>
            <a:r>
              <a:rPr lang="en-US" sz="2500" dirty="0" err="1"/>
              <a:t>phổi</a:t>
            </a:r>
            <a:r>
              <a:rPr lang="en-US" sz="2500" dirty="0"/>
              <a:t>, </a:t>
            </a:r>
            <a:r>
              <a:rPr lang="en-US" sz="2500" dirty="0" err="1"/>
              <a:t>tràn</a:t>
            </a:r>
            <a:r>
              <a:rPr lang="en-US" sz="2500" dirty="0"/>
              <a:t> </a:t>
            </a:r>
            <a:r>
              <a:rPr lang="en-US" sz="2500" dirty="0" err="1"/>
              <a:t>khí</a:t>
            </a:r>
            <a:r>
              <a:rPr lang="en-US" sz="2500" dirty="0"/>
              <a:t> </a:t>
            </a:r>
            <a:r>
              <a:rPr lang="en-US" sz="2500" dirty="0" err="1"/>
              <a:t>màng</a:t>
            </a:r>
            <a:r>
              <a:rPr lang="en-US" sz="2500" dirty="0"/>
              <a:t> </a:t>
            </a:r>
            <a:r>
              <a:rPr lang="en-US" sz="2500" dirty="0" err="1"/>
              <a:t>phổi</a:t>
            </a:r>
            <a:r>
              <a:rPr lang="en-US" sz="2500" dirty="0"/>
              <a:t> </a:t>
            </a:r>
            <a:r>
              <a:rPr lang="en-US" sz="2500" dirty="0" err="1"/>
              <a:t>hoặc</a:t>
            </a:r>
            <a:r>
              <a:rPr lang="en-US" sz="2500" dirty="0"/>
              <a:t> </a:t>
            </a:r>
            <a:r>
              <a:rPr lang="en-US" sz="2500" dirty="0" err="1"/>
              <a:t>tràn</a:t>
            </a:r>
            <a:r>
              <a:rPr lang="en-US" sz="2500" dirty="0"/>
              <a:t> </a:t>
            </a:r>
            <a:r>
              <a:rPr lang="en-US" sz="2500" dirty="0" err="1"/>
              <a:t>khí</a:t>
            </a:r>
            <a:r>
              <a:rPr lang="en-US" sz="2500" dirty="0"/>
              <a:t> </a:t>
            </a:r>
            <a:r>
              <a:rPr lang="en-US" sz="2500" dirty="0" err="1"/>
              <a:t>trung</a:t>
            </a:r>
            <a:r>
              <a:rPr lang="en-US" sz="2500" dirty="0"/>
              <a:t> </a:t>
            </a:r>
            <a:r>
              <a:rPr lang="en-US" sz="2500" dirty="0" err="1"/>
              <a:t>thất</a:t>
            </a:r>
            <a:r>
              <a:rPr lang="en-US" sz="2500" dirty="0"/>
              <a:t>). </a:t>
            </a:r>
            <a:endParaRPr lang="da-DK" sz="2500"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1876" name="Rectangle 4"/>
          <p:cNvSpPr>
            <a:spLocks noGrp="1" noChangeArrowheads="1"/>
          </p:cNvSpPr>
          <p:nvPr>
            <p:ph type="title" idx="4294967295"/>
          </p:nvPr>
        </p:nvSpPr>
        <p:spPr/>
        <p:txBody>
          <a:bodyPr/>
          <a:lstStyle/>
          <a:p>
            <a:r>
              <a:rPr lang="da-DK"/>
              <a:t>Các đánh giá khách quan khác: hỗ trợ </a:t>
            </a:r>
            <a:endParaRPr lang="en-US"/>
          </a:p>
        </p:txBody>
      </p:sp>
      <p:sp>
        <p:nvSpPr>
          <p:cNvPr id="591875" name="Rectangle 3"/>
          <p:cNvSpPr>
            <a:spLocks noGrp="1" noChangeArrowheads="1"/>
          </p:cNvSpPr>
          <p:nvPr>
            <p:ph type="body" sz="half" idx="4294967295"/>
          </p:nvPr>
        </p:nvSpPr>
        <p:spPr>
          <a:xfrm>
            <a:off x="990601" y="2209800"/>
            <a:ext cx="5045076" cy="4114800"/>
          </a:xfrm>
        </p:spPr>
        <p:txBody>
          <a:bodyPr>
            <a:normAutofit/>
          </a:bodyPr>
          <a:lstStyle/>
          <a:p>
            <a:pPr>
              <a:lnSpc>
                <a:spcPct val="80000"/>
              </a:lnSpc>
            </a:pPr>
            <a:r>
              <a:rPr lang="da-DK" sz="2100" dirty="0"/>
              <a:t>Đo chức năng phổi (FEV1 và /hoặc PEF) </a:t>
            </a:r>
          </a:p>
          <a:p>
            <a:pPr lvl="1">
              <a:lnSpc>
                <a:spcPct val="80000"/>
              </a:lnSpc>
            </a:pPr>
            <a:r>
              <a:rPr lang="da-DK" sz="2000" dirty="0"/>
              <a:t>được khuyến cáo mạnh mẽ</a:t>
            </a:r>
          </a:p>
          <a:p>
            <a:pPr lvl="1">
              <a:lnSpc>
                <a:spcPct val="80000"/>
              </a:lnSpc>
            </a:pPr>
            <a:r>
              <a:rPr lang="da-DK" sz="2000" dirty="0"/>
              <a:t>nếu khả thi và nếu không trì hoãn điều trị. </a:t>
            </a:r>
          </a:p>
          <a:p>
            <a:pPr lvl="1">
              <a:lnSpc>
                <a:spcPct val="80000"/>
              </a:lnSpc>
            </a:pPr>
            <a:r>
              <a:rPr lang="da-DK" sz="2000" dirty="0"/>
              <a:t>trước, 1 giờ sau điều trị và định kỳ sau đó đến khi chức năng phổi đáp ứng tốt với điều trị hoặc đạt bình nguyên. </a:t>
            </a:r>
          </a:p>
          <a:p>
            <a:pPr>
              <a:lnSpc>
                <a:spcPct val="80000"/>
              </a:lnSpc>
            </a:pPr>
            <a:r>
              <a:rPr lang="da-DK" sz="2100" dirty="0"/>
              <a:t>Độ bão hòa oxy </a:t>
            </a:r>
          </a:p>
          <a:p>
            <a:pPr lvl="1">
              <a:lnSpc>
                <a:spcPct val="80000"/>
              </a:lnSpc>
            </a:pPr>
            <a:r>
              <a:rPr lang="da-DK" sz="2000" dirty="0"/>
              <a:t>nên theo dõi chặt chẽ bằng oxy xung ký. </a:t>
            </a:r>
          </a:p>
          <a:p>
            <a:pPr lvl="1">
              <a:lnSpc>
                <a:spcPct val="80000"/>
              </a:lnSpc>
            </a:pPr>
            <a:r>
              <a:rPr lang="da-DK" sz="2000" dirty="0"/>
              <a:t>trẻ em độ bão hòa thường &gt;95% vì vậy &lt; 92% là chỉ định nhập viện. </a:t>
            </a:r>
          </a:p>
        </p:txBody>
      </p:sp>
      <p:sp>
        <p:nvSpPr>
          <p:cNvPr id="591877" name="Rectangle 5"/>
          <p:cNvSpPr>
            <a:spLocks noGrp="1" noChangeArrowheads="1"/>
          </p:cNvSpPr>
          <p:nvPr>
            <p:ph type="body" sz="half" idx="4294967295"/>
          </p:nvPr>
        </p:nvSpPr>
        <p:spPr>
          <a:xfrm>
            <a:off x="6188076" y="2209800"/>
            <a:ext cx="4860924" cy="4114800"/>
          </a:xfrm>
        </p:spPr>
        <p:txBody>
          <a:bodyPr>
            <a:normAutofit/>
          </a:bodyPr>
          <a:lstStyle/>
          <a:p>
            <a:pPr>
              <a:lnSpc>
                <a:spcPct val="80000"/>
              </a:lnSpc>
            </a:pPr>
            <a:r>
              <a:rPr lang="da-DK" sz="2100" dirty="0"/>
              <a:t>Khí máu động mạch</a:t>
            </a:r>
          </a:p>
          <a:p>
            <a:pPr lvl="1">
              <a:lnSpc>
                <a:spcPct val="80000"/>
              </a:lnSpc>
            </a:pPr>
            <a:r>
              <a:rPr lang="da-DK" sz="2000" dirty="0"/>
              <a:t>không cần làm thường quy </a:t>
            </a:r>
          </a:p>
          <a:p>
            <a:pPr lvl="1">
              <a:lnSpc>
                <a:spcPct val="80000"/>
              </a:lnSpc>
            </a:pPr>
            <a:r>
              <a:rPr lang="da-DK" sz="2000" dirty="0"/>
              <a:t>chỉ trên những bn PEF hoặc FEV1&lt;50% dự đoán, không đáp ứng điều trị ban đầu hoặc diễn tiến xấu hơn)</a:t>
            </a:r>
          </a:p>
          <a:p>
            <a:pPr lvl="1">
              <a:lnSpc>
                <a:spcPct val="80000"/>
              </a:lnSpc>
            </a:pPr>
            <a:r>
              <a:rPr lang="da-DK" sz="2000" dirty="0"/>
              <a:t>Mệt và buồn ngủ báo hiệu tăng CO2 và nhu cầu cần đặt NKQ. </a:t>
            </a:r>
          </a:p>
          <a:p>
            <a:pPr>
              <a:lnSpc>
                <a:spcPct val="80000"/>
              </a:lnSpc>
            </a:pPr>
            <a:r>
              <a:rPr lang="da-DK" sz="2100" dirty="0"/>
              <a:t>X quang ngực: </a:t>
            </a:r>
          </a:p>
          <a:p>
            <a:pPr lvl="1">
              <a:lnSpc>
                <a:spcPct val="80000"/>
              </a:lnSpc>
            </a:pPr>
            <a:r>
              <a:rPr lang="da-DK" sz="2000" dirty="0"/>
              <a:t>không thường quy</a:t>
            </a:r>
          </a:p>
          <a:p>
            <a:pPr lvl="1">
              <a:lnSpc>
                <a:spcPct val="80000"/>
              </a:lnSpc>
            </a:pPr>
            <a:r>
              <a:rPr lang="da-DK" sz="2000" dirty="0"/>
              <a:t>khi nghi có dị vật, bệnh tim-phổi khác hoặc có yếu tố phức tạp</a:t>
            </a:r>
          </a:p>
          <a:p>
            <a:pPr lvl="1">
              <a:lnSpc>
                <a:spcPct val="80000"/>
              </a:lnSpc>
            </a:pPr>
            <a:r>
              <a:rPr lang="da-DK" sz="2000" dirty="0"/>
              <a:t>khi sốt, không tiền sử hen hoặc biểu hiện khu trú khi khám phổi. </a:t>
            </a:r>
            <a:endParaRPr lang="en-US" sz="2000" dirty="0"/>
          </a:p>
          <a:p>
            <a:pPr>
              <a:lnSpc>
                <a:spcPct val="80000"/>
              </a:lnSpc>
            </a:pPr>
            <a:endParaRPr lang="en-US" sz="2100"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5188" name="Rectangle 4"/>
          <p:cNvSpPr>
            <a:spLocks noGrp="1" noChangeArrowheads="1"/>
          </p:cNvSpPr>
          <p:nvPr>
            <p:ph type="title" idx="4294967295"/>
          </p:nvPr>
        </p:nvSpPr>
        <p:spPr/>
        <p:txBody>
          <a:bodyPr/>
          <a:lstStyle/>
          <a:p>
            <a:r>
              <a:rPr lang="en-US" b="0"/>
              <a:t>Chẩn đoán phân biệt</a:t>
            </a:r>
            <a:endParaRPr lang="en-US" b="0" i="1"/>
          </a:p>
        </p:txBody>
      </p:sp>
      <p:sp>
        <p:nvSpPr>
          <p:cNvPr id="605189" name="Rectangle 5"/>
          <p:cNvSpPr>
            <a:spLocks noGrp="1" noChangeArrowheads="1"/>
          </p:cNvSpPr>
          <p:nvPr>
            <p:ph type="body" sz="half" idx="4294967295"/>
          </p:nvPr>
        </p:nvSpPr>
        <p:spPr>
          <a:xfrm>
            <a:off x="1524000" y="1295400"/>
            <a:ext cx="4572000" cy="5029200"/>
          </a:xfrm>
        </p:spPr>
        <p:txBody>
          <a:bodyPr>
            <a:normAutofit fontScale="92500" lnSpcReduction="10000"/>
          </a:bodyPr>
          <a:lstStyle/>
          <a:p>
            <a:pPr>
              <a:lnSpc>
                <a:spcPct val="80000"/>
              </a:lnSpc>
            </a:pPr>
            <a:r>
              <a:rPr lang="en-US" sz="1800" b="1" i="1"/>
              <a:t>Đợt cấp của bệnh phổi tắc nghẽn mạn tính: </a:t>
            </a:r>
            <a:r>
              <a:rPr lang="en-US" sz="1800"/>
              <a:t>tiền sử nghiện thuốc lào, thuốc lá kèm có tiền sử ho, khạc đàm kéo dài và/hoặc viêm phế quản mạn tính, hoặc đã từng được chẩn đoán bệnh phổi tắc nghẽn mạn; tuổi khởi đầu bệnh thường sau tuổi 40; triệu chứng dai dẵng (mà ít thay đổi), xấu hơn khi vận động, không có yếu tố kích phát kiểu dị ứng nguyên mà thường liên quan đến nhiễm trùng (siêu vi, vi trùng), có khuynh hướng tiến triển theo thời gian; giới hạn luồng khí dai dẵng FEV1/FVC &lt; 70% sau dãn phế quản) ngay cả những lúc không triệu chứng; x quang thường ứ khí và đáp ứng không nhiều với dãn phế quản tác dụng nhanh.</a:t>
            </a:r>
          </a:p>
          <a:p>
            <a:pPr>
              <a:lnSpc>
                <a:spcPct val="80000"/>
              </a:lnSpc>
            </a:pPr>
            <a:endParaRPr lang="en-US" sz="1800" b="1" i="1"/>
          </a:p>
          <a:p>
            <a:pPr>
              <a:lnSpc>
                <a:spcPct val="80000"/>
              </a:lnSpc>
            </a:pPr>
            <a:r>
              <a:rPr lang="en-US" sz="1800" b="1" i="1"/>
              <a:t>Tràn khí màng phổi: </a:t>
            </a:r>
            <a:r>
              <a:rPr lang="en-US" sz="1800"/>
              <a:t>Khó thở, đau ngực thường xuất hiện đột ngột, trong khi đó, 80% các cơn hen cấp xuất hiện từ từ trong vòng 48 giờ. Dấu hiệu của TKMP ở một bên phổi (mất rì rào phế nang, lồng ngực giãn căng, gõ vang) kém đẩy lệch trung thất sang bên đối diện có thể kèm theo tràn khí dưới da.</a:t>
            </a:r>
            <a:endParaRPr lang="en-US" sz="1800" b="1" i="1"/>
          </a:p>
        </p:txBody>
      </p:sp>
      <p:sp>
        <p:nvSpPr>
          <p:cNvPr id="605190" name="Rectangle 6"/>
          <p:cNvSpPr>
            <a:spLocks noGrp="1" noChangeArrowheads="1"/>
          </p:cNvSpPr>
          <p:nvPr>
            <p:ph type="body" sz="half" idx="4294967295"/>
          </p:nvPr>
        </p:nvSpPr>
        <p:spPr>
          <a:xfrm>
            <a:off x="6096000" y="1371600"/>
            <a:ext cx="4572000" cy="4953000"/>
          </a:xfrm>
        </p:spPr>
        <p:txBody>
          <a:bodyPr/>
          <a:lstStyle/>
          <a:p>
            <a:pPr>
              <a:lnSpc>
                <a:spcPct val="80000"/>
              </a:lnSpc>
            </a:pPr>
            <a:r>
              <a:rPr lang="en-US" sz="1800" b="1" i="1"/>
              <a:t>Nhồi máu phổi </a:t>
            </a:r>
            <a:r>
              <a:rPr lang="en-US" sz="1800"/>
              <a:t>Có yếu tố nguy cơ gây nhồi máu phổi (bất động kéo dài, bệnh lí đa hồng cầu…) Khó thở, đau ngực, ho khạc ra máu xuất hiện đột ngột.Tim nhanh, thở nhanh, khám thấy có huyết khối tĩnh mạch. Điện tâm đồ có tăng gánh thất phải cấp và XQ phổi có giảm tưới máu khu trú. </a:t>
            </a:r>
          </a:p>
          <a:p>
            <a:pPr>
              <a:lnSpc>
                <a:spcPct val="80000"/>
              </a:lnSpc>
            </a:pPr>
            <a:endParaRPr lang="en-US" sz="1800" b="1" i="1"/>
          </a:p>
          <a:p>
            <a:pPr>
              <a:lnSpc>
                <a:spcPct val="80000"/>
              </a:lnSpc>
            </a:pPr>
            <a:r>
              <a:rPr lang="en-US" sz="1800" b="1" i="1"/>
              <a:t>Viêm phổi</a:t>
            </a:r>
            <a:r>
              <a:rPr lang="en-US" sz="1800"/>
              <a:t> </a:t>
            </a:r>
            <a:r>
              <a:rPr lang="en-US" sz="1800" b="1" i="1"/>
              <a:t>cấp </a:t>
            </a:r>
            <a:r>
              <a:rPr lang="en-US" sz="1800"/>
              <a:t>Sốt, khạc đàm vàng, xanh, đau ngực màng phổi. khám có hội chứng đông đặc và nghe phổi có ran nổ. XQ phổi có hình ảnh viêm phổi</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7234" name="Rectangle 2"/>
          <p:cNvSpPr>
            <a:spLocks noGrp="1" noChangeArrowheads="1"/>
          </p:cNvSpPr>
          <p:nvPr>
            <p:ph type="title" idx="4294967295"/>
          </p:nvPr>
        </p:nvSpPr>
        <p:spPr/>
        <p:txBody>
          <a:bodyPr/>
          <a:lstStyle/>
          <a:p>
            <a:r>
              <a:rPr lang="en-US" b="0"/>
              <a:t>Chẩn đoán phân biệt</a:t>
            </a:r>
            <a:endParaRPr lang="en-US" b="0" i="1"/>
          </a:p>
        </p:txBody>
      </p:sp>
      <p:sp>
        <p:nvSpPr>
          <p:cNvPr id="607235" name="Rectangle 3"/>
          <p:cNvSpPr>
            <a:spLocks noGrp="1" noChangeArrowheads="1"/>
          </p:cNvSpPr>
          <p:nvPr>
            <p:ph type="body" sz="half" idx="4294967295"/>
          </p:nvPr>
        </p:nvSpPr>
        <p:spPr>
          <a:xfrm>
            <a:off x="1524000" y="1295400"/>
            <a:ext cx="4572000" cy="5029200"/>
          </a:xfrm>
        </p:spPr>
        <p:txBody>
          <a:bodyPr/>
          <a:lstStyle/>
          <a:p>
            <a:pPr>
              <a:lnSpc>
                <a:spcPct val="80000"/>
              </a:lnSpc>
            </a:pPr>
            <a:r>
              <a:rPr lang="en-US" sz="1800" b="1" i="1"/>
              <a:t>Dị vật đường thở </a:t>
            </a:r>
            <a:r>
              <a:rPr lang="en-US" sz="1800"/>
              <a:t>Bệnh sử sặc, hít phải dị vật. Hội chứng xâm nhập sau khi hít dị vật: cơn ho dữ dội, ngạt thở cấp.</a:t>
            </a:r>
          </a:p>
          <a:p>
            <a:pPr>
              <a:lnSpc>
                <a:spcPct val="80000"/>
              </a:lnSpc>
            </a:pPr>
            <a:endParaRPr lang="en-US" sz="1800" b="1" i="1"/>
          </a:p>
          <a:p>
            <a:pPr>
              <a:lnSpc>
                <a:spcPct val="80000"/>
              </a:lnSpc>
            </a:pPr>
            <a:r>
              <a:rPr lang="en-US" sz="1800" b="1" i="1"/>
              <a:t>Cơn hen tim: </a:t>
            </a:r>
            <a:r>
              <a:rPr lang="en-US" sz="1800"/>
              <a:t>Có tiền sử mắc bệnh tim mạch hoặc cao huyết áp, các yếu tố nguy cơ tim mạch khác. Thường xuất hiện khó thở đột ngột, khó thở phải ngồi gia tăng khi gắng sức, ho khạc đàm không giảm khó thở. Có các triệu chứng của suy tim như tim nhanh, mỏm tim xuống dưới ra ngoài, ngựa phi T3, ran ẩm theo tư thế.</a:t>
            </a:r>
          </a:p>
        </p:txBody>
      </p:sp>
      <p:sp>
        <p:nvSpPr>
          <p:cNvPr id="607236" name="Rectangle 4"/>
          <p:cNvSpPr>
            <a:spLocks noGrp="1" noChangeArrowheads="1"/>
          </p:cNvSpPr>
          <p:nvPr>
            <p:ph type="body" sz="half" idx="4294967295"/>
          </p:nvPr>
        </p:nvSpPr>
        <p:spPr>
          <a:xfrm>
            <a:off x="6096000" y="1295400"/>
            <a:ext cx="4572000" cy="5029200"/>
          </a:xfrm>
        </p:spPr>
        <p:txBody>
          <a:bodyPr/>
          <a:lstStyle/>
          <a:p>
            <a:pPr>
              <a:lnSpc>
                <a:spcPct val="80000"/>
              </a:lnSpc>
            </a:pPr>
            <a:r>
              <a:rPr lang="en-US" sz="1800"/>
              <a:t>Các bệnh lý thiếu máu cục bộ cơ tim như hội chứng vành cấp, nhồi máu cơ tim, đau thắt ngực không ổn định cũng có thể gây khó thở cấp nhưng thường kèm đau ngực và  không kèm khò khè.  </a:t>
            </a:r>
          </a:p>
          <a:p>
            <a:pPr>
              <a:lnSpc>
                <a:spcPct val="80000"/>
              </a:lnSpc>
            </a:pPr>
            <a:endParaRPr lang="en-US" sz="1800"/>
          </a:p>
          <a:p>
            <a:pPr>
              <a:lnSpc>
                <a:spcPct val="80000"/>
              </a:lnSpc>
            </a:pPr>
            <a:r>
              <a:rPr lang="en-US" sz="1800"/>
              <a:t>Chèn ép tim cấp thường có khó thở kèm tĩnh mạch cổ nỗi, gan to, dấu Kussmaul nhưng rất ít hoặc không triệu chứng thực thể tại phổi. </a:t>
            </a:r>
          </a:p>
          <a:p>
            <a:pPr>
              <a:lnSpc>
                <a:spcPct val="80000"/>
              </a:lnSpc>
            </a:pPr>
            <a:endParaRPr lang="en-US" sz="180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427" name="Group 99"/>
          <p:cNvGraphicFramePr>
            <a:graphicFrameLocks noGrp="1"/>
          </p:cNvGraphicFramePr>
          <p:nvPr>
            <p:extLst>
              <p:ext uri="{D42A27DB-BD31-4B8C-83A1-F6EECF244321}">
                <p14:modId xmlns:p14="http://schemas.microsoft.com/office/powerpoint/2010/main" val="4236338916"/>
              </p:ext>
            </p:extLst>
          </p:nvPr>
        </p:nvGraphicFramePr>
        <p:xfrm>
          <a:off x="723900" y="838200"/>
          <a:ext cx="10896600" cy="3508376"/>
        </p:xfrm>
        <a:graphic>
          <a:graphicData uri="http://schemas.openxmlformats.org/drawingml/2006/table">
            <a:tbl>
              <a:tblPr firstRow="1" firstCol="1">
                <a:tableStyleId>{18603FDC-E32A-4AB5-989C-0864C3EAD2B8}</a:tableStyleId>
              </a:tblPr>
              <a:tblGrid>
                <a:gridCol w="2286000">
                  <a:extLst>
                    <a:ext uri="{9D8B030D-6E8A-4147-A177-3AD203B41FA5}">
                      <a16:colId xmlns:a16="http://schemas.microsoft.com/office/drawing/2014/main" val="20000"/>
                    </a:ext>
                  </a:extLst>
                </a:gridCol>
                <a:gridCol w="1508352">
                  <a:extLst>
                    <a:ext uri="{9D8B030D-6E8A-4147-A177-3AD203B41FA5}">
                      <a16:colId xmlns:a16="http://schemas.microsoft.com/office/drawing/2014/main" val="20001"/>
                    </a:ext>
                  </a:extLst>
                </a:gridCol>
                <a:gridCol w="1768248">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3810000">
                  <a:extLst>
                    <a:ext uri="{9D8B030D-6E8A-4147-A177-3AD203B41FA5}">
                      <a16:colId xmlns:a16="http://schemas.microsoft.com/office/drawing/2014/main" val="20004"/>
                    </a:ext>
                  </a:extLst>
                </a:gridCol>
              </a:tblGrid>
              <a:tr h="296863">
                <a:tc>
                  <a:txBody>
                    <a:body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GB" sz="2000" b="1" u="none" strike="noStrike" cap="none" normalizeH="0" baseline="0" dirty="0" err="1">
                          <a:ln>
                            <a:noFill/>
                          </a:ln>
                          <a:solidFill>
                            <a:schemeClr val="tx2"/>
                          </a:solidFill>
                          <a:effectLst/>
                        </a:rPr>
                        <a:t>Độ</a:t>
                      </a:r>
                      <a:r>
                        <a:rPr kumimoji="0" lang="en-GB" sz="2000" b="1" u="none" strike="noStrike" cap="none" normalizeH="0" baseline="0" dirty="0">
                          <a:ln>
                            <a:noFill/>
                          </a:ln>
                          <a:solidFill>
                            <a:schemeClr val="tx2"/>
                          </a:solidFill>
                          <a:effectLst/>
                        </a:rPr>
                        <a:t> </a:t>
                      </a:r>
                      <a:r>
                        <a:rPr kumimoji="0" lang="en-GB" sz="2000" b="1" u="none" strike="noStrike" cap="none" normalizeH="0" baseline="0" dirty="0" err="1">
                          <a:ln>
                            <a:noFill/>
                          </a:ln>
                          <a:solidFill>
                            <a:schemeClr val="tx2"/>
                          </a:solidFill>
                          <a:effectLst/>
                        </a:rPr>
                        <a:t>nặng</a:t>
                      </a:r>
                      <a:endParaRPr kumimoji="0" lang="en-US" sz="2000" b="1" i="0" u="none" strike="noStrike" cap="none" normalizeH="0" baseline="0" dirty="0">
                        <a:ln>
                          <a:noFill/>
                        </a:ln>
                        <a:solidFill>
                          <a:schemeClr val="tx2"/>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1" u="none" strike="noStrike" cap="none" normalizeH="0" baseline="0">
                          <a:ln>
                            <a:noFill/>
                          </a:ln>
                          <a:solidFill>
                            <a:schemeClr val="tx2"/>
                          </a:solidFill>
                          <a:effectLst/>
                        </a:rPr>
                        <a:t>I</a:t>
                      </a:r>
                      <a:endParaRPr kumimoji="0" lang="en-US" sz="2000" b="1" i="0" u="none" strike="noStrike" cap="none" normalizeH="0" baseline="0">
                        <a:ln>
                          <a:noFill/>
                        </a:ln>
                        <a:solidFill>
                          <a:schemeClr val="tx2"/>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1" u="none" strike="noStrike" cap="none" normalizeH="0" baseline="0">
                          <a:ln>
                            <a:noFill/>
                          </a:ln>
                          <a:solidFill>
                            <a:schemeClr val="tx2"/>
                          </a:solidFill>
                          <a:effectLst/>
                        </a:rPr>
                        <a:t>II</a:t>
                      </a:r>
                      <a:endParaRPr kumimoji="0" lang="en-US" sz="2000" b="1" i="0" u="none" strike="noStrike" cap="none" normalizeH="0" baseline="0">
                        <a:ln>
                          <a:noFill/>
                        </a:ln>
                        <a:solidFill>
                          <a:schemeClr val="tx2"/>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1" u="none" strike="noStrike" cap="none" normalizeH="0" baseline="0">
                          <a:ln>
                            <a:noFill/>
                          </a:ln>
                          <a:solidFill>
                            <a:schemeClr val="tx2"/>
                          </a:solidFill>
                          <a:effectLst/>
                        </a:rPr>
                        <a:t>III</a:t>
                      </a:r>
                      <a:endParaRPr kumimoji="0" lang="en-US" sz="2000" b="1" i="0" u="none" strike="noStrike" cap="none" normalizeH="0" baseline="0">
                        <a:ln>
                          <a:noFill/>
                        </a:ln>
                        <a:solidFill>
                          <a:schemeClr val="tx2"/>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1" u="none" strike="noStrike" cap="none" normalizeH="0" baseline="0">
                          <a:ln>
                            <a:noFill/>
                          </a:ln>
                          <a:solidFill>
                            <a:schemeClr val="tx2"/>
                          </a:solidFill>
                          <a:effectLst/>
                        </a:rPr>
                        <a:t>IV</a:t>
                      </a:r>
                      <a:endParaRPr kumimoji="0" lang="en-US" sz="2000" b="1" i="0" u="none" strike="noStrike" cap="none" normalizeH="0" baseline="0">
                        <a:ln>
                          <a:noFill/>
                        </a:ln>
                        <a:solidFill>
                          <a:schemeClr val="tx2"/>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0"/>
                  </a:ext>
                </a:extLst>
              </a:tr>
              <a:tr h="304800">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Khó</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thở</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Khi</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đi</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lại</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Khi nói</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Khi nghỉ</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1"/>
                  </a:ext>
                </a:extLst>
              </a:tr>
              <a:tr h="29686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Tư thế</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Nằm</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Ngồi</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Cúi trước</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2"/>
                  </a:ext>
                </a:extLst>
              </a:tr>
              <a:tr h="29686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Nói thành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Nguyên</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câu</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Cụm</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từ</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Từng từ</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3"/>
                  </a:ext>
                </a:extLst>
              </a:tr>
              <a:tr h="29686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Tri giác</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K/ thích(±)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a:ln>
                            <a:noFill/>
                          </a:ln>
                          <a:solidFill>
                            <a:schemeClr val="tx1"/>
                          </a:solidFill>
                          <a:effectLst/>
                        </a:rPr>
                        <a:t>K/</a:t>
                      </a:r>
                      <a:r>
                        <a:rPr kumimoji="0" lang="en-GB" sz="2000" b="0" u="none" strike="noStrike" cap="none" normalizeH="0" baseline="0" dirty="0" err="1">
                          <a:ln>
                            <a:noFill/>
                          </a:ln>
                          <a:solidFill>
                            <a:schemeClr val="tx1"/>
                          </a:solidFill>
                          <a:effectLst/>
                        </a:rPr>
                        <a:t>thích</a:t>
                      </a:r>
                      <a:r>
                        <a:rPr kumimoji="0" lang="en-GB" sz="2000" b="0" u="none" strike="noStrike" cap="none" normalizeH="0" baseline="0" dirty="0">
                          <a:ln>
                            <a:noFill/>
                          </a:ln>
                          <a:solidFill>
                            <a:schemeClr val="tx1"/>
                          </a:solidFill>
                          <a:effectLst/>
                        </a:rPr>
                        <a:t> (+)</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a:ln>
                            <a:noFill/>
                          </a:ln>
                          <a:solidFill>
                            <a:schemeClr val="tx1"/>
                          </a:solidFill>
                          <a:effectLst/>
                        </a:rPr>
                        <a:t>K/</a:t>
                      </a:r>
                      <a:r>
                        <a:rPr kumimoji="0" lang="en-GB" sz="2000" b="0" u="none" strike="noStrike" cap="none" normalizeH="0" baseline="0" dirty="0" err="1">
                          <a:ln>
                            <a:noFill/>
                          </a:ln>
                          <a:solidFill>
                            <a:schemeClr val="tx1"/>
                          </a:solidFill>
                          <a:effectLst/>
                        </a:rPr>
                        <a:t>thích</a:t>
                      </a:r>
                      <a:r>
                        <a:rPr kumimoji="0" lang="en-GB" sz="2000" b="0" u="none" strike="noStrike" cap="none" normalizeH="0" baseline="0" dirty="0">
                          <a:ln>
                            <a:noFill/>
                          </a:ln>
                          <a:solidFill>
                            <a:schemeClr val="tx1"/>
                          </a:solidFill>
                          <a:effectLst/>
                        </a:rPr>
                        <a:t> (+)</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Lơ mơ, hôn mê</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4"/>
                  </a:ext>
                </a:extLst>
              </a:tr>
              <a:tr h="29686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Tần số thở</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Tăng </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Tăng </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a:ln>
                            <a:noFill/>
                          </a:ln>
                          <a:solidFill>
                            <a:schemeClr val="tx1"/>
                          </a:solidFill>
                          <a:effectLst/>
                        </a:rPr>
                        <a:t>&gt; 30/</a:t>
                      </a:r>
                      <a:r>
                        <a:rPr kumimoji="0" lang="en-GB" sz="2000" b="0" u="none" strike="noStrike" cap="none" normalizeH="0" baseline="0" dirty="0" err="1">
                          <a:ln>
                            <a:noFill/>
                          </a:ln>
                          <a:solidFill>
                            <a:schemeClr val="tx1"/>
                          </a:solidFill>
                          <a:effectLst/>
                        </a:rPr>
                        <a:t>phút</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5"/>
                  </a:ext>
                </a:extLst>
              </a:tr>
              <a:tr h="592138">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Co kéo cơ hô hấp phụ</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Không</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Có </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Có</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a:ln>
                            <a:noFill/>
                          </a:ln>
                          <a:solidFill>
                            <a:schemeClr val="tx1"/>
                          </a:solidFill>
                          <a:effectLst/>
                        </a:rPr>
                        <a:t>Di </a:t>
                      </a:r>
                      <a:r>
                        <a:rPr kumimoji="0" lang="en-GB" sz="2000" b="0" u="none" strike="noStrike" cap="none" normalizeH="0" baseline="0" dirty="0" err="1">
                          <a:ln>
                            <a:noFill/>
                          </a:ln>
                          <a:solidFill>
                            <a:schemeClr val="tx1"/>
                          </a:solidFill>
                          <a:effectLst/>
                        </a:rPr>
                        <a:t>chuyển</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ngực</a:t>
                      </a:r>
                      <a:r>
                        <a:rPr kumimoji="0" lang="en-GB" sz="2000" b="0" u="none" strike="noStrike" cap="none" normalizeH="0" baseline="0" dirty="0">
                          <a:ln>
                            <a:noFill/>
                          </a:ln>
                          <a:solidFill>
                            <a:schemeClr val="tx1"/>
                          </a:solidFill>
                          <a:effectLst/>
                        </a:rPr>
                        <a:t> - </a:t>
                      </a:r>
                      <a:r>
                        <a:rPr kumimoji="0" lang="en-GB" sz="2000" b="0" u="none" strike="noStrike" cap="none" normalizeH="0" baseline="0" dirty="0" err="1">
                          <a:ln>
                            <a:noFill/>
                          </a:ln>
                          <a:solidFill>
                            <a:schemeClr val="tx1"/>
                          </a:solidFill>
                          <a:effectLst/>
                        </a:rPr>
                        <a:t>bụng</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nghịch</a:t>
                      </a:r>
                      <a:r>
                        <a:rPr kumimoji="0" lang="en-GB" sz="2000" b="0" u="none" strike="noStrike" cap="none" normalizeH="0" baseline="0" dirty="0">
                          <a:ln>
                            <a:noFill/>
                          </a:ln>
                          <a:solidFill>
                            <a:schemeClr val="tx1"/>
                          </a:solidFill>
                          <a:effectLst/>
                        </a:rPr>
                        <a:t> </a:t>
                      </a:r>
                      <a:r>
                        <a:rPr kumimoji="0" lang="en-GB" sz="2000" b="0" u="none" strike="noStrike" cap="none" normalizeH="0" baseline="0" dirty="0" err="1">
                          <a:ln>
                            <a:noFill/>
                          </a:ln>
                          <a:solidFill>
                            <a:schemeClr val="tx1"/>
                          </a:solidFill>
                          <a:effectLst/>
                        </a:rPr>
                        <a:t>chiều</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6"/>
                  </a:ext>
                </a:extLst>
              </a:tr>
              <a:tr h="29686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Thở rít</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Vừa,  thở ra</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Lớn</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Thường lớn</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Không nghe </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7"/>
                  </a:ext>
                </a:extLst>
              </a:tr>
              <a:tr h="417513">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Nhịp mạch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&lt;100/phút</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100–120 /phút</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&gt; 120/phút</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Nhịp chậm</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8"/>
                  </a:ext>
                </a:extLst>
              </a:tr>
              <a:tr h="365125">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Mạch nghịch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&lt; 10 mmHg</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10-25mmHg</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a:ln>
                            <a:noFill/>
                          </a:ln>
                          <a:solidFill>
                            <a:schemeClr val="tx1"/>
                          </a:solidFill>
                          <a:effectLst/>
                        </a:rPr>
                        <a:t>&gt; 25 mmHg</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2000" b="0" u="none" strike="noStrike" cap="none" normalizeH="0" baseline="0" dirty="0" err="1">
                          <a:ln>
                            <a:noFill/>
                          </a:ln>
                          <a:solidFill>
                            <a:schemeClr val="tx1"/>
                          </a:solidFill>
                          <a:effectLst/>
                        </a:rPr>
                        <a:t>Không</a:t>
                      </a:r>
                      <a:r>
                        <a:rPr kumimoji="0" lang="en-GB" sz="2000" b="0" u="none" strike="noStrike" cap="none" normalizeH="0" baseline="0" dirty="0">
                          <a:ln>
                            <a:noFill/>
                          </a:ln>
                          <a:solidFill>
                            <a:schemeClr val="tx1"/>
                          </a:solidFill>
                          <a:effectLst/>
                        </a:rPr>
                        <a:t> </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9"/>
                  </a:ext>
                </a:extLst>
              </a:tr>
            </a:tbl>
          </a:graphicData>
        </a:graphic>
      </p:graphicFrame>
      <p:sp>
        <p:nvSpPr>
          <p:cNvPr id="397381" name="Rectangle 2"/>
          <p:cNvSpPr txBox="1">
            <a:spLocks noChangeArrowheads="1"/>
          </p:cNvSpPr>
          <p:nvPr/>
        </p:nvSpPr>
        <p:spPr bwMode="auto">
          <a:xfrm>
            <a:off x="1905000" y="203200"/>
            <a:ext cx="8382000" cy="609600"/>
          </a:xfrm>
          <a:prstGeom prst="rect">
            <a:avLst/>
          </a:prstGeom>
          <a:noFill/>
          <a:ln w="9525">
            <a:noFill/>
            <a:miter lim="800000"/>
            <a:headEnd/>
            <a:tailEnd/>
          </a:ln>
        </p:spPr>
        <p:txBody>
          <a:bodyPr/>
          <a:lstStyle/>
          <a:p>
            <a:pPr algn="ctr" defTabSz="1785938"/>
            <a:r>
              <a:rPr lang="en-US" sz="3600" dirty="0">
                <a:solidFill>
                  <a:schemeClr val="bg1"/>
                </a:solidFill>
              </a:rPr>
              <a:t>MỨC ĐỘ NẶNG CƠN HEN CẤP</a:t>
            </a:r>
          </a:p>
        </p:txBody>
      </p:sp>
      <p:graphicFrame>
        <p:nvGraphicFramePr>
          <p:cNvPr id="227399" name="Group 71"/>
          <p:cNvGraphicFramePr>
            <a:graphicFrameLocks noGrp="1"/>
          </p:cNvGraphicFramePr>
          <p:nvPr>
            <p:extLst>
              <p:ext uri="{D42A27DB-BD31-4B8C-83A1-F6EECF244321}">
                <p14:modId xmlns:p14="http://schemas.microsoft.com/office/powerpoint/2010/main" val="1988476346"/>
              </p:ext>
            </p:extLst>
          </p:nvPr>
        </p:nvGraphicFramePr>
        <p:xfrm>
          <a:off x="723900" y="4445000"/>
          <a:ext cx="10896600" cy="2357120"/>
        </p:xfrm>
        <a:graphic>
          <a:graphicData uri="http://schemas.openxmlformats.org/drawingml/2006/table">
            <a:tbl>
              <a:tblPr firstCol="1">
                <a:tableStyleId>{284E427A-3D55-4303-BF80-6455036E1DE7}</a:tableStyleId>
              </a:tblPr>
              <a:tblGrid>
                <a:gridCol w="2247900">
                  <a:extLst>
                    <a:ext uri="{9D8B030D-6E8A-4147-A177-3AD203B41FA5}">
                      <a16:colId xmlns:a16="http://schemas.microsoft.com/office/drawing/2014/main" val="20000"/>
                    </a:ext>
                  </a:extLst>
                </a:gridCol>
                <a:gridCol w="1546452">
                  <a:extLst>
                    <a:ext uri="{9D8B030D-6E8A-4147-A177-3AD203B41FA5}">
                      <a16:colId xmlns:a16="http://schemas.microsoft.com/office/drawing/2014/main" val="20001"/>
                    </a:ext>
                  </a:extLst>
                </a:gridCol>
                <a:gridCol w="1806348">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3543300">
                  <a:extLst>
                    <a:ext uri="{9D8B030D-6E8A-4147-A177-3AD203B41FA5}">
                      <a16:colId xmlns:a16="http://schemas.microsoft.com/office/drawing/2014/main" val="20004"/>
                    </a:ext>
                  </a:extLst>
                </a:gridCol>
              </a:tblGrid>
              <a:tr h="312738">
                <a:tc>
                  <a:txBody>
                    <a:body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PEF</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&gt; 80% </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60% - 80% </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a:ln>
                            <a:noFill/>
                          </a:ln>
                          <a:solidFill>
                            <a:schemeClr val="tx1"/>
                          </a:solidFill>
                          <a:effectLst/>
                        </a:rPr>
                        <a:t>&lt; 60% (&lt; 100L/</a:t>
                      </a:r>
                      <a:r>
                        <a:rPr kumimoji="0" lang="en-GB" sz="1600" b="0" u="none" strike="noStrike" cap="none" normalizeH="0" baseline="0" dirty="0" err="1">
                          <a:ln>
                            <a:noFill/>
                          </a:ln>
                          <a:solidFill>
                            <a:schemeClr val="tx1"/>
                          </a:solidFill>
                          <a:effectLst/>
                        </a:rPr>
                        <a:t>phút</a:t>
                      </a:r>
                      <a:r>
                        <a:rPr kumimoji="0" lang="en-GB" sz="1600" b="0" u="none" strike="noStrike" cap="none" normalizeH="0" baseline="0" dirty="0">
                          <a:ln>
                            <a:noFill/>
                          </a:ln>
                          <a:solidFill>
                            <a:schemeClr val="tx1"/>
                          </a:solidFill>
                          <a:effectLst/>
                        </a:rPr>
                        <a:t>) </a:t>
                      </a:r>
                      <a:endParaRPr kumimoji="0" lang="en-US" sz="1600" b="0" u="none" strike="noStrike" cap="none" normalizeH="0" baseline="0" dirty="0">
                        <a:ln>
                          <a:noFill/>
                        </a:ln>
                        <a:solidFill>
                          <a:schemeClr val="tx1"/>
                        </a:solidFill>
                        <a:effectLst/>
                      </a:endParaRPr>
                    </a:p>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err="1">
                          <a:ln>
                            <a:noFill/>
                          </a:ln>
                          <a:solidFill>
                            <a:schemeClr val="tx1"/>
                          </a:solidFill>
                          <a:effectLst/>
                        </a:rPr>
                        <a:t>Đáp</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ứng</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kéo</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dài</a:t>
                      </a:r>
                      <a:r>
                        <a:rPr kumimoji="0" lang="en-GB" sz="1600" b="0" u="none" strike="noStrike" cap="none" normalizeH="0" baseline="0" dirty="0">
                          <a:ln>
                            <a:noFill/>
                          </a:ln>
                          <a:solidFill>
                            <a:schemeClr val="tx1"/>
                          </a:solidFill>
                          <a:effectLst/>
                        </a:rPr>
                        <a:t> &lt; 2 </a:t>
                      </a:r>
                      <a:r>
                        <a:rPr kumimoji="0" lang="en-GB" sz="1600" b="0" u="none" strike="noStrike" cap="none" normalizeH="0" baseline="0" dirty="0" err="1">
                          <a:ln>
                            <a:noFill/>
                          </a:ln>
                          <a:solidFill>
                            <a:schemeClr val="tx1"/>
                          </a:solidFill>
                          <a:effectLst/>
                        </a:rPr>
                        <a:t>giờ</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0"/>
                  </a:ext>
                </a:extLst>
              </a:tr>
              <a:tr h="560388">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PaO</a:t>
                      </a:r>
                      <a:r>
                        <a:rPr kumimoji="0" lang="en-GB" sz="1800" b="0" u="none" strike="noStrike" cap="none" normalizeH="0" baseline="-25000">
                          <a:ln>
                            <a:noFill/>
                          </a:ln>
                          <a:solidFill>
                            <a:schemeClr val="tx1"/>
                          </a:solidFill>
                          <a:effectLst/>
                        </a:rPr>
                        <a:t>2 </a:t>
                      </a:r>
                      <a:r>
                        <a:rPr kumimoji="0" lang="en-GB" sz="1800" b="0" u="none" strike="noStrike" cap="none" normalizeH="0" baseline="0">
                          <a:ln>
                            <a:noFill/>
                          </a:ln>
                          <a:solidFill>
                            <a:schemeClr val="tx1"/>
                          </a:solidFill>
                          <a:effectLst/>
                        </a:rPr>
                        <a:t>± </a:t>
                      </a:r>
                      <a:endParaRPr kumimoji="0" lang="en-US" sz="1800" b="0" u="none" strike="noStrike" cap="none" normalizeH="0" baseline="0">
                        <a:ln>
                          <a:noFill/>
                        </a:ln>
                        <a:solidFill>
                          <a:schemeClr val="tx1"/>
                        </a:solidFill>
                        <a:effectLst/>
                      </a:endParaRPr>
                    </a:p>
                    <a:p>
                      <a:pPr marL="0" marR="0" lvl="0" indent="0" algn="just"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PaCO</a:t>
                      </a:r>
                      <a:r>
                        <a:rPr kumimoji="0" lang="en-GB" sz="1800" b="0" u="none" strike="noStrike" cap="none" normalizeH="0" baseline="-25000">
                          <a:ln>
                            <a:noFill/>
                          </a:ln>
                          <a:solidFill>
                            <a:schemeClr val="tx1"/>
                          </a:solidFill>
                          <a:effectLst/>
                        </a:rPr>
                        <a:t>2</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US" sz="1800" b="0" u="none" strike="noStrike" cap="none" normalizeH="0" baseline="0">
                          <a:ln>
                            <a:noFill/>
                          </a:ln>
                          <a:solidFill>
                            <a:schemeClr val="tx1"/>
                          </a:solidFill>
                          <a:effectLst/>
                        </a:rPr>
                        <a:t>&gt; 80 mmHg</a:t>
                      </a:r>
                    </a:p>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&lt; 45 mmHg</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&gt; 60 mmHg</a:t>
                      </a:r>
                      <a:endParaRPr kumimoji="0" lang="en-US" sz="1800" b="0" u="none" strike="noStrike" cap="none" normalizeH="0" baseline="0">
                        <a:ln>
                          <a:noFill/>
                        </a:ln>
                        <a:solidFill>
                          <a:schemeClr val="tx1"/>
                        </a:solidFill>
                        <a:effectLst/>
                      </a:endParaRPr>
                    </a:p>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&lt; 45 mmHg</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a:ln>
                            <a:noFill/>
                          </a:ln>
                          <a:solidFill>
                            <a:schemeClr val="tx1"/>
                          </a:solidFill>
                          <a:effectLst/>
                        </a:rPr>
                        <a:t>&lt; 60mmHg ± </a:t>
                      </a:r>
                      <a:r>
                        <a:rPr kumimoji="0" lang="en-GB" sz="1600" b="0" u="none" strike="noStrike" cap="none" normalizeH="0" baseline="0" dirty="0" err="1">
                          <a:ln>
                            <a:noFill/>
                          </a:ln>
                          <a:solidFill>
                            <a:schemeClr val="tx1"/>
                          </a:solidFill>
                          <a:effectLst/>
                        </a:rPr>
                        <a:t>xanh</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tím</a:t>
                      </a:r>
                      <a:endParaRPr kumimoji="0" lang="en-US" sz="1600" b="0" u="none" strike="noStrike" cap="none" normalizeH="0" baseline="0" dirty="0">
                        <a:ln>
                          <a:noFill/>
                        </a:ln>
                        <a:solidFill>
                          <a:schemeClr val="tx1"/>
                        </a:solidFill>
                        <a:effectLst/>
                      </a:endParaRPr>
                    </a:p>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a:ln>
                            <a:noFill/>
                          </a:ln>
                          <a:solidFill>
                            <a:schemeClr val="tx1"/>
                          </a:solidFill>
                          <a:effectLst/>
                        </a:rPr>
                        <a:t>&gt; 45mmHg ± </a:t>
                      </a:r>
                      <a:r>
                        <a:rPr kumimoji="0" lang="en-GB" sz="1600" b="0" u="none" strike="noStrike" cap="none" normalizeH="0" baseline="0" dirty="0" err="1">
                          <a:ln>
                            <a:noFill/>
                          </a:ln>
                          <a:solidFill>
                            <a:schemeClr val="tx1"/>
                          </a:solidFill>
                          <a:effectLst/>
                        </a:rPr>
                        <a:t>suy</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hô</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hấp</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1"/>
                  </a:ext>
                </a:extLst>
              </a:tr>
              <a:tr h="234950">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r>
                        <a:rPr kumimoji="0" lang="pt-BR" sz="1800" b="0" u="none" strike="noStrike" cap="none" normalizeH="0" baseline="0">
                          <a:ln>
                            <a:noFill/>
                          </a:ln>
                          <a:solidFill>
                            <a:schemeClr val="tx1"/>
                          </a:solidFill>
                          <a:effectLst/>
                        </a:rPr>
                        <a:t>SpO</a:t>
                      </a:r>
                      <a:r>
                        <a:rPr kumimoji="0" lang="pt-BR" sz="1800" b="0" u="none" strike="noStrike" cap="none" normalizeH="0" baseline="-25000">
                          <a:ln>
                            <a:noFill/>
                          </a:ln>
                          <a:solidFill>
                            <a:schemeClr val="tx1"/>
                          </a:solidFill>
                          <a:effectLst/>
                        </a:rPr>
                        <a:t>2</a:t>
                      </a:r>
                      <a:r>
                        <a:rPr kumimoji="0" lang="pt-BR" sz="1800" b="0" u="none" strike="noStrike" cap="none" normalizeH="0" baseline="0">
                          <a:ln>
                            <a:noFill/>
                          </a:ln>
                          <a:solidFill>
                            <a:schemeClr val="tx1"/>
                          </a:solidFill>
                          <a:effectLst/>
                        </a:rPr>
                        <a:t> </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&gt; 95%</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800" b="0" u="none" strike="noStrike" cap="none" normalizeH="0" baseline="0">
                          <a:ln>
                            <a:noFill/>
                          </a:ln>
                          <a:solidFill>
                            <a:schemeClr val="tx1"/>
                          </a:solidFill>
                          <a:effectLst/>
                        </a:rPr>
                        <a:t>91 – 95%</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a:ln>
                            <a:noFill/>
                          </a:ln>
                          <a:solidFill>
                            <a:schemeClr val="tx1"/>
                          </a:solidFill>
                          <a:effectLst/>
                        </a:rPr>
                        <a:t>&lt; 90% </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a:txBody>
                    <a:bodyPr/>
                    <a:lstStyle/>
                    <a:p>
                      <a:pPr marL="0" marR="0" lvl="0" indent="0" algn="just" defTabSz="914400" rtl="0" eaLnBrk="1" fontAlgn="base" latinLnBrk="0" hangingPunct="1">
                        <a:lnSpc>
                          <a:spcPct val="100000"/>
                        </a:lnSpc>
                        <a:spcBef>
                          <a:spcPts val="200"/>
                        </a:spcBef>
                        <a:spcAft>
                          <a:spcPts val="200"/>
                        </a:spcAft>
                        <a:buClrTx/>
                        <a:buSzTx/>
                        <a:buFontTx/>
                        <a:buNone/>
                        <a:tabLst/>
                      </a:pPr>
                      <a:endParaRPr kumimoji="0" lang="en-GB" sz="2000" b="0" i="0" u="none" strike="noStrike" cap="none" normalizeH="0" baseline="0">
                        <a:ln>
                          <a:noFill/>
                        </a:ln>
                        <a:solidFill>
                          <a:schemeClr val="tx1"/>
                        </a:solidFill>
                        <a:effectLst/>
                        <a:latin typeface="Times New Roman" pitchFamily="18" charset="0"/>
                        <a:cs typeface="Times New Roman" pitchFamily="18" charset="0"/>
                      </a:endParaRPr>
                    </a:p>
                  </a:txBody>
                  <a:tcPr marL="12970" marR="12970" marT="0" marB="0" horzOverflow="overflow"/>
                </a:tc>
                <a:extLst>
                  <a:ext uri="{0D108BD9-81ED-4DB2-BD59-A6C34878D82A}">
                    <a16:rowId xmlns:a16="http://schemas.microsoft.com/office/drawing/2014/main" val="10002"/>
                  </a:ext>
                </a:extLst>
              </a:tr>
              <a:tr h="41275">
                <a:tc gridSpan="5">
                  <a:txBody>
                    <a:body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Chỉ</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cần</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hiện</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diện</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vài</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thông</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số</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để</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phân</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độ</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nặng</a:t>
                      </a:r>
                      <a:r>
                        <a:rPr kumimoji="0" lang="en-GB" sz="1600" b="0" u="none" strike="noStrike" cap="none" normalizeH="0" baseline="0" dirty="0">
                          <a:ln>
                            <a:noFill/>
                          </a:ln>
                          <a:solidFill>
                            <a:schemeClr val="tx1"/>
                          </a:solidFill>
                          <a:effectLst/>
                        </a:rPr>
                        <a:t> </a:t>
                      </a:r>
                      <a:r>
                        <a:rPr kumimoji="0" lang="en-GB" sz="1600" b="0" u="none" strike="noStrike" cap="none" normalizeH="0" baseline="0" dirty="0" err="1">
                          <a:ln>
                            <a:noFill/>
                          </a:ln>
                          <a:solidFill>
                            <a:schemeClr val="tx1"/>
                          </a:solidFill>
                          <a:effectLst/>
                        </a:rPr>
                        <a:t>cơn</a:t>
                      </a:r>
                      <a:r>
                        <a:rPr kumimoji="0" lang="en-GB" sz="1600" b="0" u="none" strike="noStrike" cap="none" normalizeH="0" baseline="0" dirty="0">
                          <a:ln>
                            <a:noFill/>
                          </a:ln>
                          <a:solidFill>
                            <a:schemeClr val="tx1"/>
                          </a:solidFill>
                          <a:effectLst/>
                        </a:rPr>
                        <a:t> hen</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a:txBody>
                  <a:tcPr marL="12970" marR="12970" marT="0" marB="0"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81" name="Rectangle 2"/>
          <p:cNvSpPr txBox="1">
            <a:spLocks noChangeArrowheads="1"/>
          </p:cNvSpPr>
          <p:nvPr/>
        </p:nvSpPr>
        <p:spPr bwMode="auto">
          <a:xfrm>
            <a:off x="342900" y="228600"/>
            <a:ext cx="8382000" cy="609600"/>
          </a:xfrm>
          <a:prstGeom prst="rect">
            <a:avLst/>
          </a:prstGeom>
          <a:noFill/>
          <a:ln w="9525">
            <a:noFill/>
            <a:miter lim="800000"/>
            <a:headEnd/>
            <a:tailEnd/>
          </a:ln>
        </p:spPr>
        <p:txBody>
          <a:bodyPr/>
          <a:lstStyle/>
          <a:p>
            <a:pPr algn="ctr" defTabSz="1785938"/>
            <a:endParaRPr lang="en-US" sz="2800" dirty="0">
              <a:solidFill>
                <a:schemeClr val="accent4">
                  <a:lumMod val="60000"/>
                  <a:lumOff val="40000"/>
                </a:schemeClr>
              </a:solidFill>
            </a:endParaRPr>
          </a:p>
        </p:txBody>
      </p:sp>
      <p:pic>
        <p:nvPicPr>
          <p:cNvPr id="5" name="Picture 2">
            <a:extLst>
              <a:ext uri="{FF2B5EF4-FFF2-40B4-BE49-F238E27FC236}">
                <a16:creationId xmlns:a16="http://schemas.microsoft.com/office/drawing/2014/main" id="{1CAE8DD5-E98B-4976-AFAA-44BFB0C14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958" y="838200"/>
            <a:ext cx="8754042" cy="6074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F0F15D70-73C2-487D-9847-B8D41A0D1D5F}"/>
              </a:ext>
            </a:extLst>
          </p:cNvPr>
          <p:cNvSpPr txBox="1"/>
          <p:nvPr/>
        </p:nvSpPr>
        <p:spPr>
          <a:xfrm>
            <a:off x="3437957" y="6504972"/>
            <a:ext cx="8754043" cy="338554"/>
          </a:xfrm>
          <a:prstGeom prst="rect">
            <a:avLst/>
          </a:prstGeom>
          <a:solidFill>
            <a:schemeClr val="tx1"/>
          </a:solidFill>
        </p:spPr>
        <p:txBody>
          <a:bodyPr wrap="square" rtlCol="0">
            <a:spAutoFit/>
          </a:bodyPr>
          <a:lstStyle/>
          <a:p>
            <a:r>
              <a:rPr lang="en-US" sz="1600" dirty="0">
                <a:solidFill>
                  <a:srgbClr val="FF0000"/>
                </a:solidFill>
              </a:rPr>
              <a:t>Expert Panel Report 3: National Heart Lung and Blood Institute 2007; American Family Physician</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C730939-F73A-4972-A3A5-28826F5A6AA7}"/>
                  </a:ext>
                </a:extLst>
              </p14:cNvPr>
              <p14:cNvContentPartPr/>
              <p14:nvPr/>
            </p14:nvContentPartPr>
            <p14:xfrm>
              <a:off x="5111640" y="1574640"/>
              <a:ext cx="1740240" cy="2375280"/>
            </p14:xfrm>
          </p:contentPart>
        </mc:Choice>
        <mc:Fallback xmlns="">
          <p:pic>
            <p:nvPicPr>
              <p:cNvPr id="3" name="Ink 2">
                <a:extLst>
                  <a:ext uri="{FF2B5EF4-FFF2-40B4-BE49-F238E27FC236}">
                    <a16:creationId xmlns:a16="http://schemas.microsoft.com/office/drawing/2014/main" id="{FC730939-F73A-4972-A3A5-28826F5A6AA7}"/>
                  </a:ext>
                </a:extLst>
              </p:cNvPr>
              <p:cNvPicPr/>
              <p:nvPr/>
            </p:nvPicPr>
            <p:blipFill>
              <a:blip r:embed="rId4"/>
              <a:stretch>
                <a:fillRect/>
              </a:stretch>
            </p:blipFill>
            <p:spPr>
              <a:xfrm>
                <a:off x="5102280" y="1565280"/>
                <a:ext cx="1758960" cy="2394000"/>
              </a:xfrm>
              <a:prstGeom prst="rect">
                <a:avLst/>
              </a:prstGeom>
            </p:spPr>
          </p:pic>
        </mc:Fallback>
      </mc:AlternateContent>
      <p:sp>
        <p:nvSpPr>
          <p:cNvPr id="4" name="Title 3">
            <a:extLst>
              <a:ext uri="{FF2B5EF4-FFF2-40B4-BE49-F238E27FC236}">
                <a16:creationId xmlns:a16="http://schemas.microsoft.com/office/drawing/2014/main" id="{EC88FCC5-80B2-4F5E-B001-6F7ED4F3247E}"/>
              </a:ext>
            </a:extLst>
          </p:cNvPr>
          <p:cNvSpPr>
            <a:spLocks noGrp="1"/>
          </p:cNvSpPr>
          <p:nvPr>
            <p:ph type="title"/>
          </p:nvPr>
        </p:nvSpPr>
        <p:spPr>
          <a:xfrm>
            <a:off x="492512" y="-140067"/>
            <a:ext cx="10515600" cy="1325563"/>
          </a:xfrm>
        </p:spPr>
        <p:txBody>
          <a:bodyPr/>
          <a:lstStyle/>
          <a:p>
            <a:r>
              <a:rPr lang="en-US" dirty="0">
                <a:solidFill>
                  <a:schemeClr val="accent4">
                    <a:lumMod val="60000"/>
                    <a:lumOff val="40000"/>
                  </a:schemeClr>
                </a:solidFill>
                <a:latin typeface="Arial" panose="020B0604020202020204" pitchFamily="34" charset="0"/>
                <a:cs typeface="Arial" panose="020B0604020202020204" pitchFamily="34" charset="0"/>
              </a:rPr>
              <a:t>MỨC ĐỘ NẶNG CƠN HEN CẤP</a:t>
            </a:r>
            <a:endParaRPr lang="en-US"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3F4818FE-3440-41D7-A580-C58B545E1DAB}"/>
              </a:ext>
            </a:extLst>
          </p:cNvPr>
          <p:cNvSpPr>
            <a:spLocks noGrp="1"/>
          </p:cNvSpPr>
          <p:nvPr>
            <p:ph idx="1"/>
          </p:nvPr>
        </p:nvSpPr>
        <p:spPr>
          <a:xfrm>
            <a:off x="492513" y="1661556"/>
            <a:ext cx="2663282" cy="4351338"/>
          </a:xfrm>
        </p:spPr>
        <p:txBody>
          <a:bodyPr/>
          <a:lstStyle/>
          <a:p>
            <a:r>
              <a:rPr lang="en-US" dirty="0">
                <a:latin typeface="Arial" panose="020B0604020202020204" pitchFamily="34" charset="0"/>
                <a:cs typeface="Arial" panose="020B0604020202020204" pitchFamily="34" charset="0"/>
              </a:rPr>
              <a:t>Quan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a:t>
            </a:r>
          </a:p>
          <a:p>
            <a:pPr lvl="1"/>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ởng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p>
          <a:p>
            <a:pPr lvl="1"/>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ởng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chuyện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PEF</a:t>
            </a:r>
          </a:p>
        </p:txBody>
      </p:sp>
    </p:spTree>
    <p:extLst>
      <p:ext uri="{BB962C8B-B14F-4D97-AF65-F5344CB8AC3E}">
        <p14:creationId xmlns:p14="http://schemas.microsoft.com/office/powerpoint/2010/main" val="2932267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D32C-5213-4478-A9B5-F739C7A344EE}"/>
              </a:ext>
            </a:extLst>
          </p:cNvPr>
          <p:cNvSpPr>
            <a:spLocks noGrp="1"/>
          </p:cNvSpPr>
          <p:nvPr>
            <p:ph type="title"/>
          </p:nvPr>
        </p:nvSpPr>
        <p:spPr/>
        <p:txBody>
          <a:bodyPr/>
          <a:lstStyle/>
          <a:p>
            <a:r>
              <a:rPr lang="en-US" dirty="0"/>
              <a:t>Hen </a:t>
            </a:r>
            <a:r>
              <a:rPr lang="en-US" dirty="0" err="1"/>
              <a:t>cấp</a:t>
            </a:r>
            <a:r>
              <a:rPr lang="en-US" dirty="0"/>
              <a:t> </a:t>
            </a:r>
            <a:r>
              <a:rPr lang="en-US" dirty="0" err="1"/>
              <a:t>và</a:t>
            </a:r>
            <a:r>
              <a:rPr lang="en-US" dirty="0"/>
              <a:t> </a:t>
            </a:r>
            <a:r>
              <a:rPr lang="en-US" dirty="0" err="1"/>
              <a:t>nơi</a:t>
            </a:r>
            <a:r>
              <a:rPr lang="en-US" dirty="0"/>
              <a:t> </a:t>
            </a:r>
            <a:r>
              <a:rPr lang="en-US" dirty="0" err="1"/>
              <a:t>điều</a:t>
            </a:r>
            <a:r>
              <a:rPr lang="en-US" dirty="0"/>
              <a:t> </a:t>
            </a:r>
            <a:r>
              <a:rPr lang="en-US" dirty="0" err="1"/>
              <a:t>trị</a:t>
            </a:r>
            <a:endParaRPr lang="en-US" dirty="0"/>
          </a:p>
        </p:txBody>
      </p:sp>
      <p:sp>
        <p:nvSpPr>
          <p:cNvPr id="3" name="Content Placeholder 2">
            <a:extLst>
              <a:ext uri="{FF2B5EF4-FFF2-40B4-BE49-F238E27FC236}">
                <a16:creationId xmlns:a16="http://schemas.microsoft.com/office/drawing/2014/main" id="{DAF997BA-1F36-418A-9138-8F0F6621B0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999AC2-41D0-4BDC-8E6A-462E9EE7AA86}"/>
              </a:ext>
            </a:extLst>
          </p:cNvPr>
          <p:cNvPicPr>
            <a:picLocks noChangeAspect="1"/>
          </p:cNvPicPr>
          <p:nvPr/>
        </p:nvPicPr>
        <p:blipFill>
          <a:blip r:embed="rId2"/>
          <a:stretch>
            <a:fillRect/>
          </a:stretch>
        </p:blipFill>
        <p:spPr>
          <a:xfrm>
            <a:off x="2250913" y="1595120"/>
            <a:ext cx="8438913" cy="4639027"/>
          </a:xfrm>
          <a:prstGeom prst="rect">
            <a:avLst/>
          </a:prstGeom>
        </p:spPr>
      </p:pic>
      <p:sp>
        <p:nvSpPr>
          <p:cNvPr id="5" name="TextBox 4">
            <a:extLst>
              <a:ext uri="{FF2B5EF4-FFF2-40B4-BE49-F238E27FC236}">
                <a16:creationId xmlns:a16="http://schemas.microsoft.com/office/drawing/2014/main" id="{D9136193-2DE6-4E8E-8124-1D083774592C}"/>
              </a:ext>
            </a:extLst>
          </p:cNvPr>
          <p:cNvSpPr txBox="1"/>
          <p:nvPr/>
        </p:nvSpPr>
        <p:spPr>
          <a:xfrm>
            <a:off x="7914640" y="6492875"/>
            <a:ext cx="1915589" cy="369332"/>
          </a:xfrm>
          <a:prstGeom prst="rect">
            <a:avLst/>
          </a:prstGeom>
          <a:noFill/>
        </p:spPr>
        <p:txBody>
          <a:bodyPr wrap="none" rtlCol="0">
            <a:spAutoFit/>
          </a:bodyPr>
          <a:lstStyle/>
          <a:p>
            <a:r>
              <a:rPr lang="en-US" dirty="0" err="1"/>
              <a:t>Zaidan</a:t>
            </a:r>
            <a:r>
              <a:rPr lang="en-US" dirty="0"/>
              <a:t> JAMA 2020</a:t>
            </a:r>
          </a:p>
        </p:txBody>
      </p:sp>
    </p:spTree>
    <p:extLst>
      <p:ext uri="{BB962C8B-B14F-4D97-AF65-F5344CB8AC3E}">
        <p14:creationId xmlns:p14="http://schemas.microsoft.com/office/powerpoint/2010/main" val="3229149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538976" y="331672"/>
            <a:ext cx="10814824" cy="1325563"/>
          </a:xfrm>
        </p:spPr>
        <p:txBody>
          <a:bodyPr/>
          <a:lstStyle/>
          <a:p>
            <a:r>
              <a:rPr lang="da-DK" dirty="0">
                <a:latin typeface="Arial" panose="020B0604020202020204" pitchFamily="34" charset="0"/>
                <a:cs typeface="Arial" panose="020B0604020202020204" pitchFamily="34" charset="0"/>
              </a:rPr>
              <a:t>Tự xử trí hen tại nhà: kế hoạch hành động</a:t>
            </a:r>
            <a:endParaRPr lang="en-US" dirty="0">
              <a:latin typeface="Arial" panose="020B0604020202020204" pitchFamily="34" charset="0"/>
              <a:cs typeface="Arial" panose="020B0604020202020204" pitchFamily="34" charset="0"/>
            </a:endParaRPr>
          </a:p>
        </p:txBody>
      </p:sp>
      <p:sp>
        <p:nvSpPr>
          <p:cNvPr id="603139" name="Rectangle 3"/>
          <p:cNvSpPr>
            <a:spLocks noGrp="1" noChangeArrowheads="1"/>
          </p:cNvSpPr>
          <p:nvPr>
            <p:ph sz="half" idx="1"/>
          </p:nvPr>
        </p:nvSpPr>
        <p:spPr/>
        <p:txBody>
          <a:bodyPr>
            <a:normAutofit/>
          </a:bodyPr>
          <a:lstStyle/>
          <a:p>
            <a:r>
              <a:rPr lang="da-DK" sz="2500" dirty="0">
                <a:solidFill>
                  <a:srgbClr val="FFFF00"/>
                </a:solidFill>
                <a:latin typeface="Arial" panose="020B0604020202020204" pitchFamily="34" charset="0"/>
                <a:cs typeface="Arial" panose="020B0604020202020204" pitchFamily="34" charset="0"/>
              </a:rPr>
              <a:t>Can thiệp vào cơn hen sớm nhất</a:t>
            </a:r>
          </a:p>
          <a:p>
            <a:r>
              <a:rPr lang="da-DK" sz="2500" dirty="0">
                <a:latin typeface="Arial" panose="020B0604020202020204" pitchFamily="34" charset="0"/>
                <a:cs typeface="Arial" panose="020B0604020202020204" pitchFamily="34" charset="0"/>
              </a:rPr>
              <a:t>4 thành tố :</a:t>
            </a:r>
          </a:p>
          <a:p>
            <a:pPr lvl="1"/>
            <a:r>
              <a:rPr lang="da-DK" sz="2300" dirty="0">
                <a:solidFill>
                  <a:srgbClr val="FFFF00"/>
                </a:solidFill>
                <a:latin typeface="Arial" panose="020B0604020202020204" pitchFamily="34" charset="0"/>
                <a:cs typeface="Arial" panose="020B0604020202020204" pitchFamily="34" charset="0"/>
              </a:rPr>
              <a:t>Tăng thuốc cắt cơn thường ngày</a:t>
            </a:r>
          </a:p>
          <a:p>
            <a:pPr lvl="1"/>
            <a:r>
              <a:rPr lang="da-DK" sz="2300" dirty="0">
                <a:latin typeface="Arial" panose="020B0604020202020204" pitchFamily="34" charset="0"/>
                <a:cs typeface="Arial" panose="020B0604020202020204" pitchFamily="34" charset="0"/>
              </a:rPr>
              <a:t>Tăng thuốc kiểm soát thường ngày</a:t>
            </a:r>
          </a:p>
          <a:p>
            <a:pPr lvl="1"/>
            <a:r>
              <a:rPr lang="da-DK" dirty="0">
                <a:latin typeface="Arial" panose="020B0604020202020204" pitchFamily="34" charset="0"/>
                <a:cs typeface="Arial" panose="020B0604020202020204" pitchFamily="34" charset="0"/>
              </a:rPr>
              <a:t>Thêm corticoid uống</a:t>
            </a:r>
          </a:p>
          <a:p>
            <a:pPr lvl="1"/>
            <a:r>
              <a:rPr lang="da-DK" sz="2300" dirty="0">
                <a:latin typeface="Arial" panose="020B0604020202020204" pitchFamily="34" charset="0"/>
                <a:cs typeface="Arial" panose="020B0604020202020204" pitchFamily="34" charset="0"/>
              </a:rPr>
              <a:t>Gặp bác sĩ và/hoặc di khám ở cơ sở y tế</a:t>
            </a:r>
            <a:endParaRPr lang="en-US" sz="23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58DF6615-6FC0-4514-A7E2-CB28F1372AB9}"/>
              </a:ext>
            </a:extLst>
          </p:cNvPr>
          <p:cNvSpPr>
            <a:spLocks noGrp="1"/>
          </p:cNvSpPr>
          <p:nvPr>
            <p:ph sz="half" idx="2"/>
          </p:nvPr>
        </p:nvSpPr>
        <p:spPr/>
        <p:txBody>
          <a:bodyPr/>
          <a:lstStyle/>
          <a:p>
            <a:endParaRPr lang="en-US"/>
          </a:p>
        </p:txBody>
      </p:sp>
      <p:pic>
        <p:nvPicPr>
          <p:cNvPr id="8" name="Picture 7">
            <a:extLst>
              <a:ext uri="{FF2B5EF4-FFF2-40B4-BE49-F238E27FC236}">
                <a16:creationId xmlns:a16="http://schemas.microsoft.com/office/drawing/2014/main" id="{A179DD30-4F45-49AA-B003-B3426B8D3441}"/>
              </a:ext>
            </a:extLst>
          </p:cNvPr>
          <p:cNvPicPr>
            <a:picLocks noChangeAspect="1"/>
          </p:cNvPicPr>
          <p:nvPr/>
        </p:nvPicPr>
        <p:blipFill>
          <a:blip r:embed="rId2"/>
          <a:stretch>
            <a:fillRect/>
          </a:stretch>
        </p:blipFill>
        <p:spPr>
          <a:xfrm>
            <a:off x="6172200" y="2400955"/>
            <a:ext cx="5761219" cy="3200677"/>
          </a:xfrm>
          <a:prstGeom prst="rect">
            <a:avLst/>
          </a:prstGeom>
        </p:spPr>
      </p:pic>
    </p:spTree>
    <p:extLst>
      <p:ext uri="{BB962C8B-B14F-4D97-AF65-F5344CB8AC3E}">
        <p14:creationId xmlns:p14="http://schemas.microsoft.com/office/powerpoint/2010/main" val="87156457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37DFC8-B984-44C8-BB07-D2885337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66" y="47414"/>
            <a:ext cx="10218068" cy="6565052"/>
          </a:xfrm>
          <a:prstGeom prst="rect">
            <a:avLst/>
          </a:prstGeom>
        </p:spPr>
      </p:pic>
      <p:pic>
        <p:nvPicPr>
          <p:cNvPr id="4" name="Picture 3">
            <a:extLst>
              <a:ext uri="{FF2B5EF4-FFF2-40B4-BE49-F238E27FC236}">
                <a16:creationId xmlns:a16="http://schemas.microsoft.com/office/drawing/2014/main" id="{45C5619C-FA20-40A6-A277-8B1CBF592D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2544" y="245535"/>
            <a:ext cx="913707" cy="93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CCD7463-3994-4F13-B216-DCB7C5BE25EE}"/>
              </a:ext>
            </a:extLst>
          </p:cNvPr>
          <p:cNvSpPr txBox="1">
            <a:spLocks noChangeArrowheads="1"/>
          </p:cNvSpPr>
          <p:nvPr/>
        </p:nvSpPr>
        <p:spPr bwMode="auto">
          <a:xfrm>
            <a:off x="229707" y="6588020"/>
            <a:ext cx="3793067"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altLang="en-US" sz="1467" i="1" dirty="0">
                <a:solidFill>
                  <a:srgbClr val="FFFFFF"/>
                </a:solidFill>
              </a:rPr>
              <a:t>GINA 2020, Box 3-5A</a:t>
            </a:r>
          </a:p>
        </p:txBody>
      </p:sp>
    </p:spTree>
    <p:extLst>
      <p:ext uri="{BB962C8B-B14F-4D97-AF65-F5344CB8AC3E}">
        <p14:creationId xmlns:p14="http://schemas.microsoft.com/office/powerpoint/2010/main" val="877812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538976" y="331672"/>
            <a:ext cx="10814824" cy="1325563"/>
          </a:xfrm>
        </p:spPr>
        <p:txBody>
          <a:bodyPr/>
          <a:lstStyle/>
          <a:p>
            <a:r>
              <a:rPr lang="da-DK" dirty="0">
                <a:latin typeface="Arial" panose="020B0604020202020204" pitchFamily="34" charset="0"/>
                <a:cs typeface="Arial" panose="020B0604020202020204" pitchFamily="34" charset="0"/>
              </a:rPr>
              <a:t>Tự xử trí hen tại nhà: kế hoạch hành động</a:t>
            </a:r>
            <a:endParaRPr lang="en-US" dirty="0">
              <a:latin typeface="Arial" panose="020B0604020202020204" pitchFamily="34" charset="0"/>
              <a:cs typeface="Arial" panose="020B0604020202020204" pitchFamily="34" charset="0"/>
            </a:endParaRPr>
          </a:p>
        </p:txBody>
      </p:sp>
      <p:sp>
        <p:nvSpPr>
          <p:cNvPr id="603139" name="Rectangle 3"/>
          <p:cNvSpPr>
            <a:spLocks noGrp="1" noChangeArrowheads="1"/>
          </p:cNvSpPr>
          <p:nvPr>
            <p:ph sz="half" idx="1"/>
          </p:nvPr>
        </p:nvSpPr>
        <p:spPr/>
        <p:txBody>
          <a:bodyPr>
            <a:normAutofit/>
          </a:bodyPr>
          <a:lstStyle/>
          <a:p>
            <a:r>
              <a:rPr lang="da-DK" sz="2500" dirty="0">
                <a:solidFill>
                  <a:srgbClr val="FFFF00"/>
                </a:solidFill>
                <a:latin typeface="Arial" panose="020B0604020202020204" pitchFamily="34" charset="0"/>
                <a:cs typeface="Arial" panose="020B0604020202020204" pitchFamily="34" charset="0"/>
              </a:rPr>
              <a:t>Can thiệp vào cơn hen sớm nhất</a:t>
            </a:r>
          </a:p>
          <a:p>
            <a:r>
              <a:rPr lang="da-DK" sz="2500" dirty="0">
                <a:latin typeface="Arial" panose="020B0604020202020204" pitchFamily="34" charset="0"/>
                <a:cs typeface="Arial" panose="020B0604020202020204" pitchFamily="34" charset="0"/>
              </a:rPr>
              <a:t>4 thành tố :</a:t>
            </a:r>
          </a:p>
          <a:p>
            <a:pPr lvl="1"/>
            <a:r>
              <a:rPr lang="da-DK" sz="2300" dirty="0">
                <a:latin typeface="Arial" panose="020B0604020202020204" pitchFamily="34" charset="0"/>
                <a:cs typeface="Arial" panose="020B0604020202020204" pitchFamily="34" charset="0"/>
              </a:rPr>
              <a:t>Tăng thuốc cắt cơn thường ngày</a:t>
            </a:r>
          </a:p>
          <a:p>
            <a:pPr lvl="1"/>
            <a:r>
              <a:rPr lang="da-DK" sz="2300" dirty="0">
                <a:solidFill>
                  <a:srgbClr val="FFFF00"/>
                </a:solidFill>
                <a:latin typeface="Arial" panose="020B0604020202020204" pitchFamily="34" charset="0"/>
                <a:cs typeface="Arial" panose="020B0604020202020204" pitchFamily="34" charset="0"/>
              </a:rPr>
              <a:t>Tăng thuốc kiểm soát thường ngày</a:t>
            </a:r>
          </a:p>
          <a:p>
            <a:pPr lvl="1"/>
            <a:r>
              <a:rPr lang="da-DK" dirty="0">
                <a:latin typeface="Arial" panose="020B0604020202020204" pitchFamily="34" charset="0"/>
                <a:cs typeface="Arial" panose="020B0604020202020204" pitchFamily="34" charset="0"/>
              </a:rPr>
              <a:t>Thêm corticoid uống</a:t>
            </a:r>
          </a:p>
          <a:p>
            <a:pPr lvl="1"/>
            <a:r>
              <a:rPr lang="da-DK" sz="2300" dirty="0">
                <a:latin typeface="Arial" panose="020B0604020202020204" pitchFamily="34" charset="0"/>
                <a:cs typeface="Arial" panose="020B0604020202020204" pitchFamily="34" charset="0"/>
              </a:rPr>
              <a:t>Gặp bác sĩ và/hoặc di khám ở cơ sở y tế</a:t>
            </a:r>
            <a:endParaRPr lang="en-US" sz="2300" dirty="0">
              <a:latin typeface="Arial" panose="020B0604020202020204" pitchFamily="34" charset="0"/>
              <a:cs typeface="Arial" panose="020B0604020202020204" pitchFamily="34" charset="0"/>
            </a:endParaRPr>
          </a:p>
        </p:txBody>
      </p:sp>
      <p:pic>
        <p:nvPicPr>
          <p:cNvPr id="2" name="Content Placeholder 1">
            <a:extLst>
              <a:ext uri="{FF2B5EF4-FFF2-40B4-BE49-F238E27FC236}">
                <a16:creationId xmlns:a16="http://schemas.microsoft.com/office/drawing/2014/main" id="{1DDCFF37-4C9B-4B3F-A55B-AFCB2260E922}"/>
              </a:ext>
            </a:extLst>
          </p:cNvPr>
          <p:cNvPicPr>
            <a:picLocks noGrp="1" noChangeAspect="1"/>
          </p:cNvPicPr>
          <p:nvPr>
            <p:ph sz="half" idx="2"/>
          </p:nvPr>
        </p:nvPicPr>
        <p:blipFill>
          <a:blip r:embed="rId2"/>
          <a:stretch>
            <a:fillRect/>
          </a:stretch>
        </p:blipFill>
        <p:spPr>
          <a:xfrm>
            <a:off x="6342908" y="1825625"/>
            <a:ext cx="4840184" cy="4351338"/>
          </a:xfrm>
          <a:prstGeom prst="rect">
            <a:avLst/>
          </a:prstGeom>
        </p:spPr>
      </p:pic>
      <p:sp>
        <p:nvSpPr>
          <p:cNvPr id="3" name="TextBox 2">
            <a:extLst>
              <a:ext uri="{FF2B5EF4-FFF2-40B4-BE49-F238E27FC236}">
                <a16:creationId xmlns:a16="http://schemas.microsoft.com/office/drawing/2014/main" id="{D66B4541-CC81-4FEC-8151-8532A2455035}"/>
              </a:ext>
            </a:extLst>
          </p:cNvPr>
          <p:cNvSpPr txBox="1"/>
          <p:nvPr/>
        </p:nvSpPr>
        <p:spPr>
          <a:xfrm>
            <a:off x="6302246" y="6488668"/>
            <a:ext cx="5889754" cy="369332"/>
          </a:xfrm>
          <a:prstGeom prst="rect">
            <a:avLst/>
          </a:prstGeom>
          <a:noFill/>
        </p:spPr>
        <p:txBody>
          <a:bodyPr wrap="none" rtlCol="0">
            <a:spAutoFit/>
          </a:bodyPr>
          <a:lstStyle/>
          <a:p>
            <a:r>
              <a:rPr lang="en-US" dirty="0"/>
              <a:t>Kew Cochrane Database Syst Rev 2016; McKeever NEJM 2018</a:t>
            </a:r>
          </a:p>
        </p:txBody>
      </p:sp>
    </p:spTree>
    <p:extLst>
      <p:ext uri="{BB962C8B-B14F-4D97-AF65-F5344CB8AC3E}">
        <p14:creationId xmlns:p14="http://schemas.microsoft.com/office/powerpoint/2010/main" val="16605986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838200" y="609600"/>
            <a:ext cx="2895600" cy="1143000"/>
          </a:xfrm>
          <a:prstGeom prst="rect">
            <a:avLst/>
          </a:prstGeom>
          <a:noFill/>
          <a:ln w="9525">
            <a:noFill/>
            <a:miter lim="800000"/>
            <a:headEnd/>
            <a:tailEnd/>
          </a:ln>
        </p:spPr>
        <p:txBody>
          <a:bodyPr anchor="ctr"/>
          <a:lstStyle/>
          <a:p>
            <a:pPr algn="ctr" eaLnBrk="0" hangingPunct="0"/>
            <a:r>
              <a:rPr lang="en-US" sz="4000" b="1" dirty="0" err="1">
                <a:solidFill>
                  <a:srgbClr val="FFFF00"/>
                </a:solidFill>
                <a:latin typeface="Calibri" pitchFamily="34" charset="0"/>
              </a:rPr>
              <a:t>Cơ</a:t>
            </a:r>
            <a:r>
              <a:rPr lang="en-US" sz="4000" b="1" dirty="0">
                <a:solidFill>
                  <a:srgbClr val="FFFF00"/>
                </a:solidFill>
                <a:latin typeface="Calibri" pitchFamily="34" charset="0"/>
              </a:rPr>
              <a:t> </a:t>
            </a:r>
            <a:r>
              <a:rPr lang="en-US" sz="4000" b="1" dirty="0" err="1">
                <a:solidFill>
                  <a:srgbClr val="FFFF00"/>
                </a:solidFill>
                <a:latin typeface="Calibri" pitchFamily="34" charset="0"/>
              </a:rPr>
              <a:t>chế</a:t>
            </a:r>
            <a:r>
              <a:rPr lang="en-US" sz="4000" b="1" dirty="0">
                <a:solidFill>
                  <a:srgbClr val="FFFF00"/>
                </a:solidFill>
                <a:latin typeface="Calibri" pitchFamily="34" charset="0"/>
              </a:rPr>
              <a:t> </a:t>
            </a:r>
            <a:r>
              <a:rPr lang="en-US" sz="4000" b="1" dirty="0" err="1">
                <a:solidFill>
                  <a:srgbClr val="FFFF00"/>
                </a:solidFill>
                <a:latin typeface="Calibri" pitchFamily="34" charset="0"/>
              </a:rPr>
              <a:t>bệnh</a:t>
            </a:r>
            <a:r>
              <a:rPr lang="en-US" sz="4000" b="1" dirty="0">
                <a:solidFill>
                  <a:srgbClr val="FFFF00"/>
                </a:solidFill>
                <a:latin typeface="Calibri" pitchFamily="34" charset="0"/>
              </a:rPr>
              <a:t> </a:t>
            </a:r>
            <a:r>
              <a:rPr lang="en-US" sz="4000" b="1" dirty="0" err="1">
                <a:solidFill>
                  <a:srgbClr val="FFFF00"/>
                </a:solidFill>
                <a:latin typeface="Calibri" pitchFamily="34" charset="0"/>
              </a:rPr>
              <a:t>sinh</a:t>
            </a:r>
            <a:r>
              <a:rPr lang="en-US" sz="4000" b="1" dirty="0">
                <a:solidFill>
                  <a:srgbClr val="FFFF00"/>
                </a:solidFill>
                <a:latin typeface="Calibri" pitchFamily="34" charset="0"/>
              </a:rPr>
              <a:t> HEN</a:t>
            </a:r>
          </a:p>
        </p:txBody>
      </p:sp>
      <p:sp>
        <p:nvSpPr>
          <p:cNvPr id="8" name="Content Placeholder 2"/>
          <p:cNvSpPr txBox="1">
            <a:spLocks/>
          </p:cNvSpPr>
          <p:nvPr/>
        </p:nvSpPr>
        <p:spPr bwMode="auto">
          <a:xfrm>
            <a:off x="6781800" y="1600200"/>
            <a:ext cx="3886200" cy="28638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a:lnSpc>
                <a:spcPct val="150000"/>
              </a:lnSpc>
              <a:spcBef>
                <a:spcPts val="0"/>
              </a:spcBef>
              <a:defRPr/>
            </a:pPr>
            <a:endParaRPr lang="en-US" sz="2800" kern="0" dirty="0">
              <a:solidFill>
                <a:srgbClr val="FFFFFF"/>
              </a:solidFill>
              <a:latin typeface="Calibri" pitchFamily="34" charset="0"/>
            </a:endParaRPr>
          </a:p>
        </p:txBody>
      </p:sp>
      <p:pic>
        <p:nvPicPr>
          <p:cNvPr id="1026" name="Picture 2">
            <a:extLst>
              <a:ext uri="{FF2B5EF4-FFF2-40B4-BE49-F238E27FC236}">
                <a16:creationId xmlns:a16="http://schemas.microsoft.com/office/drawing/2014/main" id="{4CD0B82F-9FB0-49CC-B60C-1597760E1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7508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A3256A-B6E3-4EBE-B802-5659C5E55EEC}"/>
              </a:ext>
            </a:extLst>
          </p:cNvPr>
          <p:cNvSpPr txBox="1"/>
          <p:nvPr/>
        </p:nvSpPr>
        <p:spPr>
          <a:xfrm>
            <a:off x="-29817" y="4309408"/>
            <a:ext cx="4308475" cy="1938992"/>
          </a:xfrm>
          <a:prstGeom prst="rect">
            <a:avLst/>
          </a:prstGeom>
          <a:noFill/>
        </p:spPr>
        <p:txBody>
          <a:bodyPr wrap="square">
            <a:spAutoFit/>
          </a:bodyPr>
          <a:lstStyle/>
          <a:p>
            <a:pPr lvl="1"/>
            <a:r>
              <a:rPr lang="en-AU" sz="2800" dirty="0">
                <a:solidFill>
                  <a:schemeClr val="bg1"/>
                </a:solidFill>
              </a:rPr>
              <a:t>13% hen </a:t>
            </a:r>
            <a:r>
              <a:rPr lang="en-AU" sz="2800" dirty="0" err="1">
                <a:solidFill>
                  <a:schemeClr val="bg1"/>
                </a:solidFill>
              </a:rPr>
              <a:t>toàn</a:t>
            </a:r>
            <a:r>
              <a:rPr lang="en-AU" sz="2800" dirty="0">
                <a:solidFill>
                  <a:schemeClr val="bg1"/>
                </a:solidFill>
              </a:rPr>
              <a:t> </a:t>
            </a:r>
            <a:r>
              <a:rPr lang="en-AU" sz="2800" dirty="0" err="1">
                <a:solidFill>
                  <a:schemeClr val="bg1"/>
                </a:solidFill>
              </a:rPr>
              <a:t>cầu</a:t>
            </a:r>
            <a:r>
              <a:rPr lang="en-AU" sz="2800" dirty="0">
                <a:solidFill>
                  <a:schemeClr val="bg1"/>
                </a:solidFill>
              </a:rPr>
              <a:t> do ô </a:t>
            </a:r>
            <a:r>
              <a:rPr lang="en-AU" sz="2800" dirty="0" err="1">
                <a:solidFill>
                  <a:schemeClr val="bg1"/>
                </a:solidFill>
              </a:rPr>
              <a:t>nhiễm</a:t>
            </a:r>
            <a:r>
              <a:rPr lang="en-AU" sz="2800" dirty="0">
                <a:solidFill>
                  <a:schemeClr val="bg1"/>
                </a:solidFill>
              </a:rPr>
              <a:t> </a:t>
            </a:r>
            <a:r>
              <a:rPr lang="en-AU" sz="2800" dirty="0" err="1">
                <a:solidFill>
                  <a:schemeClr val="bg1"/>
                </a:solidFill>
              </a:rPr>
              <a:t>không</a:t>
            </a:r>
            <a:r>
              <a:rPr lang="en-AU" sz="2800" dirty="0">
                <a:solidFill>
                  <a:schemeClr val="bg1"/>
                </a:solidFill>
              </a:rPr>
              <a:t> </a:t>
            </a:r>
            <a:r>
              <a:rPr lang="en-AU" sz="2800" dirty="0" err="1">
                <a:solidFill>
                  <a:schemeClr val="bg1"/>
                </a:solidFill>
              </a:rPr>
              <a:t>khí</a:t>
            </a:r>
            <a:r>
              <a:rPr lang="en-AU" sz="2800" dirty="0">
                <a:solidFill>
                  <a:schemeClr val="bg1"/>
                </a:solidFill>
              </a:rPr>
              <a:t> </a:t>
            </a:r>
            <a:r>
              <a:rPr lang="en-AU" sz="2800" dirty="0" err="1">
                <a:solidFill>
                  <a:schemeClr val="bg1"/>
                </a:solidFill>
              </a:rPr>
              <a:t>liên</a:t>
            </a:r>
            <a:r>
              <a:rPr lang="en-AU" sz="2800" dirty="0">
                <a:solidFill>
                  <a:schemeClr val="bg1"/>
                </a:solidFill>
              </a:rPr>
              <a:t> </a:t>
            </a:r>
            <a:r>
              <a:rPr lang="en-AU" sz="2800" dirty="0" err="1">
                <a:solidFill>
                  <a:schemeClr val="bg1"/>
                </a:solidFill>
              </a:rPr>
              <a:t>quan</a:t>
            </a:r>
            <a:r>
              <a:rPr lang="en-AU" sz="2800" dirty="0">
                <a:solidFill>
                  <a:schemeClr val="bg1"/>
                </a:solidFill>
              </a:rPr>
              <a:t> </a:t>
            </a:r>
            <a:r>
              <a:rPr lang="en-AU" sz="2800" dirty="0" err="1">
                <a:solidFill>
                  <a:schemeClr val="bg1"/>
                </a:solidFill>
              </a:rPr>
              <a:t>đến</a:t>
            </a:r>
            <a:r>
              <a:rPr lang="en-AU" sz="2800" dirty="0">
                <a:solidFill>
                  <a:schemeClr val="bg1"/>
                </a:solidFill>
              </a:rPr>
              <a:t> </a:t>
            </a:r>
            <a:r>
              <a:rPr lang="en-AU" sz="2800" dirty="0" err="1">
                <a:solidFill>
                  <a:schemeClr val="bg1"/>
                </a:solidFill>
              </a:rPr>
              <a:t>giao</a:t>
            </a:r>
            <a:r>
              <a:rPr lang="en-AU" sz="2800" dirty="0">
                <a:solidFill>
                  <a:schemeClr val="bg1"/>
                </a:solidFill>
              </a:rPr>
              <a:t> </a:t>
            </a:r>
            <a:r>
              <a:rPr lang="en-AU" sz="2800" dirty="0" err="1">
                <a:solidFill>
                  <a:schemeClr val="bg1"/>
                </a:solidFill>
              </a:rPr>
              <a:t>thông</a:t>
            </a:r>
            <a:r>
              <a:rPr lang="en-AU" sz="2800" dirty="0">
                <a:solidFill>
                  <a:schemeClr val="bg1"/>
                </a:solidFill>
              </a:rPr>
              <a:t> </a:t>
            </a:r>
            <a:r>
              <a:rPr lang="en-AU" i="1" dirty="0">
                <a:solidFill>
                  <a:schemeClr val="bg1"/>
                </a:solidFill>
              </a:rPr>
              <a:t>(</a:t>
            </a:r>
            <a:r>
              <a:rPr lang="en-AU" i="1" dirty="0" err="1">
                <a:solidFill>
                  <a:schemeClr val="bg1"/>
                </a:solidFill>
              </a:rPr>
              <a:t>Achakulwisut</a:t>
            </a:r>
            <a:r>
              <a:rPr lang="en-AU" i="1" dirty="0">
                <a:solidFill>
                  <a:schemeClr val="bg1"/>
                </a:solidFill>
              </a:rPr>
              <a:t> et al, Lancet Plan Health 2019)</a:t>
            </a:r>
            <a:endParaRPr lang="en-AU" sz="2800" dirty="0">
              <a:solidFill>
                <a:schemeClr val="bg1"/>
              </a:solidFill>
              <a:sym typeface="Wingding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538976" y="331672"/>
            <a:ext cx="10814824" cy="1325563"/>
          </a:xfrm>
        </p:spPr>
        <p:txBody>
          <a:bodyPr/>
          <a:lstStyle/>
          <a:p>
            <a:r>
              <a:rPr lang="da-DK" dirty="0">
                <a:latin typeface="Arial" panose="020B0604020202020204" pitchFamily="34" charset="0"/>
                <a:cs typeface="Arial" panose="020B0604020202020204" pitchFamily="34" charset="0"/>
              </a:rPr>
              <a:t>Tự xử trí hen tại nhà: kế hoạch hành động</a:t>
            </a:r>
            <a:endParaRPr lang="en-US" dirty="0">
              <a:latin typeface="Arial" panose="020B0604020202020204" pitchFamily="34" charset="0"/>
              <a:cs typeface="Arial" panose="020B0604020202020204" pitchFamily="34" charset="0"/>
            </a:endParaRPr>
          </a:p>
        </p:txBody>
      </p:sp>
      <p:sp>
        <p:nvSpPr>
          <p:cNvPr id="603139" name="Rectangle 3"/>
          <p:cNvSpPr>
            <a:spLocks noGrp="1" noChangeArrowheads="1"/>
          </p:cNvSpPr>
          <p:nvPr>
            <p:ph sz="half" idx="1"/>
          </p:nvPr>
        </p:nvSpPr>
        <p:spPr/>
        <p:txBody>
          <a:bodyPr>
            <a:normAutofit/>
          </a:bodyPr>
          <a:lstStyle/>
          <a:p>
            <a:r>
              <a:rPr lang="da-DK" sz="2500" dirty="0">
                <a:solidFill>
                  <a:srgbClr val="FFFF00"/>
                </a:solidFill>
                <a:latin typeface="Arial" panose="020B0604020202020204" pitchFamily="34" charset="0"/>
                <a:cs typeface="Arial" panose="020B0604020202020204" pitchFamily="34" charset="0"/>
              </a:rPr>
              <a:t>Can thiệp vào cơn hen sớm nhất</a:t>
            </a:r>
          </a:p>
          <a:p>
            <a:r>
              <a:rPr lang="da-DK" sz="2500" dirty="0">
                <a:latin typeface="Arial" panose="020B0604020202020204" pitchFamily="34" charset="0"/>
                <a:cs typeface="Arial" panose="020B0604020202020204" pitchFamily="34" charset="0"/>
              </a:rPr>
              <a:t>4 thành tố :</a:t>
            </a:r>
          </a:p>
          <a:p>
            <a:pPr lvl="1"/>
            <a:r>
              <a:rPr lang="da-DK" sz="2300" dirty="0">
                <a:latin typeface="Arial" panose="020B0604020202020204" pitchFamily="34" charset="0"/>
                <a:cs typeface="Arial" panose="020B0604020202020204" pitchFamily="34" charset="0"/>
              </a:rPr>
              <a:t>Tăng thuốc cắt cơn thường ngày</a:t>
            </a:r>
          </a:p>
          <a:p>
            <a:pPr lvl="1"/>
            <a:r>
              <a:rPr lang="da-DK" sz="2300" dirty="0">
                <a:latin typeface="Arial" panose="020B0604020202020204" pitchFamily="34" charset="0"/>
                <a:cs typeface="Arial" panose="020B0604020202020204" pitchFamily="34" charset="0"/>
              </a:rPr>
              <a:t>Tăng thuốc kiểm soát thường ngày</a:t>
            </a:r>
          </a:p>
          <a:p>
            <a:pPr lvl="1"/>
            <a:r>
              <a:rPr lang="da-DK" b="1" dirty="0">
                <a:solidFill>
                  <a:srgbClr val="FFFF00"/>
                </a:solidFill>
                <a:latin typeface="Arial" panose="020B0604020202020204" pitchFamily="34" charset="0"/>
                <a:cs typeface="Arial" panose="020B0604020202020204" pitchFamily="34" charset="0"/>
              </a:rPr>
              <a:t>Thêm corticoid uống</a:t>
            </a:r>
          </a:p>
          <a:p>
            <a:pPr lvl="1"/>
            <a:r>
              <a:rPr lang="da-DK" sz="2300" dirty="0">
                <a:latin typeface="Arial" panose="020B0604020202020204" pitchFamily="34" charset="0"/>
                <a:cs typeface="Arial" panose="020B0604020202020204" pitchFamily="34" charset="0"/>
              </a:rPr>
              <a:t>Gặp bác sĩ và/hoặc di khám ở cơ sở y tế</a:t>
            </a:r>
            <a:endParaRPr lang="en-US" sz="2300"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D97FB6E-0407-4AA3-B437-7ADA1717D85D}"/>
              </a:ext>
            </a:extLst>
          </p:cNvPr>
          <p:cNvSpPr>
            <a:spLocks noGrp="1"/>
          </p:cNvSpPr>
          <p:nvPr>
            <p:ph sz="half" idx="2"/>
          </p:nvPr>
        </p:nvSpPr>
        <p:spPr>
          <a:solidFill>
            <a:srgbClr val="7030A0"/>
          </a:solidFill>
        </p:spPr>
        <p:txBody>
          <a:bodyPr>
            <a:normAutofit/>
          </a:bodyPr>
          <a:lstStyle/>
          <a:p>
            <a:r>
              <a:rPr lang="en-US" dirty="0">
                <a:latin typeface="Arial" panose="020B0604020202020204" pitchFamily="34" charset="0"/>
                <a:cs typeface="Arial" panose="020B0604020202020204" pitchFamily="34" charset="0"/>
              </a:rPr>
              <a:t>Prednisolone 1mg/kg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a:t>
            </a:r>
          </a:p>
          <a:p>
            <a:pPr lvl="1"/>
            <a:r>
              <a:rPr lang="en-US" dirty="0" err="1">
                <a:solidFill>
                  <a:srgbClr val="FFFF00"/>
                </a:solidFill>
                <a:latin typeface="Arial" panose="020B0604020202020204" pitchFamily="34" charset="0"/>
                <a:cs typeface="Arial" panose="020B0604020202020204" pitchFamily="34" charset="0"/>
              </a:rPr>
              <a:t>Không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đáp</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ứng</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2-3 </a:t>
            </a:r>
            <a:r>
              <a:rPr lang="en-US" dirty="0" err="1">
                <a:latin typeface="Arial" panose="020B0604020202020204" pitchFamily="34" charset="0"/>
                <a:cs typeface="Arial" panose="020B0604020202020204" pitchFamily="34" charset="0"/>
              </a:rPr>
              <a:t>ngày</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Diễn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triệu</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chứng</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xấu</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PEF/FEV1 &lt; 60%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p>
          <a:p>
            <a:pPr lvl="1"/>
            <a:r>
              <a:rPr lang="en-US" dirty="0" err="1">
                <a:solidFill>
                  <a:srgbClr val="FFFF00"/>
                </a:solidFill>
                <a:latin typeface="Arial" panose="020B0604020202020204" pitchFamily="34" charset="0"/>
                <a:cs typeface="Arial" panose="020B0604020202020204" pitchFamily="34" charset="0"/>
              </a:rPr>
              <a:t>Tiền</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sử</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đợt</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kịch</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phát</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nặng</a:t>
            </a:r>
            <a:r>
              <a:rPr lang="en-US" dirty="0">
                <a:solidFill>
                  <a:srgbClr val="FFFF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ngột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04797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5">
            <a:extLst>
              <a:ext uri="{FF2B5EF4-FFF2-40B4-BE49-F238E27FC236}">
                <a16:creationId xmlns:a16="http://schemas.microsoft.com/office/drawing/2014/main" id="{1373C92C-DDBE-4CE1-8D46-341134B70853}"/>
              </a:ext>
            </a:extLst>
          </p:cNvPr>
          <p:cNvSpPr>
            <a:spLocks noChangeArrowheads="1"/>
          </p:cNvSpPr>
          <p:nvPr/>
        </p:nvSpPr>
        <p:spPr bwMode="auto">
          <a:xfrm>
            <a:off x="990601" y="249382"/>
            <a:ext cx="10292196" cy="665018"/>
          </a:xfrm>
          <a:prstGeom prst="rect">
            <a:avLst/>
          </a:prstGeom>
          <a:gradFill rotWithShape="0">
            <a:gsLst>
              <a:gs pos="0">
                <a:schemeClr val="accent1"/>
              </a:gs>
              <a:gs pos="100000">
                <a:schemeClr val="accent1">
                  <a:gamma/>
                  <a:shade val="46275"/>
                  <a:invGamma/>
                </a:schemeClr>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445" tIns="50223" rIns="100445" bIns="50223" anchor="ctr"/>
          <a:lstStyle>
            <a:lvl1pPr algn="ctr" defTabSz="762000">
              <a:defRPr sz="4200">
                <a:solidFill>
                  <a:schemeClr val="tx2"/>
                </a:solidFill>
                <a:latin typeface="Times New Roman" pitchFamily="18" charset="0"/>
              </a:defRPr>
            </a:lvl1pPr>
            <a:lvl2pPr algn="ctr" defTabSz="762000">
              <a:defRPr sz="4200">
                <a:solidFill>
                  <a:schemeClr val="tx2"/>
                </a:solidFill>
                <a:latin typeface="Times New Roman" pitchFamily="18" charset="0"/>
              </a:defRPr>
            </a:lvl2pPr>
            <a:lvl3pPr algn="ctr" defTabSz="762000">
              <a:defRPr sz="4200">
                <a:solidFill>
                  <a:schemeClr val="tx2"/>
                </a:solidFill>
                <a:latin typeface="Times New Roman" pitchFamily="18" charset="0"/>
              </a:defRPr>
            </a:lvl3pPr>
            <a:lvl4pPr algn="ctr" defTabSz="762000">
              <a:defRPr sz="4200">
                <a:solidFill>
                  <a:schemeClr val="tx2"/>
                </a:solidFill>
                <a:latin typeface="Times New Roman" pitchFamily="18" charset="0"/>
              </a:defRPr>
            </a:lvl4pPr>
            <a:lvl5pPr algn="ctr" defTabSz="762000">
              <a:defRPr sz="4200">
                <a:solidFill>
                  <a:schemeClr val="tx2"/>
                </a:solidFill>
                <a:latin typeface="Times New Roman" pitchFamily="18" charset="0"/>
              </a:defRPr>
            </a:lvl5pPr>
            <a:lvl6pPr marL="457200" algn="ctr" defTabSz="762000" eaLnBrk="0" fontAlgn="base" hangingPunct="0">
              <a:spcBef>
                <a:spcPct val="0"/>
              </a:spcBef>
              <a:spcAft>
                <a:spcPct val="0"/>
              </a:spcAft>
              <a:defRPr sz="4200">
                <a:solidFill>
                  <a:schemeClr val="tx2"/>
                </a:solidFill>
                <a:latin typeface="Times New Roman" pitchFamily="18" charset="0"/>
              </a:defRPr>
            </a:lvl6pPr>
            <a:lvl7pPr marL="914400" algn="ctr" defTabSz="762000" eaLnBrk="0" fontAlgn="base" hangingPunct="0">
              <a:spcBef>
                <a:spcPct val="0"/>
              </a:spcBef>
              <a:spcAft>
                <a:spcPct val="0"/>
              </a:spcAft>
              <a:defRPr sz="4200">
                <a:solidFill>
                  <a:schemeClr val="tx2"/>
                </a:solidFill>
                <a:latin typeface="Times New Roman" pitchFamily="18" charset="0"/>
              </a:defRPr>
            </a:lvl7pPr>
            <a:lvl8pPr marL="1371600" algn="ctr" defTabSz="762000" eaLnBrk="0" fontAlgn="base" hangingPunct="0">
              <a:spcBef>
                <a:spcPct val="0"/>
              </a:spcBef>
              <a:spcAft>
                <a:spcPct val="0"/>
              </a:spcAft>
              <a:defRPr sz="4200">
                <a:solidFill>
                  <a:schemeClr val="tx2"/>
                </a:solidFill>
                <a:latin typeface="Times New Roman" pitchFamily="18" charset="0"/>
              </a:defRPr>
            </a:lvl8pPr>
            <a:lvl9pPr marL="1828800" algn="ctr" defTabSz="762000" eaLnBrk="0" fontAlgn="base" hangingPunct="0">
              <a:spcBef>
                <a:spcPct val="0"/>
              </a:spcBef>
              <a:spcAft>
                <a:spcPct val="0"/>
              </a:spcAft>
              <a:defRPr sz="4200">
                <a:solidFill>
                  <a:schemeClr val="tx2"/>
                </a:solidFill>
                <a:latin typeface="Times New Roman" pitchFamily="18" charset="0"/>
              </a:defRPr>
            </a:lvl9pPr>
          </a:lstStyle>
          <a:p>
            <a:pPr defTabSz="831266" eaLnBrk="0" fontAlgn="base" hangingPunct="0">
              <a:spcBef>
                <a:spcPct val="0"/>
              </a:spcBef>
              <a:spcAft>
                <a:spcPct val="0"/>
              </a:spcAft>
              <a:defRPr/>
            </a:pPr>
            <a:r>
              <a:rPr lang="en-GB" altLang="en-US" sz="3491" b="1" dirty="0" err="1">
                <a:solidFill>
                  <a:srgbClr val="FFFFFF"/>
                </a:solidFill>
                <a:effectLst>
                  <a:outerShdw blurRad="38100" dist="38100" dir="2700000" algn="tl">
                    <a:srgbClr val="000000"/>
                  </a:outerShdw>
                </a:effectLst>
                <a:latin typeface="Arial" charset="0"/>
              </a:rPr>
              <a:t>Điều</a:t>
            </a:r>
            <a:r>
              <a:rPr lang="en-GB" altLang="en-US" sz="3491" b="1" dirty="0">
                <a:solidFill>
                  <a:srgbClr val="FFFFFF"/>
                </a:solidFill>
                <a:effectLst>
                  <a:outerShdw blurRad="38100" dist="38100" dir="2700000" algn="tl">
                    <a:srgbClr val="000000"/>
                  </a:outerShdw>
                </a:effectLst>
                <a:latin typeface="Arial" charset="0"/>
              </a:rPr>
              <a:t> </a:t>
            </a:r>
            <a:r>
              <a:rPr lang="en-GB" altLang="en-US" sz="3491" b="1" dirty="0" err="1">
                <a:solidFill>
                  <a:srgbClr val="FFFFFF"/>
                </a:solidFill>
                <a:effectLst>
                  <a:outerShdw blurRad="38100" dist="38100" dir="2700000" algn="tl">
                    <a:srgbClr val="000000"/>
                  </a:outerShdw>
                </a:effectLst>
                <a:latin typeface="Arial" charset="0"/>
              </a:rPr>
              <a:t>trị</a:t>
            </a:r>
            <a:r>
              <a:rPr lang="en-GB" altLang="en-US" sz="3491" b="1" dirty="0">
                <a:solidFill>
                  <a:srgbClr val="FFFFFF"/>
                </a:solidFill>
                <a:effectLst>
                  <a:outerShdw blurRad="38100" dist="38100" dir="2700000" algn="tl">
                    <a:srgbClr val="000000"/>
                  </a:outerShdw>
                </a:effectLst>
                <a:latin typeface="Arial" charset="0"/>
              </a:rPr>
              <a:t> Hen </a:t>
            </a:r>
            <a:r>
              <a:rPr lang="en-GB" altLang="en-US" sz="3491" b="1" dirty="0" err="1">
                <a:solidFill>
                  <a:srgbClr val="FFFFFF"/>
                </a:solidFill>
                <a:effectLst>
                  <a:outerShdw blurRad="38100" dist="38100" dir="2700000" algn="tl">
                    <a:srgbClr val="000000"/>
                  </a:outerShdw>
                </a:effectLst>
                <a:latin typeface="Arial" charset="0"/>
              </a:rPr>
              <a:t>cấp</a:t>
            </a:r>
            <a:endParaRPr lang="en-GB" altLang="en-US" sz="3491" b="1" dirty="0">
              <a:solidFill>
                <a:srgbClr val="FFFFFF"/>
              </a:solidFill>
              <a:latin typeface="Arial" charset="0"/>
            </a:endParaRPr>
          </a:p>
        </p:txBody>
      </p:sp>
      <p:graphicFrame>
        <p:nvGraphicFramePr>
          <p:cNvPr id="4" name="Diagram 3">
            <a:extLst>
              <a:ext uri="{FF2B5EF4-FFF2-40B4-BE49-F238E27FC236}">
                <a16:creationId xmlns:a16="http://schemas.microsoft.com/office/drawing/2014/main" id="{A7AE7D07-FCBC-4B5A-9F91-CC482223A9FE}"/>
              </a:ext>
            </a:extLst>
          </p:cNvPr>
          <p:cNvGraphicFramePr/>
          <p:nvPr/>
        </p:nvGraphicFramePr>
        <p:xfrm>
          <a:off x="2032000" y="1151660"/>
          <a:ext cx="8128000" cy="4986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0898198-C753-4657-AF54-E386ED41DD32}"/>
              </a:ext>
            </a:extLst>
          </p:cNvPr>
          <p:cNvSpPr txBox="1"/>
          <p:nvPr/>
        </p:nvSpPr>
        <p:spPr>
          <a:xfrm>
            <a:off x="267631" y="3767348"/>
            <a:ext cx="3133492" cy="584775"/>
          </a:xfrm>
          <a:prstGeom prst="rect">
            <a:avLst/>
          </a:prstGeom>
          <a:noFill/>
        </p:spPr>
        <p:txBody>
          <a:bodyPr wrap="square" rtlCol="0">
            <a:spAutoFit/>
          </a:bodyPr>
          <a:lstStyle/>
          <a:p>
            <a:r>
              <a:rPr lang="en-US" sz="3200" b="1" dirty="0">
                <a:solidFill>
                  <a:srgbClr val="FFFF00"/>
                </a:solidFill>
              </a:rPr>
              <a:t>SABA</a:t>
            </a:r>
          </a:p>
        </p:txBody>
      </p:sp>
      <p:sp>
        <p:nvSpPr>
          <p:cNvPr id="12" name="TextBox 11">
            <a:extLst>
              <a:ext uri="{FF2B5EF4-FFF2-40B4-BE49-F238E27FC236}">
                <a16:creationId xmlns:a16="http://schemas.microsoft.com/office/drawing/2014/main" id="{0695E3A3-1C2F-4FD0-AA33-8E52265A16CE}"/>
              </a:ext>
            </a:extLst>
          </p:cNvPr>
          <p:cNvSpPr txBox="1"/>
          <p:nvPr/>
        </p:nvSpPr>
        <p:spPr>
          <a:xfrm>
            <a:off x="7760043" y="4249753"/>
            <a:ext cx="4610378" cy="1077218"/>
          </a:xfrm>
          <a:prstGeom prst="rect">
            <a:avLst/>
          </a:prstGeom>
          <a:noFill/>
        </p:spPr>
        <p:txBody>
          <a:bodyPr wrap="square" rtlCol="0">
            <a:spAutoFit/>
          </a:bodyPr>
          <a:lstStyle/>
          <a:p>
            <a:r>
              <a:rPr lang="en-US" sz="3200" b="1" dirty="0">
                <a:solidFill>
                  <a:srgbClr val="FFFF00"/>
                </a:solidFill>
              </a:rPr>
              <a:t>Corticoid </a:t>
            </a:r>
            <a:r>
              <a:rPr lang="en-US" sz="3200" b="1" dirty="0" err="1">
                <a:solidFill>
                  <a:srgbClr val="FFFF00"/>
                </a:solidFill>
              </a:rPr>
              <a:t>hít</a:t>
            </a:r>
            <a:r>
              <a:rPr lang="en-US" sz="3200" b="1" dirty="0">
                <a:solidFill>
                  <a:srgbClr val="FFFF00"/>
                </a:solidFill>
              </a:rPr>
              <a:t> + formoterol</a:t>
            </a:r>
          </a:p>
          <a:p>
            <a:r>
              <a:rPr lang="en-US" sz="3200" b="1" dirty="0">
                <a:solidFill>
                  <a:srgbClr val="FFFF00"/>
                </a:solidFill>
              </a:rPr>
              <a:t>Corticoid </a:t>
            </a:r>
            <a:r>
              <a:rPr lang="en-US" sz="3200" b="1" dirty="0" err="1">
                <a:solidFill>
                  <a:srgbClr val="FFFF00"/>
                </a:solidFill>
              </a:rPr>
              <a:t>toàn</a:t>
            </a:r>
            <a:r>
              <a:rPr lang="en-US" sz="3200" b="1" dirty="0">
                <a:solidFill>
                  <a:srgbClr val="FFFF00"/>
                </a:solidFill>
              </a:rPr>
              <a:t> </a:t>
            </a:r>
            <a:r>
              <a:rPr lang="en-US" sz="3200" b="1" dirty="0" err="1">
                <a:solidFill>
                  <a:srgbClr val="FFFF00"/>
                </a:solidFill>
              </a:rPr>
              <a:t>thân</a:t>
            </a:r>
            <a:endParaRPr lang="en-US" sz="3200" b="1" dirty="0">
              <a:solidFill>
                <a:srgbClr val="FFFF00"/>
              </a:solidFill>
            </a:endParaRPr>
          </a:p>
        </p:txBody>
      </p:sp>
      <p:sp>
        <p:nvSpPr>
          <p:cNvPr id="3" name="Rectangle 2">
            <a:extLst>
              <a:ext uri="{FF2B5EF4-FFF2-40B4-BE49-F238E27FC236}">
                <a16:creationId xmlns:a16="http://schemas.microsoft.com/office/drawing/2014/main" id="{80DEB124-7C0F-4C61-83CD-1D19A027E8DA}"/>
              </a:ext>
            </a:extLst>
          </p:cNvPr>
          <p:cNvSpPr/>
          <p:nvPr/>
        </p:nvSpPr>
        <p:spPr>
          <a:xfrm>
            <a:off x="4909751" y="1153297"/>
            <a:ext cx="2372498" cy="2702011"/>
          </a:xfrm>
          <a:prstGeom prst="rect">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0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094" y="119063"/>
            <a:ext cx="88185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976" y="142875"/>
            <a:ext cx="968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19" name="Rectangle 5"/>
          <p:cNvSpPr>
            <a:spLocks noGrp="1" noChangeArrowheads="1"/>
          </p:cNvSpPr>
          <p:nvPr>
            <p:ph type="title"/>
          </p:nvPr>
        </p:nvSpPr>
        <p:spPr bwMode="auto">
          <a:xfrm>
            <a:off x="4030665" y="249239"/>
            <a:ext cx="6527006"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64277" tIns="32139" rIns="40630" bIns="32139" numCol="1" anchor="ctr" anchorCtr="0" compatLnSpc="1">
            <a:prstTxWarp prst="textNoShape">
              <a:avLst/>
            </a:prstTxWarp>
            <a:normAutofit/>
          </a:bodyPr>
          <a:lstStyle/>
          <a:p>
            <a:pPr marL="223838" algn="r"/>
            <a:r>
              <a:rPr lang="en-AU" sz="3200" b="1" dirty="0" err="1">
                <a:solidFill>
                  <a:srgbClr val="FF0000"/>
                </a:solidFill>
                <a:latin typeface="Arial" panose="020B0604020202020204" pitchFamily="34" charset="0"/>
                <a:cs typeface="Arial" panose="020B0604020202020204" pitchFamily="34" charset="0"/>
              </a:rPr>
              <a:t>Điều</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trị</a:t>
            </a:r>
            <a:r>
              <a:rPr lang="en-AU" sz="3200" b="1" dirty="0">
                <a:solidFill>
                  <a:srgbClr val="FF0000"/>
                </a:solidFill>
                <a:latin typeface="Arial" panose="020B0604020202020204" pitchFamily="34" charset="0"/>
                <a:cs typeface="Arial" panose="020B0604020202020204" pitchFamily="34" charset="0"/>
              </a:rPr>
              <a:t> Hen </a:t>
            </a:r>
            <a:r>
              <a:rPr lang="en-AU" sz="3200" b="1" dirty="0" err="1">
                <a:solidFill>
                  <a:srgbClr val="FF0000"/>
                </a:solidFill>
                <a:latin typeface="Arial" panose="020B0604020202020204" pitchFamily="34" charset="0"/>
                <a:cs typeface="Arial" panose="020B0604020202020204" pitchFamily="34" charset="0"/>
              </a:rPr>
              <a:t>cấp</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liên</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tục</a:t>
            </a:r>
            <a:endParaRPr lang="en-US" altLang="en-US" sz="2800" b="1" dirty="0">
              <a:solidFill>
                <a:srgbClr val="FF0000"/>
              </a:solidFill>
              <a:latin typeface="Arial" panose="020B0604020202020204" pitchFamily="34" charset="0"/>
              <a:ea typeface="ヒラギノ角ゴ ProN W3" charset="-128"/>
              <a:cs typeface="Arial" panose="020B0604020202020204" pitchFamily="34" charset="0"/>
            </a:endParaRPr>
          </a:p>
        </p:txBody>
      </p:sp>
      <p:sp>
        <p:nvSpPr>
          <p:cNvPr id="27" name="Content Placeholder 7">
            <a:extLst>
              <a:ext uri="{FF2B5EF4-FFF2-40B4-BE49-F238E27FC236}">
                <a16:creationId xmlns:a16="http://schemas.microsoft.com/office/drawing/2014/main" id="{18B6DFF6-13B2-4F41-A31A-68716AEB7CDF}"/>
              </a:ext>
            </a:extLst>
          </p:cNvPr>
          <p:cNvSpPr>
            <a:spLocks noGrp="1"/>
          </p:cNvSpPr>
          <p:nvPr>
            <p:ph idx="1"/>
          </p:nvPr>
        </p:nvSpPr>
        <p:spPr>
          <a:xfrm>
            <a:off x="1623589" y="2080262"/>
            <a:ext cx="5670579" cy="4658675"/>
          </a:xfrm>
        </p:spPr>
        <p:txBody>
          <a:bodyPr>
            <a:normAutofit/>
          </a:bodyPr>
          <a:lstStyle/>
          <a:p>
            <a:r>
              <a:rPr lang="en-AU" dirty="0" err="1">
                <a:latin typeface="Arial" panose="020B0604020202020204" pitchFamily="34" charset="0"/>
                <a:cs typeface="Arial" panose="020B0604020202020204" pitchFamily="34" charset="0"/>
              </a:rPr>
              <a:t>Tự</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điều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trị</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theo</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kế</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hoạch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hành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động</a:t>
            </a:r>
            <a:endParaRPr lang="en-AU" dirty="0">
              <a:latin typeface="Arial" panose="020B0604020202020204" pitchFamily="34" charset="0"/>
              <a:cs typeface="Arial" panose="020B0604020202020204" pitchFamily="34" charset="0"/>
            </a:endParaRPr>
          </a:p>
          <a:p>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ở </a:t>
            </a:r>
            <a:r>
              <a:rPr lang="en-AU" dirty="0" err="1">
                <a:solidFill>
                  <a:schemeClr val="bg1">
                    <a:lumMod val="50000"/>
                    <a:lumOff val="50000"/>
                  </a:schemeClr>
                </a:solidFill>
                <a:latin typeface="Arial" panose="020B0604020202020204" pitchFamily="34" charset="0"/>
                <a:cs typeface="Arial" panose="020B0604020202020204" pitchFamily="34" charset="0"/>
              </a:rPr>
              <a:t>cơ</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sở</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chăm</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sóc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sức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khỏe</a:t>
            </a:r>
            <a:r>
              <a:rPr lang="en-AU" dirty="0">
                <a:solidFill>
                  <a:schemeClr val="bg1">
                    <a:lumMod val="50000"/>
                    <a:lumOff val="50000"/>
                  </a:schemeClr>
                </a:solidFill>
                <a:latin typeface="Arial" panose="020B0604020202020204" pitchFamily="34" charset="0"/>
                <a:cs typeface="Arial" panose="020B0604020202020204" pitchFamily="34" charset="0"/>
              </a:rPr>
              <a:t> ban </a:t>
            </a:r>
            <a:r>
              <a:rPr lang="en-AU" dirty="0" err="1">
                <a:solidFill>
                  <a:schemeClr val="bg1">
                    <a:lumMod val="50000"/>
                    <a:lumOff val="50000"/>
                  </a:schemeClr>
                </a:solidFill>
                <a:latin typeface="Arial" panose="020B0604020202020204" pitchFamily="34" charset="0"/>
                <a:cs typeface="Arial" panose="020B0604020202020204" pitchFamily="34" charset="0"/>
              </a:rPr>
              <a:t>đầu</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ở </a:t>
            </a:r>
            <a:r>
              <a:rPr lang="en-AU" dirty="0" err="1">
                <a:solidFill>
                  <a:schemeClr val="bg1">
                    <a:lumMod val="50000"/>
                    <a:lumOff val="50000"/>
                  </a:schemeClr>
                </a:solidFill>
                <a:latin typeface="Arial" panose="020B0604020202020204" pitchFamily="34" charset="0"/>
                <a:cs typeface="Arial" panose="020B0604020202020204" pitchFamily="34" charset="0"/>
              </a:rPr>
              <a:t>cấp</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cứu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và</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nội</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viện</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a:solidFill>
                  <a:schemeClr val="bg1">
                    <a:lumMod val="50000"/>
                    <a:lumOff val="50000"/>
                  </a:schemeClr>
                </a:solidFill>
                <a:latin typeface="Arial" panose="020B0604020202020204" pitchFamily="34" charset="0"/>
                <a:cs typeface="Arial" panose="020B0604020202020204" pitchFamily="34" charset="0"/>
              </a:rPr>
              <a:t>Theo </a:t>
            </a:r>
            <a:r>
              <a:rPr lang="en-AU" dirty="0" err="1">
                <a:solidFill>
                  <a:schemeClr val="bg1">
                    <a:lumMod val="50000"/>
                    <a:lumOff val="50000"/>
                  </a:schemeClr>
                </a:solidFill>
                <a:latin typeface="Arial" panose="020B0604020202020204" pitchFamily="34" charset="0"/>
                <a:cs typeface="Arial" panose="020B0604020202020204" pitchFamily="34" charset="0"/>
              </a:rPr>
              <a:t>dõi</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sau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cơn</a:t>
            </a:r>
            <a:endParaRPr lang="en-AU" dirty="0">
              <a:solidFill>
                <a:schemeClr val="bg1">
                  <a:lumMod val="50000"/>
                  <a:lumOff val="50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1620" name="Rectangle 6"/>
          <p:cNvSpPr>
            <a:spLocks/>
          </p:cNvSpPr>
          <p:nvPr/>
        </p:nvSpPr>
        <p:spPr bwMode="auto">
          <a:xfrm>
            <a:off x="10302082" y="6653218"/>
            <a:ext cx="20621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0" bIns="0"/>
          <a:lstStyle>
            <a:lvl1pPr marL="381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100" i="1" dirty="0">
                <a:solidFill>
                  <a:srgbClr val="FFFFFF"/>
                </a:solidFill>
                <a:latin typeface="Arial Italic" charset="0"/>
                <a:sym typeface="Arial Italic" charset="0"/>
              </a:rPr>
              <a:t>GINA 2017, Box 4-3 (1/7)</a:t>
            </a:r>
          </a:p>
        </p:txBody>
      </p:sp>
      <p:sp>
        <p:nvSpPr>
          <p:cNvPr id="111628" name="Rectangle 18"/>
          <p:cNvSpPr>
            <a:spLocks/>
          </p:cNvSpPr>
          <p:nvPr/>
        </p:nvSpPr>
        <p:spPr bwMode="auto">
          <a:xfrm>
            <a:off x="5421313" y="1963739"/>
            <a:ext cx="11795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5000"/>
              </a:lnSpc>
              <a:spcBef>
                <a:spcPts val="275"/>
              </a:spcBef>
            </a:pPr>
            <a:endParaRPr lang="en-US" altLang="en-US" sz="600">
              <a:solidFill>
                <a:srgbClr val="FFFFFF"/>
              </a:solidFill>
              <a:latin typeface="Arial Bold" charset="0"/>
              <a:sym typeface="Arial Bold" charset="0"/>
            </a:endParaRPr>
          </a:p>
        </p:txBody>
      </p:sp>
      <p:cxnSp>
        <p:nvCxnSpPr>
          <p:cNvPr id="26" name="Straight Connector 25">
            <a:extLst>
              <a:ext uri="{FF2B5EF4-FFF2-40B4-BE49-F238E27FC236}">
                <a16:creationId xmlns:a16="http://schemas.microsoft.com/office/drawing/2014/main" id="{6139BC23-8789-476D-818A-8BBC1F550C68}"/>
              </a:ext>
            </a:extLst>
          </p:cNvPr>
          <p:cNvCxnSpPr>
            <a:cxnSpLocks/>
          </p:cNvCxnSpPr>
          <p:nvPr/>
        </p:nvCxnSpPr>
        <p:spPr>
          <a:xfrm flipH="1">
            <a:off x="1532834" y="7069"/>
            <a:ext cx="16566" cy="6601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Image result for home images">
            <a:extLst>
              <a:ext uri="{FF2B5EF4-FFF2-40B4-BE49-F238E27FC236}">
                <a16:creationId xmlns:a16="http://schemas.microsoft.com/office/drawing/2014/main" id="{EA871B42-A085-473A-AAC3-A49440B569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1384284" cy="1087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 name="Object 5">
            <a:extLst>
              <a:ext uri="{FF2B5EF4-FFF2-40B4-BE49-F238E27FC236}">
                <a16:creationId xmlns:a16="http://schemas.microsoft.com/office/drawing/2014/main" id="{8EA71BE0-99AA-4A18-80CA-B4703DEFF0A4}"/>
              </a:ext>
            </a:extLst>
          </p:cNvPr>
          <p:cNvGraphicFramePr>
            <a:graphicFrameLocks noChangeAspect="1"/>
          </p:cNvGraphicFramePr>
          <p:nvPr/>
        </p:nvGraphicFramePr>
        <p:xfrm>
          <a:off x="7225202" y="798154"/>
          <a:ext cx="4697078" cy="6078902"/>
        </p:xfrm>
        <a:graphic>
          <a:graphicData uri="http://schemas.openxmlformats.org/presentationml/2006/ole">
            <mc:AlternateContent xmlns:mc="http://schemas.openxmlformats.org/markup-compatibility/2006">
              <mc:Choice xmlns:v="urn:schemas-microsoft-com:vml" Requires="v">
                <p:oleObj name="Acrobat Document" r:id="rId5" imgW="5508000" imgH="7128000" progId="">
                  <p:embed/>
                </p:oleObj>
              </mc:Choice>
              <mc:Fallback>
                <p:oleObj name="Acrobat Document" r:id="rId5" imgW="5508000" imgH="7128000" progId="">
                  <p:embed/>
                  <p:pic>
                    <p:nvPicPr>
                      <p:cNvPr id="39" name="Object 5">
                        <a:extLst>
                          <a:ext uri="{FF2B5EF4-FFF2-40B4-BE49-F238E27FC236}">
                            <a16:creationId xmlns:a16="http://schemas.microsoft.com/office/drawing/2014/main" id="{8EA71BE0-99AA-4A18-80CA-B4703DEFF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5202" y="798154"/>
                        <a:ext cx="4697078" cy="607890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7611266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094" y="119063"/>
            <a:ext cx="88185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976" y="142875"/>
            <a:ext cx="968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19" name="Rectangle 5"/>
          <p:cNvSpPr>
            <a:spLocks noGrp="1" noChangeArrowheads="1"/>
          </p:cNvSpPr>
          <p:nvPr>
            <p:ph type="title"/>
          </p:nvPr>
        </p:nvSpPr>
        <p:spPr bwMode="auto">
          <a:xfrm>
            <a:off x="4030664" y="249239"/>
            <a:ext cx="7596187"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64277" tIns="32139" rIns="40630" bIns="32139" numCol="1" anchor="ctr" anchorCtr="0" compatLnSpc="1">
            <a:prstTxWarp prst="textNoShape">
              <a:avLst/>
            </a:prstTxWarp>
            <a:normAutofit/>
          </a:bodyPr>
          <a:lstStyle/>
          <a:p>
            <a:pPr marL="223838"/>
            <a:r>
              <a:rPr lang="en-AU" sz="3200" b="1" dirty="0" err="1">
                <a:solidFill>
                  <a:srgbClr val="FF0000"/>
                </a:solidFill>
                <a:latin typeface="Arial" panose="020B0604020202020204" pitchFamily="34" charset="0"/>
                <a:cs typeface="Arial" panose="020B0604020202020204" pitchFamily="34" charset="0"/>
              </a:rPr>
              <a:t>Điều</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trị</a:t>
            </a:r>
            <a:r>
              <a:rPr lang="en-AU" sz="3200" b="1" dirty="0">
                <a:solidFill>
                  <a:srgbClr val="FF0000"/>
                </a:solidFill>
                <a:latin typeface="Arial" panose="020B0604020202020204" pitchFamily="34" charset="0"/>
                <a:cs typeface="Arial" panose="020B0604020202020204" pitchFamily="34" charset="0"/>
              </a:rPr>
              <a:t> Hen </a:t>
            </a:r>
            <a:r>
              <a:rPr lang="en-AU" sz="3200" b="1" dirty="0" err="1">
                <a:solidFill>
                  <a:srgbClr val="FF0000"/>
                </a:solidFill>
                <a:latin typeface="Arial" panose="020B0604020202020204" pitchFamily="34" charset="0"/>
                <a:cs typeface="Arial" panose="020B0604020202020204" pitchFamily="34" charset="0"/>
              </a:rPr>
              <a:t>cấp</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liên</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tục</a:t>
            </a:r>
            <a:endParaRPr lang="en-US" altLang="en-US" sz="2800" b="1" dirty="0">
              <a:solidFill>
                <a:srgbClr val="FF0000"/>
              </a:solidFill>
              <a:latin typeface="Arial" panose="020B0604020202020204" pitchFamily="34" charset="0"/>
              <a:ea typeface="ヒラギノ角ゴ ProN W3" charset="-128"/>
              <a:cs typeface="Arial" panose="020B0604020202020204" pitchFamily="34" charset="0"/>
            </a:endParaRPr>
          </a:p>
        </p:txBody>
      </p:sp>
      <p:sp>
        <p:nvSpPr>
          <p:cNvPr id="27" name="Content Placeholder 7">
            <a:extLst>
              <a:ext uri="{FF2B5EF4-FFF2-40B4-BE49-F238E27FC236}">
                <a16:creationId xmlns:a16="http://schemas.microsoft.com/office/drawing/2014/main" id="{18B6DFF6-13B2-4F41-A31A-68716AEB7CDF}"/>
              </a:ext>
            </a:extLst>
          </p:cNvPr>
          <p:cNvSpPr>
            <a:spLocks noGrp="1"/>
          </p:cNvSpPr>
          <p:nvPr>
            <p:ph idx="1"/>
          </p:nvPr>
        </p:nvSpPr>
        <p:spPr>
          <a:xfrm>
            <a:off x="3745028" y="1669466"/>
            <a:ext cx="3916831" cy="4197731"/>
          </a:xfrm>
        </p:spPr>
        <p:txBody>
          <a:bodyPr>
            <a:normAutofit/>
          </a:bodyPr>
          <a:lstStyle/>
          <a:p>
            <a:r>
              <a:rPr lang="en-AU" dirty="0" err="1">
                <a:latin typeface="Arial" panose="020B0604020202020204" pitchFamily="34" charset="0"/>
                <a:cs typeface="Arial" panose="020B0604020202020204" pitchFamily="34" charset="0"/>
              </a:rPr>
              <a:t>Tự</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điều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trị</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theo</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kế</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hoạch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hành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động</a:t>
            </a:r>
            <a:endParaRPr lang="en-AU" dirty="0">
              <a:latin typeface="Arial" panose="020B0604020202020204" pitchFamily="34" charset="0"/>
              <a:cs typeface="Arial" panose="020B0604020202020204" pitchFamily="34" charset="0"/>
            </a:endParaRPr>
          </a:p>
          <a:p>
            <a:r>
              <a:rPr lang="en-AU" dirty="0" err="1">
                <a:latin typeface="Arial" panose="020B0604020202020204" pitchFamily="34" charset="0"/>
                <a:cs typeface="Arial" panose="020B0604020202020204" pitchFamily="34" charset="0"/>
              </a:rPr>
              <a:t>Chẩn</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đoán</a:t>
            </a:r>
            <a:r>
              <a:rPr lang="en-AU" dirty="0">
                <a:latin typeface="Arial" panose="020B0604020202020204" pitchFamily="34" charset="0"/>
                <a:cs typeface="Arial" panose="020B0604020202020204" pitchFamily="34" charset="0"/>
              </a:rPr>
              <a:t> / </a:t>
            </a:r>
            <a:r>
              <a:rPr lang="en-AU" dirty="0" err="1">
                <a:latin typeface="Arial" panose="020B0604020202020204" pitchFamily="34" charset="0"/>
                <a:cs typeface="Arial" panose="020B0604020202020204" pitchFamily="34" charset="0"/>
              </a:rPr>
              <a:t>Điều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trị</a:t>
            </a:r>
            <a:r>
              <a:rPr lang="en-AU" dirty="0">
                <a:latin typeface="Arial" panose="020B0604020202020204" pitchFamily="34" charset="0"/>
                <a:cs typeface="Arial" panose="020B0604020202020204" pitchFamily="34" charset="0"/>
              </a:rPr>
              <a:t> ở </a:t>
            </a:r>
            <a:r>
              <a:rPr lang="en-AU" dirty="0" err="1">
                <a:latin typeface="Arial" panose="020B0604020202020204" pitchFamily="34" charset="0"/>
                <a:cs typeface="Arial" panose="020B0604020202020204" pitchFamily="34" charset="0"/>
              </a:rPr>
              <a:t>cơ</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sở</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chăm</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sóc</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sức</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khỏe</a:t>
            </a:r>
            <a:r>
              <a:rPr lang="en-AU" dirty="0">
                <a:latin typeface="Arial" panose="020B0604020202020204" pitchFamily="34" charset="0"/>
                <a:cs typeface="Arial" panose="020B0604020202020204" pitchFamily="34" charset="0"/>
              </a:rPr>
              <a:t> ban </a:t>
            </a:r>
            <a:r>
              <a:rPr lang="en-AU" dirty="0" err="1">
                <a:latin typeface="Arial" panose="020B0604020202020204" pitchFamily="34" charset="0"/>
                <a:cs typeface="Arial" panose="020B0604020202020204" pitchFamily="34" charset="0"/>
              </a:rPr>
              <a:t>đầu</a:t>
            </a:r>
            <a:endParaRPr lang="en-AU" dirty="0">
              <a:latin typeface="Arial" panose="020B0604020202020204" pitchFamily="34" charset="0"/>
              <a:cs typeface="Arial" panose="020B0604020202020204" pitchFamily="34" charset="0"/>
            </a:endParaRPr>
          </a:p>
          <a:p>
            <a:endParaRPr lang="en-AU" dirty="0">
              <a:solidFill>
                <a:schemeClr val="bg1">
                  <a:lumMod val="50000"/>
                  <a:lumOff val="50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1620" name="Rectangle 6"/>
          <p:cNvSpPr>
            <a:spLocks/>
          </p:cNvSpPr>
          <p:nvPr/>
        </p:nvSpPr>
        <p:spPr bwMode="auto">
          <a:xfrm>
            <a:off x="10302082" y="6653218"/>
            <a:ext cx="20621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0" bIns="0"/>
          <a:lstStyle>
            <a:lvl1pPr marL="381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100" i="1" dirty="0">
                <a:solidFill>
                  <a:srgbClr val="FFFFFF"/>
                </a:solidFill>
                <a:latin typeface="Arial Italic" charset="0"/>
                <a:sym typeface="Arial Italic" charset="0"/>
              </a:rPr>
              <a:t>GINA 2017, Box 4-3 (1/7)</a:t>
            </a:r>
          </a:p>
        </p:txBody>
      </p:sp>
      <p:sp>
        <p:nvSpPr>
          <p:cNvPr id="111628" name="Rectangle 18"/>
          <p:cNvSpPr>
            <a:spLocks/>
          </p:cNvSpPr>
          <p:nvPr/>
        </p:nvSpPr>
        <p:spPr bwMode="auto">
          <a:xfrm>
            <a:off x="5421313" y="1963739"/>
            <a:ext cx="11795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5000"/>
              </a:lnSpc>
              <a:spcBef>
                <a:spcPts val="275"/>
              </a:spcBef>
            </a:pPr>
            <a:endParaRPr lang="en-US" altLang="en-US" sz="600">
              <a:solidFill>
                <a:srgbClr val="FFFFFF"/>
              </a:solidFill>
              <a:latin typeface="Arial Bold" charset="0"/>
              <a:sym typeface="Arial Bold" charset="0"/>
            </a:endParaRPr>
          </a:p>
        </p:txBody>
      </p:sp>
      <p:pic>
        <p:nvPicPr>
          <p:cNvPr id="2" name="Picture 1">
            <a:extLst>
              <a:ext uri="{FF2B5EF4-FFF2-40B4-BE49-F238E27FC236}">
                <a16:creationId xmlns:a16="http://schemas.microsoft.com/office/drawing/2014/main" id="{3D27B398-3EB3-40EF-A8DE-D2597157DDFF}"/>
              </a:ext>
            </a:extLst>
          </p:cNvPr>
          <p:cNvPicPr>
            <a:picLocks noChangeAspect="1"/>
          </p:cNvPicPr>
          <p:nvPr/>
        </p:nvPicPr>
        <p:blipFill>
          <a:blip r:embed="rId4"/>
          <a:stretch>
            <a:fillRect/>
          </a:stretch>
        </p:blipFill>
        <p:spPr>
          <a:xfrm>
            <a:off x="8059444" y="883447"/>
            <a:ext cx="3846515" cy="5769771"/>
          </a:xfrm>
          <a:prstGeom prst="rect">
            <a:avLst/>
          </a:prstGeom>
        </p:spPr>
      </p:pic>
      <p:cxnSp>
        <p:nvCxnSpPr>
          <p:cNvPr id="26" name="Straight Connector 25">
            <a:extLst>
              <a:ext uri="{FF2B5EF4-FFF2-40B4-BE49-F238E27FC236}">
                <a16:creationId xmlns:a16="http://schemas.microsoft.com/office/drawing/2014/main" id="{6139BC23-8789-476D-818A-8BBC1F550C68}"/>
              </a:ext>
            </a:extLst>
          </p:cNvPr>
          <p:cNvCxnSpPr>
            <a:cxnSpLocks/>
          </p:cNvCxnSpPr>
          <p:nvPr/>
        </p:nvCxnSpPr>
        <p:spPr>
          <a:xfrm flipH="1">
            <a:off x="1532834" y="7069"/>
            <a:ext cx="16566" cy="6601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Image result for home images">
            <a:extLst>
              <a:ext uri="{FF2B5EF4-FFF2-40B4-BE49-F238E27FC236}">
                <a16:creationId xmlns:a16="http://schemas.microsoft.com/office/drawing/2014/main" id="{EA871B42-A085-473A-AAC3-A49440B569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1"/>
            <a:ext cx="1384284" cy="10874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primary care">
            <a:extLst>
              <a:ext uri="{FF2B5EF4-FFF2-40B4-BE49-F238E27FC236}">
                <a16:creationId xmlns:a16="http://schemas.microsoft.com/office/drawing/2014/main" id="{2242E46A-A71F-4415-AD3C-CF805AE984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2" y="1279504"/>
            <a:ext cx="1379521" cy="13795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 name="Object 5">
            <a:extLst>
              <a:ext uri="{FF2B5EF4-FFF2-40B4-BE49-F238E27FC236}">
                <a16:creationId xmlns:a16="http://schemas.microsoft.com/office/drawing/2014/main" id="{8EA71BE0-99AA-4A18-80CA-B4703DEFF0A4}"/>
              </a:ext>
            </a:extLst>
          </p:cNvPr>
          <p:cNvGraphicFramePr>
            <a:graphicFrameLocks noChangeAspect="1"/>
          </p:cNvGraphicFramePr>
          <p:nvPr/>
        </p:nvGraphicFramePr>
        <p:xfrm>
          <a:off x="1768912" y="7069"/>
          <a:ext cx="834782" cy="1080365"/>
        </p:xfrm>
        <a:graphic>
          <a:graphicData uri="http://schemas.openxmlformats.org/presentationml/2006/ole">
            <mc:AlternateContent xmlns:mc="http://schemas.openxmlformats.org/markup-compatibility/2006">
              <mc:Choice xmlns:v="urn:schemas-microsoft-com:vml" Requires="v">
                <p:oleObj name="Acrobat Document" r:id="rId7" imgW="5508000" imgH="7128000" progId="">
                  <p:embed/>
                </p:oleObj>
              </mc:Choice>
              <mc:Fallback>
                <p:oleObj name="Acrobat Document" r:id="rId7" imgW="5508000" imgH="7128000" progId="">
                  <p:embed/>
                  <p:pic>
                    <p:nvPicPr>
                      <p:cNvPr id="39" name="Object 5">
                        <a:extLst>
                          <a:ext uri="{FF2B5EF4-FFF2-40B4-BE49-F238E27FC236}">
                            <a16:creationId xmlns:a16="http://schemas.microsoft.com/office/drawing/2014/main" id="{8EA71BE0-99AA-4A18-80CA-B4703DEFF0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8912" y="7069"/>
                        <a:ext cx="834782" cy="10803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242235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Effect transition="in" filter="barn(inVertical)">
                                      <p:cBhvr>
                                        <p:cTn id="13"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5">
            <a:extLst>
              <a:ext uri="{FF2B5EF4-FFF2-40B4-BE49-F238E27FC236}">
                <a16:creationId xmlns:a16="http://schemas.microsoft.com/office/drawing/2014/main" id="{1373C92C-DDBE-4CE1-8D46-341134B70853}"/>
              </a:ext>
            </a:extLst>
          </p:cNvPr>
          <p:cNvSpPr>
            <a:spLocks noChangeArrowheads="1"/>
          </p:cNvSpPr>
          <p:nvPr/>
        </p:nvSpPr>
        <p:spPr bwMode="auto">
          <a:xfrm>
            <a:off x="990601" y="249382"/>
            <a:ext cx="10292196" cy="665018"/>
          </a:xfrm>
          <a:prstGeom prst="rect">
            <a:avLst/>
          </a:prstGeom>
          <a:gradFill rotWithShape="0">
            <a:gsLst>
              <a:gs pos="0">
                <a:schemeClr val="accent1"/>
              </a:gs>
              <a:gs pos="100000">
                <a:schemeClr val="accent1">
                  <a:gamma/>
                  <a:shade val="46275"/>
                  <a:invGamma/>
                </a:schemeClr>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445" tIns="50223" rIns="100445" bIns="50223" anchor="ctr"/>
          <a:lstStyle>
            <a:lvl1pPr algn="ctr" defTabSz="762000">
              <a:defRPr sz="4200">
                <a:solidFill>
                  <a:schemeClr val="tx2"/>
                </a:solidFill>
                <a:latin typeface="Times New Roman" pitchFamily="18" charset="0"/>
              </a:defRPr>
            </a:lvl1pPr>
            <a:lvl2pPr algn="ctr" defTabSz="762000">
              <a:defRPr sz="4200">
                <a:solidFill>
                  <a:schemeClr val="tx2"/>
                </a:solidFill>
                <a:latin typeface="Times New Roman" pitchFamily="18" charset="0"/>
              </a:defRPr>
            </a:lvl2pPr>
            <a:lvl3pPr algn="ctr" defTabSz="762000">
              <a:defRPr sz="4200">
                <a:solidFill>
                  <a:schemeClr val="tx2"/>
                </a:solidFill>
                <a:latin typeface="Times New Roman" pitchFamily="18" charset="0"/>
              </a:defRPr>
            </a:lvl3pPr>
            <a:lvl4pPr algn="ctr" defTabSz="762000">
              <a:defRPr sz="4200">
                <a:solidFill>
                  <a:schemeClr val="tx2"/>
                </a:solidFill>
                <a:latin typeface="Times New Roman" pitchFamily="18" charset="0"/>
              </a:defRPr>
            </a:lvl4pPr>
            <a:lvl5pPr algn="ctr" defTabSz="762000">
              <a:defRPr sz="4200">
                <a:solidFill>
                  <a:schemeClr val="tx2"/>
                </a:solidFill>
                <a:latin typeface="Times New Roman" pitchFamily="18" charset="0"/>
              </a:defRPr>
            </a:lvl5pPr>
            <a:lvl6pPr marL="457200" algn="ctr" defTabSz="762000" eaLnBrk="0" fontAlgn="base" hangingPunct="0">
              <a:spcBef>
                <a:spcPct val="0"/>
              </a:spcBef>
              <a:spcAft>
                <a:spcPct val="0"/>
              </a:spcAft>
              <a:defRPr sz="4200">
                <a:solidFill>
                  <a:schemeClr val="tx2"/>
                </a:solidFill>
                <a:latin typeface="Times New Roman" pitchFamily="18" charset="0"/>
              </a:defRPr>
            </a:lvl6pPr>
            <a:lvl7pPr marL="914400" algn="ctr" defTabSz="762000" eaLnBrk="0" fontAlgn="base" hangingPunct="0">
              <a:spcBef>
                <a:spcPct val="0"/>
              </a:spcBef>
              <a:spcAft>
                <a:spcPct val="0"/>
              </a:spcAft>
              <a:defRPr sz="4200">
                <a:solidFill>
                  <a:schemeClr val="tx2"/>
                </a:solidFill>
                <a:latin typeface="Times New Roman" pitchFamily="18" charset="0"/>
              </a:defRPr>
            </a:lvl7pPr>
            <a:lvl8pPr marL="1371600" algn="ctr" defTabSz="762000" eaLnBrk="0" fontAlgn="base" hangingPunct="0">
              <a:spcBef>
                <a:spcPct val="0"/>
              </a:spcBef>
              <a:spcAft>
                <a:spcPct val="0"/>
              </a:spcAft>
              <a:defRPr sz="4200">
                <a:solidFill>
                  <a:schemeClr val="tx2"/>
                </a:solidFill>
                <a:latin typeface="Times New Roman" pitchFamily="18" charset="0"/>
              </a:defRPr>
            </a:lvl8pPr>
            <a:lvl9pPr marL="1828800" algn="ctr" defTabSz="762000" eaLnBrk="0" fontAlgn="base" hangingPunct="0">
              <a:spcBef>
                <a:spcPct val="0"/>
              </a:spcBef>
              <a:spcAft>
                <a:spcPct val="0"/>
              </a:spcAft>
              <a:defRPr sz="4200">
                <a:solidFill>
                  <a:schemeClr val="tx2"/>
                </a:solidFill>
                <a:latin typeface="Times New Roman" pitchFamily="18" charset="0"/>
              </a:defRPr>
            </a:lvl9pPr>
          </a:lstStyle>
          <a:p>
            <a:pPr defTabSz="831266" eaLnBrk="0" fontAlgn="base" hangingPunct="0">
              <a:spcBef>
                <a:spcPct val="0"/>
              </a:spcBef>
              <a:spcAft>
                <a:spcPct val="0"/>
              </a:spcAft>
              <a:defRPr/>
            </a:pPr>
            <a:r>
              <a:rPr lang="en-GB" altLang="en-US" sz="3491" b="1" dirty="0" err="1">
                <a:solidFill>
                  <a:srgbClr val="FFFFFF"/>
                </a:solidFill>
                <a:effectLst>
                  <a:outerShdw blurRad="38100" dist="38100" dir="2700000" algn="tl">
                    <a:srgbClr val="000000"/>
                  </a:outerShdw>
                </a:effectLst>
                <a:latin typeface="Arial" charset="0"/>
              </a:rPr>
              <a:t>Điều</a:t>
            </a:r>
            <a:r>
              <a:rPr lang="en-GB" altLang="en-US" sz="3491" b="1" dirty="0">
                <a:solidFill>
                  <a:srgbClr val="FFFFFF"/>
                </a:solidFill>
                <a:effectLst>
                  <a:outerShdw blurRad="38100" dist="38100" dir="2700000" algn="tl">
                    <a:srgbClr val="000000"/>
                  </a:outerShdw>
                </a:effectLst>
                <a:latin typeface="Arial" charset="0"/>
              </a:rPr>
              <a:t> </a:t>
            </a:r>
            <a:r>
              <a:rPr lang="en-GB" altLang="en-US" sz="3491" b="1" dirty="0" err="1">
                <a:solidFill>
                  <a:srgbClr val="FFFFFF"/>
                </a:solidFill>
                <a:effectLst>
                  <a:outerShdw blurRad="38100" dist="38100" dir="2700000" algn="tl">
                    <a:srgbClr val="000000"/>
                  </a:outerShdw>
                </a:effectLst>
                <a:latin typeface="Arial" charset="0"/>
              </a:rPr>
              <a:t>trị</a:t>
            </a:r>
            <a:r>
              <a:rPr lang="en-GB" altLang="en-US" sz="3491" b="1" dirty="0">
                <a:solidFill>
                  <a:srgbClr val="FFFFFF"/>
                </a:solidFill>
                <a:effectLst>
                  <a:outerShdw blurRad="38100" dist="38100" dir="2700000" algn="tl">
                    <a:srgbClr val="000000"/>
                  </a:outerShdw>
                </a:effectLst>
                <a:latin typeface="Arial" charset="0"/>
              </a:rPr>
              <a:t> Hen </a:t>
            </a:r>
            <a:r>
              <a:rPr lang="en-GB" altLang="en-US" sz="3491" b="1" dirty="0" err="1">
                <a:solidFill>
                  <a:srgbClr val="FFFFFF"/>
                </a:solidFill>
                <a:effectLst>
                  <a:outerShdw blurRad="38100" dist="38100" dir="2700000" algn="tl">
                    <a:srgbClr val="000000"/>
                  </a:outerShdw>
                </a:effectLst>
                <a:latin typeface="Arial" charset="0"/>
              </a:rPr>
              <a:t>cấp</a:t>
            </a:r>
            <a:endParaRPr lang="en-GB" altLang="en-US" sz="3491" b="1" dirty="0">
              <a:solidFill>
                <a:srgbClr val="FFFFFF"/>
              </a:solidFill>
              <a:latin typeface="Arial" charset="0"/>
            </a:endParaRPr>
          </a:p>
        </p:txBody>
      </p:sp>
      <p:graphicFrame>
        <p:nvGraphicFramePr>
          <p:cNvPr id="4" name="Diagram 3">
            <a:extLst>
              <a:ext uri="{FF2B5EF4-FFF2-40B4-BE49-F238E27FC236}">
                <a16:creationId xmlns:a16="http://schemas.microsoft.com/office/drawing/2014/main" id="{A7AE7D07-FCBC-4B5A-9F91-CC482223A9FE}"/>
              </a:ext>
            </a:extLst>
          </p:cNvPr>
          <p:cNvGraphicFramePr/>
          <p:nvPr/>
        </p:nvGraphicFramePr>
        <p:xfrm>
          <a:off x="2032000" y="1151660"/>
          <a:ext cx="8128000" cy="4986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0898198-C753-4657-AF54-E386ED41DD32}"/>
              </a:ext>
            </a:extLst>
          </p:cNvPr>
          <p:cNvSpPr txBox="1"/>
          <p:nvPr/>
        </p:nvSpPr>
        <p:spPr>
          <a:xfrm>
            <a:off x="267631" y="3767348"/>
            <a:ext cx="3133492" cy="584775"/>
          </a:xfrm>
          <a:prstGeom prst="rect">
            <a:avLst/>
          </a:prstGeom>
          <a:noFill/>
        </p:spPr>
        <p:txBody>
          <a:bodyPr wrap="square" rtlCol="0">
            <a:spAutoFit/>
          </a:bodyPr>
          <a:lstStyle/>
          <a:p>
            <a:r>
              <a:rPr lang="en-US" sz="3200" b="1" dirty="0">
                <a:solidFill>
                  <a:srgbClr val="FFFF00"/>
                </a:solidFill>
              </a:rPr>
              <a:t>SABA</a:t>
            </a:r>
          </a:p>
        </p:txBody>
      </p:sp>
      <p:sp>
        <p:nvSpPr>
          <p:cNvPr id="12" name="TextBox 11">
            <a:extLst>
              <a:ext uri="{FF2B5EF4-FFF2-40B4-BE49-F238E27FC236}">
                <a16:creationId xmlns:a16="http://schemas.microsoft.com/office/drawing/2014/main" id="{0695E3A3-1C2F-4FD0-AA33-8E52265A16CE}"/>
              </a:ext>
            </a:extLst>
          </p:cNvPr>
          <p:cNvSpPr txBox="1"/>
          <p:nvPr/>
        </p:nvSpPr>
        <p:spPr>
          <a:xfrm>
            <a:off x="7760043" y="4249753"/>
            <a:ext cx="4610378" cy="1077218"/>
          </a:xfrm>
          <a:prstGeom prst="rect">
            <a:avLst/>
          </a:prstGeom>
          <a:noFill/>
        </p:spPr>
        <p:txBody>
          <a:bodyPr wrap="square" rtlCol="0">
            <a:spAutoFit/>
          </a:bodyPr>
          <a:lstStyle/>
          <a:p>
            <a:r>
              <a:rPr lang="en-US" sz="3200" b="1" dirty="0">
                <a:solidFill>
                  <a:srgbClr val="FFFF00"/>
                </a:solidFill>
              </a:rPr>
              <a:t>Corticoid </a:t>
            </a:r>
            <a:r>
              <a:rPr lang="en-US" sz="3200" b="1" dirty="0" err="1">
                <a:solidFill>
                  <a:srgbClr val="FFFF00"/>
                </a:solidFill>
              </a:rPr>
              <a:t>toàn</a:t>
            </a:r>
            <a:r>
              <a:rPr lang="en-US" sz="3200" b="1" dirty="0">
                <a:solidFill>
                  <a:srgbClr val="FFFF00"/>
                </a:solidFill>
              </a:rPr>
              <a:t> </a:t>
            </a:r>
            <a:r>
              <a:rPr lang="en-US" sz="3200" b="1" dirty="0" err="1">
                <a:solidFill>
                  <a:srgbClr val="FFFF00"/>
                </a:solidFill>
              </a:rPr>
              <a:t>thân</a:t>
            </a:r>
            <a:endParaRPr lang="en-US" sz="3200" b="1" dirty="0">
              <a:solidFill>
                <a:srgbClr val="FFFF00"/>
              </a:solidFill>
            </a:endParaRPr>
          </a:p>
          <a:p>
            <a:r>
              <a:rPr lang="en-US" sz="3200" b="1" dirty="0">
                <a:solidFill>
                  <a:srgbClr val="FFFF00"/>
                </a:solidFill>
              </a:rPr>
              <a:t>Corticoid </a:t>
            </a:r>
            <a:r>
              <a:rPr lang="en-US" sz="3200" b="1" dirty="0" err="1">
                <a:solidFill>
                  <a:srgbClr val="FFFF00"/>
                </a:solidFill>
              </a:rPr>
              <a:t>hít</a:t>
            </a:r>
            <a:r>
              <a:rPr lang="en-US" sz="3200" b="1" dirty="0">
                <a:solidFill>
                  <a:srgbClr val="FFFF00"/>
                </a:solidFill>
              </a:rPr>
              <a:t> + formoterol</a:t>
            </a:r>
          </a:p>
        </p:txBody>
      </p:sp>
      <p:sp>
        <p:nvSpPr>
          <p:cNvPr id="7" name="TextBox 6">
            <a:extLst>
              <a:ext uri="{FF2B5EF4-FFF2-40B4-BE49-F238E27FC236}">
                <a16:creationId xmlns:a16="http://schemas.microsoft.com/office/drawing/2014/main" id="{52B1C7C8-CB23-4EC3-93FF-D702F2EA9A92}"/>
              </a:ext>
            </a:extLst>
          </p:cNvPr>
          <p:cNvSpPr txBox="1"/>
          <p:nvPr/>
        </p:nvSpPr>
        <p:spPr>
          <a:xfrm>
            <a:off x="7396940" y="1417544"/>
            <a:ext cx="3373231" cy="1200329"/>
          </a:xfrm>
          <a:prstGeom prst="rect">
            <a:avLst/>
          </a:prstGeom>
          <a:noFill/>
        </p:spPr>
        <p:txBody>
          <a:bodyPr wrap="none" rtlCol="0">
            <a:spAutoFit/>
          </a:bodyPr>
          <a:lstStyle/>
          <a:p>
            <a:r>
              <a:rPr lang="en-US" sz="2400" dirty="0" err="1">
                <a:solidFill>
                  <a:srgbClr val="FFFF00"/>
                </a:solidFill>
              </a:rPr>
              <a:t>Người</a:t>
            </a:r>
            <a:r>
              <a:rPr lang="en-US" sz="2400" dirty="0">
                <a:solidFill>
                  <a:srgbClr val="FFFF00"/>
                </a:solidFill>
              </a:rPr>
              <a:t> </a:t>
            </a:r>
            <a:r>
              <a:rPr lang="en-US" sz="2400" dirty="0" err="1">
                <a:solidFill>
                  <a:srgbClr val="FFFF00"/>
                </a:solidFill>
              </a:rPr>
              <a:t>lớn</a:t>
            </a:r>
            <a:r>
              <a:rPr lang="en-US" sz="2400" dirty="0">
                <a:solidFill>
                  <a:srgbClr val="FFFF00"/>
                </a:solidFill>
              </a:rPr>
              <a:t>: 90-95% </a:t>
            </a:r>
          </a:p>
          <a:p>
            <a:r>
              <a:rPr lang="en-US" sz="2400" dirty="0" err="1">
                <a:solidFill>
                  <a:srgbClr val="FFFF00"/>
                </a:solidFill>
              </a:rPr>
              <a:t>Trẻ</a:t>
            </a:r>
            <a:r>
              <a:rPr lang="en-US" sz="2400" dirty="0">
                <a:solidFill>
                  <a:srgbClr val="FFFF00"/>
                </a:solidFill>
              </a:rPr>
              <a:t> </a:t>
            </a:r>
            <a:r>
              <a:rPr lang="en-US" sz="2400" dirty="0" err="1">
                <a:solidFill>
                  <a:srgbClr val="FFFF00"/>
                </a:solidFill>
              </a:rPr>
              <a:t>em</a:t>
            </a:r>
            <a:r>
              <a:rPr lang="en-US" sz="2400" dirty="0">
                <a:solidFill>
                  <a:srgbClr val="FFFF00"/>
                </a:solidFill>
              </a:rPr>
              <a:t> 6-11 </a:t>
            </a:r>
            <a:r>
              <a:rPr lang="en-US" sz="2400" dirty="0" err="1">
                <a:solidFill>
                  <a:srgbClr val="FFFF00"/>
                </a:solidFill>
              </a:rPr>
              <a:t>tuổi</a:t>
            </a:r>
            <a:r>
              <a:rPr lang="en-US" sz="2400" dirty="0">
                <a:solidFill>
                  <a:srgbClr val="FFFF00"/>
                </a:solidFill>
              </a:rPr>
              <a:t>: 94-98%</a:t>
            </a:r>
          </a:p>
          <a:p>
            <a:endParaRPr lang="en-US" sz="2400" dirty="0">
              <a:solidFill>
                <a:srgbClr val="FFFF00"/>
              </a:solidFill>
            </a:endParaRPr>
          </a:p>
        </p:txBody>
      </p:sp>
    </p:spTree>
    <p:extLst>
      <p:ext uri="{BB962C8B-B14F-4D97-AF65-F5344CB8AC3E}">
        <p14:creationId xmlns:p14="http://schemas.microsoft.com/office/powerpoint/2010/main" val="296913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C1F57-11CE-4FFA-9C35-021B9F8E9EB3}"/>
              </a:ext>
            </a:extLst>
          </p:cNvPr>
          <p:cNvSpPr>
            <a:spLocks noGrp="1"/>
          </p:cNvSpPr>
          <p:nvPr>
            <p:ph type="title"/>
          </p:nvPr>
        </p:nvSpPr>
        <p:spPr>
          <a:xfrm>
            <a:off x="1051560" y="586822"/>
            <a:ext cx="3657600" cy="1645920"/>
          </a:xfrm>
        </p:spPr>
        <p:txBody>
          <a:bodyPr>
            <a:normAutofit/>
          </a:bodyPr>
          <a:lstStyle/>
          <a:p>
            <a:r>
              <a:rPr lang="en-US" sz="3200"/>
              <a:t>Oxy liệu pháp cho Hen cấp</a:t>
            </a:r>
          </a:p>
        </p:txBody>
      </p:sp>
      <p:sp>
        <p:nvSpPr>
          <p:cNvPr id="3" name="Content Placeholder 2">
            <a:extLst>
              <a:ext uri="{FF2B5EF4-FFF2-40B4-BE49-F238E27FC236}">
                <a16:creationId xmlns:a16="http://schemas.microsoft.com/office/drawing/2014/main" id="{D54B48A4-0B5B-4CCD-8BF4-686D036FA6EC}"/>
              </a:ext>
            </a:extLst>
          </p:cNvPr>
          <p:cNvSpPr>
            <a:spLocks noGrp="1"/>
          </p:cNvSpPr>
          <p:nvPr>
            <p:ph idx="1"/>
          </p:nvPr>
        </p:nvSpPr>
        <p:spPr>
          <a:xfrm>
            <a:off x="5250106" y="307609"/>
            <a:ext cx="6106742" cy="2256787"/>
          </a:xfrm>
        </p:spPr>
        <p:txBody>
          <a:bodyPr anchor="ctr">
            <a:normAutofit/>
          </a:bodyPr>
          <a:lstStyle/>
          <a:p>
            <a:r>
              <a:rPr lang="en-US" sz="2400" dirty="0"/>
              <a:t>Oxygen </a:t>
            </a:r>
            <a:r>
              <a:rPr lang="en-US" sz="2400" dirty="0" err="1"/>
              <a:t>liều</a:t>
            </a:r>
            <a:r>
              <a:rPr lang="en-US" sz="2400" dirty="0"/>
              <a:t> </a:t>
            </a:r>
            <a:r>
              <a:rPr lang="en-US" sz="2400" dirty="0" err="1"/>
              <a:t>cao</a:t>
            </a:r>
            <a:r>
              <a:rPr lang="en-US" sz="2400" dirty="0"/>
              <a:t> hay oxygen </a:t>
            </a:r>
            <a:r>
              <a:rPr lang="en-US" sz="2400" dirty="0" err="1"/>
              <a:t>tinh</a:t>
            </a:r>
            <a:r>
              <a:rPr lang="en-US" sz="2400" dirty="0"/>
              <a:t> </a:t>
            </a:r>
            <a:r>
              <a:rPr lang="en-US" sz="2400" dirty="0" err="1"/>
              <a:t>chỉnh</a:t>
            </a:r>
            <a:endParaRPr lang="en-US" sz="2400" dirty="0"/>
          </a:p>
          <a:p>
            <a:r>
              <a:rPr lang="en-US" sz="2400" dirty="0" err="1"/>
              <a:t>Liều</a:t>
            </a:r>
            <a:r>
              <a:rPr lang="en-US" sz="2400" dirty="0"/>
              <a:t> </a:t>
            </a:r>
            <a:r>
              <a:rPr lang="en-US" sz="2400" dirty="0" err="1"/>
              <a:t>cao</a:t>
            </a:r>
            <a:r>
              <a:rPr lang="en-US" sz="2400" dirty="0"/>
              <a:t>: </a:t>
            </a:r>
            <a:r>
              <a:rPr lang="en-US" sz="2400" dirty="0" err="1"/>
              <a:t>phun</a:t>
            </a:r>
            <a:r>
              <a:rPr lang="en-US" sz="2400" dirty="0"/>
              <a:t> </a:t>
            </a:r>
            <a:r>
              <a:rPr lang="en-US" sz="2400" dirty="0" err="1"/>
              <a:t>khí</a:t>
            </a:r>
            <a:r>
              <a:rPr lang="en-US" sz="2400" dirty="0"/>
              <a:t> dung </a:t>
            </a:r>
            <a:r>
              <a:rPr lang="en-US" sz="2400" dirty="0" err="1"/>
              <a:t>bằng</a:t>
            </a:r>
            <a:r>
              <a:rPr lang="en-US" sz="2400" dirty="0"/>
              <a:t> oxy 8 l/</a:t>
            </a:r>
            <a:r>
              <a:rPr lang="en-US" sz="2400" dirty="0" err="1"/>
              <a:t>phút</a:t>
            </a:r>
            <a:r>
              <a:rPr lang="en-US" sz="2400" dirty="0"/>
              <a:t> 3 </a:t>
            </a:r>
            <a:r>
              <a:rPr lang="en-US" sz="2400" dirty="0" err="1"/>
              <a:t>lần</a:t>
            </a:r>
            <a:r>
              <a:rPr lang="en-US" sz="2400" dirty="0"/>
              <a:t> </a:t>
            </a:r>
            <a:r>
              <a:rPr lang="en-US" sz="2400" dirty="0" err="1"/>
              <a:t>lần</a:t>
            </a:r>
            <a:r>
              <a:rPr lang="en-US" sz="2400" dirty="0"/>
              <a:t> 60 </a:t>
            </a:r>
            <a:r>
              <a:rPr lang="en-US" sz="2400" dirty="0" err="1"/>
              <a:t>phút</a:t>
            </a:r>
            <a:endParaRPr lang="en-US" sz="2400" dirty="0"/>
          </a:p>
          <a:p>
            <a:r>
              <a:rPr lang="en-US" sz="2400" dirty="0" err="1"/>
              <a:t>Tinh</a:t>
            </a:r>
            <a:r>
              <a:rPr lang="en-US" sz="2400" dirty="0"/>
              <a:t> </a:t>
            </a:r>
            <a:r>
              <a:rPr lang="en-US" sz="2400" dirty="0" err="1"/>
              <a:t>chỉnh</a:t>
            </a:r>
            <a:r>
              <a:rPr lang="en-US" sz="2400" dirty="0"/>
              <a:t> SpO2 &lt; 92 </a:t>
            </a:r>
            <a:r>
              <a:rPr lang="en-US" sz="2400" dirty="0" err="1"/>
              <a:t>đạt</a:t>
            </a:r>
            <a:r>
              <a:rPr lang="en-US" sz="2400" dirty="0"/>
              <a:t> 93-95%</a:t>
            </a:r>
          </a:p>
        </p:txBody>
      </p:sp>
      <p:sp>
        <p:nvSpPr>
          <p:cNvPr id="5" name="TextBox 4">
            <a:extLst>
              <a:ext uri="{FF2B5EF4-FFF2-40B4-BE49-F238E27FC236}">
                <a16:creationId xmlns:a16="http://schemas.microsoft.com/office/drawing/2014/main" id="{EE58ABF6-73EA-43BA-B02E-097DAD4B5AFF}"/>
              </a:ext>
            </a:extLst>
          </p:cNvPr>
          <p:cNvSpPr txBox="1"/>
          <p:nvPr/>
        </p:nvSpPr>
        <p:spPr>
          <a:xfrm>
            <a:off x="6043890" y="6266723"/>
            <a:ext cx="5481509" cy="283668"/>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Perrin, Thorax 2011</a:t>
            </a:r>
          </a:p>
        </p:txBody>
      </p:sp>
      <p:pic>
        <p:nvPicPr>
          <p:cNvPr id="7" name="Picture 6">
            <a:extLst>
              <a:ext uri="{FF2B5EF4-FFF2-40B4-BE49-F238E27FC236}">
                <a16:creationId xmlns:a16="http://schemas.microsoft.com/office/drawing/2014/main" id="{E3BC746C-EA77-414D-BB08-E137529B4305}"/>
              </a:ext>
            </a:extLst>
          </p:cNvPr>
          <p:cNvPicPr>
            <a:picLocks noChangeAspect="1"/>
          </p:cNvPicPr>
          <p:nvPr/>
        </p:nvPicPr>
        <p:blipFill>
          <a:blip r:embed="rId2"/>
          <a:stretch>
            <a:fillRect/>
          </a:stretch>
        </p:blipFill>
        <p:spPr>
          <a:xfrm>
            <a:off x="554416" y="2564396"/>
            <a:ext cx="4514541" cy="4222232"/>
          </a:xfrm>
          <a:prstGeom prst="rect">
            <a:avLst/>
          </a:prstGeom>
        </p:spPr>
      </p:pic>
      <p:pic>
        <p:nvPicPr>
          <p:cNvPr id="8" name="Picture 7">
            <a:extLst>
              <a:ext uri="{FF2B5EF4-FFF2-40B4-BE49-F238E27FC236}">
                <a16:creationId xmlns:a16="http://schemas.microsoft.com/office/drawing/2014/main" id="{700019F5-7049-4469-AC43-F3DC1324EFCD}"/>
              </a:ext>
            </a:extLst>
          </p:cNvPr>
          <p:cNvPicPr>
            <a:picLocks noChangeAspect="1"/>
          </p:cNvPicPr>
          <p:nvPr/>
        </p:nvPicPr>
        <p:blipFill>
          <a:blip r:embed="rId3"/>
          <a:stretch>
            <a:fillRect/>
          </a:stretch>
        </p:blipFill>
        <p:spPr>
          <a:xfrm>
            <a:off x="6183316" y="3200436"/>
            <a:ext cx="5342083" cy="2758679"/>
          </a:xfrm>
          <a:prstGeom prst="rect">
            <a:avLst/>
          </a:prstGeom>
        </p:spPr>
      </p:pic>
    </p:spTree>
    <p:extLst>
      <p:ext uri="{BB962C8B-B14F-4D97-AF65-F5344CB8AC3E}">
        <p14:creationId xmlns:p14="http://schemas.microsoft.com/office/powerpoint/2010/main" val="1198677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C1F57-11CE-4FFA-9C35-021B9F8E9EB3}"/>
              </a:ext>
            </a:extLst>
          </p:cNvPr>
          <p:cNvSpPr>
            <a:spLocks noGrp="1"/>
          </p:cNvSpPr>
          <p:nvPr>
            <p:ph type="title"/>
          </p:nvPr>
        </p:nvSpPr>
        <p:spPr>
          <a:xfrm>
            <a:off x="1051560" y="586822"/>
            <a:ext cx="3657600" cy="1645920"/>
          </a:xfrm>
        </p:spPr>
        <p:txBody>
          <a:bodyPr>
            <a:normAutofit/>
          </a:bodyPr>
          <a:lstStyle/>
          <a:p>
            <a:r>
              <a:rPr lang="en-US" sz="3200"/>
              <a:t>Oxy liệu pháp cho Hen cấp</a:t>
            </a:r>
          </a:p>
        </p:txBody>
      </p:sp>
      <p:sp>
        <p:nvSpPr>
          <p:cNvPr id="3" name="Content Placeholder 2">
            <a:extLst>
              <a:ext uri="{FF2B5EF4-FFF2-40B4-BE49-F238E27FC236}">
                <a16:creationId xmlns:a16="http://schemas.microsoft.com/office/drawing/2014/main" id="{D54B48A4-0B5B-4CCD-8BF4-686D036FA6EC}"/>
              </a:ext>
            </a:extLst>
          </p:cNvPr>
          <p:cNvSpPr>
            <a:spLocks noGrp="1"/>
          </p:cNvSpPr>
          <p:nvPr>
            <p:ph idx="1"/>
          </p:nvPr>
        </p:nvSpPr>
        <p:spPr>
          <a:xfrm>
            <a:off x="5250106" y="586822"/>
            <a:ext cx="6106742" cy="1974500"/>
          </a:xfrm>
        </p:spPr>
        <p:txBody>
          <a:bodyPr anchor="ctr">
            <a:normAutofit/>
          </a:bodyPr>
          <a:lstStyle/>
          <a:p>
            <a:r>
              <a:rPr lang="en-US" sz="2400" dirty="0"/>
              <a:t>Oxygen </a:t>
            </a:r>
            <a:r>
              <a:rPr lang="en-US" sz="2400" dirty="0" err="1"/>
              <a:t>liều</a:t>
            </a:r>
            <a:r>
              <a:rPr lang="en-US" sz="2400" dirty="0"/>
              <a:t> </a:t>
            </a:r>
            <a:r>
              <a:rPr lang="en-US" sz="2400" dirty="0" err="1"/>
              <a:t>cao</a:t>
            </a:r>
            <a:r>
              <a:rPr lang="en-US" sz="2400" dirty="0"/>
              <a:t> hay oxygen </a:t>
            </a:r>
            <a:r>
              <a:rPr lang="en-US" sz="2400" dirty="0" err="1"/>
              <a:t>tinh</a:t>
            </a:r>
            <a:r>
              <a:rPr lang="en-US" sz="2400" dirty="0"/>
              <a:t> </a:t>
            </a:r>
            <a:r>
              <a:rPr lang="en-US" sz="2400" dirty="0" err="1"/>
              <a:t>chỉnh</a:t>
            </a:r>
            <a:endParaRPr lang="en-US" sz="2400" dirty="0"/>
          </a:p>
          <a:p>
            <a:r>
              <a:rPr lang="en-US" sz="2400" dirty="0" err="1"/>
              <a:t>Liều</a:t>
            </a:r>
            <a:r>
              <a:rPr lang="en-US" sz="2400" dirty="0"/>
              <a:t> </a:t>
            </a:r>
            <a:r>
              <a:rPr lang="en-US" sz="2400" dirty="0" err="1"/>
              <a:t>cao</a:t>
            </a:r>
            <a:r>
              <a:rPr lang="en-US" sz="2400" dirty="0"/>
              <a:t>: </a:t>
            </a:r>
            <a:r>
              <a:rPr lang="en-US" sz="2400" dirty="0" err="1"/>
              <a:t>phun</a:t>
            </a:r>
            <a:r>
              <a:rPr lang="en-US" sz="2400" dirty="0"/>
              <a:t> </a:t>
            </a:r>
            <a:r>
              <a:rPr lang="en-US" sz="2400" dirty="0" err="1"/>
              <a:t>khí</a:t>
            </a:r>
            <a:r>
              <a:rPr lang="en-US" sz="2400" dirty="0"/>
              <a:t> dung </a:t>
            </a:r>
            <a:r>
              <a:rPr lang="en-US" sz="2400" dirty="0" err="1"/>
              <a:t>bằng</a:t>
            </a:r>
            <a:r>
              <a:rPr lang="en-US" sz="2400" dirty="0"/>
              <a:t> oxy 4 l/</a:t>
            </a:r>
            <a:r>
              <a:rPr lang="en-US" sz="2400" dirty="0" err="1"/>
              <a:t>phút</a:t>
            </a:r>
            <a:r>
              <a:rPr lang="en-US" sz="2400" dirty="0"/>
              <a:t> 3 </a:t>
            </a:r>
            <a:r>
              <a:rPr lang="en-US" sz="2400" dirty="0" err="1"/>
              <a:t>lần</a:t>
            </a:r>
            <a:r>
              <a:rPr lang="en-US" sz="2400" dirty="0"/>
              <a:t> </a:t>
            </a:r>
            <a:r>
              <a:rPr lang="en-US" sz="2400" dirty="0" err="1"/>
              <a:t>lần</a:t>
            </a:r>
            <a:r>
              <a:rPr lang="en-US" sz="2400" dirty="0"/>
              <a:t> 60 </a:t>
            </a:r>
            <a:r>
              <a:rPr lang="en-US" sz="2400" dirty="0" err="1"/>
              <a:t>phút</a:t>
            </a:r>
            <a:endParaRPr lang="en-US" sz="2400" dirty="0"/>
          </a:p>
          <a:p>
            <a:r>
              <a:rPr lang="en-US" sz="2400" dirty="0" err="1"/>
              <a:t>Tinh</a:t>
            </a:r>
            <a:r>
              <a:rPr lang="en-US" sz="2400" dirty="0"/>
              <a:t> </a:t>
            </a:r>
            <a:r>
              <a:rPr lang="en-US" sz="2400" dirty="0" err="1"/>
              <a:t>chỉnh</a:t>
            </a:r>
            <a:r>
              <a:rPr lang="en-US" sz="2400" dirty="0"/>
              <a:t> SpO2 92-95%</a:t>
            </a:r>
          </a:p>
        </p:txBody>
      </p:sp>
      <p:pic>
        <p:nvPicPr>
          <p:cNvPr id="4" name="Picture 3">
            <a:extLst>
              <a:ext uri="{FF2B5EF4-FFF2-40B4-BE49-F238E27FC236}">
                <a16:creationId xmlns:a16="http://schemas.microsoft.com/office/drawing/2014/main" id="{28455091-3C39-4BB0-9663-3BE1136A5089}"/>
              </a:ext>
            </a:extLst>
          </p:cNvPr>
          <p:cNvPicPr>
            <a:picLocks noChangeAspect="1"/>
          </p:cNvPicPr>
          <p:nvPr/>
        </p:nvPicPr>
        <p:blipFill>
          <a:blip r:embed="rId2"/>
          <a:stretch>
            <a:fillRect/>
          </a:stretch>
        </p:blipFill>
        <p:spPr>
          <a:xfrm>
            <a:off x="557783" y="3052989"/>
            <a:ext cx="5481509" cy="2836680"/>
          </a:xfrm>
          <a:prstGeom prst="rect">
            <a:avLst/>
          </a:prstGeom>
        </p:spPr>
      </p:pic>
      <p:pic>
        <p:nvPicPr>
          <p:cNvPr id="6" name="Picture 5">
            <a:extLst>
              <a:ext uri="{FF2B5EF4-FFF2-40B4-BE49-F238E27FC236}">
                <a16:creationId xmlns:a16="http://schemas.microsoft.com/office/drawing/2014/main" id="{B559D23A-1BE1-45C3-B3B9-ADC304ED9CF2}"/>
              </a:ext>
            </a:extLst>
          </p:cNvPr>
          <p:cNvPicPr>
            <a:picLocks noChangeAspect="1"/>
          </p:cNvPicPr>
          <p:nvPr/>
        </p:nvPicPr>
        <p:blipFill>
          <a:blip r:embed="rId3"/>
          <a:stretch>
            <a:fillRect/>
          </a:stretch>
        </p:blipFill>
        <p:spPr>
          <a:xfrm>
            <a:off x="6198781" y="3484078"/>
            <a:ext cx="5523082" cy="1974501"/>
          </a:xfrm>
          <a:prstGeom prst="rect">
            <a:avLst/>
          </a:prstGeom>
        </p:spPr>
      </p:pic>
      <p:sp>
        <p:nvSpPr>
          <p:cNvPr id="5" name="TextBox 4">
            <a:extLst>
              <a:ext uri="{FF2B5EF4-FFF2-40B4-BE49-F238E27FC236}">
                <a16:creationId xmlns:a16="http://schemas.microsoft.com/office/drawing/2014/main" id="{EE58ABF6-73EA-43BA-B02E-097DAD4B5AFF}"/>
              </a:ext>
            </a:extLst>
          </p:cNvPr>
          <p:cNvSpPr txBox="1"/>
          <p:nvPr/>
        </p:nvSpPr>
        <p:spPr>
          <a:xfrm>
            <a:off x="6183316" y="6301740"/>
            <a:ext cx="5481509" cy="283668"/>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Patel, </a:t>
            </a:r>
            <a:r>
              <a:rPr lang="en-US" sz="1300" err="1">
                <a:solidFill>
                  <a:srgbClr val="FFFFFF"/>
                </a:solidFill>
              </a:rPr>
              <a:t>Pedia</a:t>
            </a:r>
            <a:r>
              <a:rPr lang="en-US" sz="1300">
                <a:solidFill>
                  <a:srgbClr val="FFFFFF"/>
                </a:solidFill>
              </a:rPr>
              <a:t> Pulmonology 2019</a:t>
            </a:r>
          </a:p>
        </p:txBody>
      </p:sp>
    </p:spTree>
    <p:extLst>
      <p:ext uri="{BB962C8B-B14F-4D97-AF65-F5344CB8AC3E}">
        <p14:creationId xmlns:p14="http://schemas.microsoft.com/office/powerpoint/2010/main" val="242973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30508CF-9283-41EE-86A0-972D85E12030}"/>
              </a:ext>
            </a:extLst>
          </p:cNvPr>
          <p:cNvPicPr>
            <a:picLocks noChangeAspect="1"/>
          </p:cNvPicPr>
          <p:nvPr/>
        </p:nvPicPr>
        <p:blipFill>
          <a:blip r:embed="rId2"/>
          <a:stretch>
            <a:fillRect/>
          </a:stretch>
        </p:blipFill>
        <p:spPr>
          <a:xfrm>
            <a:off x="8059444" y="883447"/>
            <a:ext cx="3846515" cy="5769771"/>
          </a:xfrm>
          <a:prstGeom prst="rect">
            <a:avLst/>
          </a:prstGeom>
        </p:spPr>
      </p:pic>
      <p:pic>
        <p:nvPicPr>
          <p:cNvPr id="11161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094" y="119063"/>
            <a:ext cx="88185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8"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8976" y="142875"/>
            <a:ext cx="968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19" name="Rectangle 5"/>
          <p:cNvSpPr>
            <a:spLocks noGrp="1" noChangeArrowheads="1"/>
          </p:cNvSpPr>
          <p:nvPr>
            <p:ph type="title"/>
          </p:nvPr>
        </p:nvSpPr>
        <p:spPr bwMode="auto">
          <a:xfrm>
            <a:off x="4030664" y="249239"/>
            <a:ext cx="7596187"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64277" tIns="32139" rIns="40630" bIns="32139" numCol="1" anchor="ctr" anchorCtr="0" compatLnSpc="1">
            <a:prstTxWarp prst="textNoShape">
              <a:avLst/>
            </a:prstTxWarp>
            <a:normAutofit/>
          </a:bodyPr>
          <a:lstStyle/>
          <a:p>
            <a:pPr marL="223838"/>
            <a:r>
              <a:rPr lang="en-AU" sz="3200" b="1" dirty="0" err="1">
                <a:solidFill>
                  <a:srgbClr val="FF0000"/>
                </a:solidFill>
                <a:latin typeface="Arial" panose="020B0604020202020204" pitchFamily="34" charset="0"/>
                <a:cs typeface="Arial" panose="020B0604020202020204" pitchFamily="34" charset="0"/>
              </a:rPr>
              <a:t>Điều</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trị</a:t>
            </a:r>
            <a:r>
              <a:rPr lang="en-AU" sz="3200" b="1" dirty="0">
                <a:solidFill>
                  <a:srgbClr val="FF0000"/>
                </a:solidFill>
                <a:latin typeface="Arial" panose="020B0604020202020204" pitchFamily="34" charset="0"/>
                <a:cs typeface="Arial" panose="020B0604020202020204" pitchFamily="34" charset="0"/>
              </a:rPr>
              <a:t> Hen </a:t>
            </a:r>
            <a:r>
              <a:rPr lang="en-AU" sz="3200" b="1" dirty="0" err="1">
                <a:solidFill>
                  <a:srgbClr val="FF0000"/>
                </a:solidFill>
                <a:latin typeface="Arial" panose="020B0604020202020204" pitchFamily="34" charset="0"/>
                <a:cs typeface="Arial" panose="020B0604020202020204" pitchFamily="34" charset="0"/>
              </a:rPr>
              <a:t>cấp</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liên</a:t>
            </a:r>
            <a:r>
              <a:rPr lang="en-AU" sz="3200" b="1" dirty="0">
                <a:solidFill>
                  <a:srgbClr val="FF0000"/>
                </a:solidFill>
                <a:latin typeface="Arial" panose="020B0604020202020204" pitchFamily="34" charset="0"/>
                <a:cs typeface="Arial" panose="020B0604020202020204" pitchFamily="34" charset="0"/>
              </a:rPr>
              <a:t> </a:t>
            </a:r>
            <a:r>
              <a:rPr lang="en-AU" sz="3200" b="1" dirty="0" err="1">
                <a:solidFill>
                  <a:srgbClr val="FF0000"/>
                </a:solidFill>
                <a:latin typeface="Arial" panose="020B0604020202020204" pitchFamily="34" charset="0"/>
                <a:cs typeface="Arial" panose="020B0604020202020204" pitchFamily="34" charset="0"/>
              </a:rPr>
              <a:t>tục</a:t>
            </a:r>
            <a:endParaRPr lang="en-US" altLang="en-US" sz="2800" b="1" dirty="0">
              <a:solidFill>
                <a:srgbClr val="FF0000"/>
              </a:solidFill>
              <a:latin typeface="Arial" panose="020B0604020202020204" pitchFamily="34" charset="0"/>
              <a:ea typeface="ヒラギノ角ゴ ProN W3" charset="-128"/>
              <a:cs typeface="Arial" panose="020B0604020202020204" pitchFamily="34" charset="0"/>
            </a:endParaRPr>
          </a:p>
        </p:txBody>
      </p:sp>
      <p:sp>
        <p:nvSpPr>
          <p:cNvPr id="27" name="Content Placeholder 7">
            <a:extLst>
              <a:ext uri="{FF2B5EF4-FFF2-40B4-BE49-F238E27FC236}">
                <a16:creationId xmlns:a16="http://schemas.microsoft.com/office/drawing/2014/main" id="{18B6DFF6-13B2-4F41-A31A-68716AEB7CDF}"/>
              </a:ext>
            </a:extLst>
          </p:cNvPr>
          <p:cNvSpPr>
            <a:spLocks noGrp="1"/>
          </p:cNvSpPr>
          <p:nvPr>
            <p:ph idx="1"/>
          </p:nvPr>
        </p:nvSpPr>
        <p:spPr>
          <a:xfrm>
            <a:off x="3745028" y="1669466"/>
            <a:ext cx="3916831" cy="4197731"/>
          </a:xfrm>
        </p:spPr>
        <p:txBody>
          <a:bodyPr>
            <a:normAutofit/>
          </a:bodyPr>
          <a:lstStyle/>
          <a:p>
            <a:r>
              <a:rPr lang="en-AU" dirty="0" err="1">
                <a:solidFill>
                  <a:schemeClr val="bg1">
                    <a:lumMod val="50000"/>
                    <a:lumOff val="50000"/>
                  </a:schemeClr>
                </a:solidFill>
                <a:latin typeface="Arial" panose="020B0604020202020204" pitchFamily="34" charset="0"/>
                <a:cs typeface="Arial" panose="020B0604020202020204" pitchFamily="34" charset="0"/>
              </a:rPr>
              <a:t>Tự</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theo</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kế</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hoạch</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hành</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động</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err="1">
                <a:solidFill>
                  <a:schemeClr val="bg1">
                    <a:lumMod val="50000"/>
                    <a:lumOff val="50000"/>
                  </a:schemeClr>
                </a:solidFill>
                <a:latin typeface="Arial" panose="020B0604020202020204" pitchFamily="34" charset="0"/>
                <a:cs typeface="Arial" panose="020B0604020202020204" pitchFamily="34" charset="0"/>
              </a:rPr>
              <a:t>Chẩn</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đoán</a:t>
            </a:r>
            <a:r>
              <a:rPr lang="en-AU" dirty="0">
                <a:solidFill>
                  <a:schemeClr val="bg1">
                    <a:lumMod val="50000"/>
                    <a:lumOff val="50000"/>
                  </a:schemeClr>
                </a:solidFill>
                <a:latin typeface="Arial" panose="020B0604020202020204" pitchFamily="34" charset="0"/>
                <a:cs typeface="Arial" panose="020B0604020202020204" pitchFamily="34" charset="0"/>
              </a:rPr>
              <a:t> / </a:t>
            </a:r>
            <a:r>
              <a:rPr lang="en-AU" dirty="0" err="1">
                <a:solidFill>
                  <a:schemeClr val="bg1">
                    <a:lumMod val="50000"/>
                    <a:lumOff val="50000"/>
                  </a:schemeClr>
                </a:solidFill>
                <a:latin typeface="Arial" panose="020B0604020202020204" pitchFamily="34" charset="0"/>
                <a:cs typeface="Arial" panose="020B0604020202020204" pitchFamily="34" charset="0"/>
              </a:rPr>
              <a:t>Điều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trị</a:t>
            </a:r>
            <a:r>
              <a:rPr lang="en-AU" dirty="0">
                <a:solidFill>
                  <a:schemeClr val="bg1">
                    <a:lumMod val="50000"/>
                    <a:lumOff val="50000"/>
                  </a:schemeClr>
                </a:solidFill>
                <a:latin typeface="Arial" panose="020B0604020202020204" pitchFamily="34" charset="0"/>
                <a:cs typeface="Arial" panose="020B0604020202020204" pitchFamily="34" charset="0"/>
              </a:rPr>
              <a:t> ở </a:t>
            </a:r>
            <a:r>
              <a:rPr lang="en-AU" dirty="0" err="1">
                <a:solidFill>
                  <a:schemeClr val="bg1">
                    <a:lumMod val="50000"/>
                    <a:lumOff val="50000"/>
                  </a:schemeClr>
                </a:solidFill>
                <a:latin typeface="Arial" panose="020B0604020202020204" pitchFamily="34" charset="0"/>
                <a:cs typeface="Arial" panose="020B0604020202020204" pitchFamily="34" charset="0"/>
              </a:rPr>
              <a:t>cơ</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sở</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chăm</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sóc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sức</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khỏe</a:t>
            </a:r>
            <a:r>
              <a:rPr lang="en-AU" dirty="0">
                <a:solidFill>
                  <a:schemeClr val="bg1">
                    <a:lumMod val="50000"/>
                    <a:lumOff val="50000"/>
                  </a:schemeClr>
                </a:solidFill>
                <a:latin typeface="Arial" panose="020B0604020202020204" pitchFamily="34" charset="0"/>
                <a:cs typeface="Arial" panose="020B0604020202020204" pitchFamily="34" charset="0"/>
              </a:rPr>
              <a:t> ban </a:t>
            </a:r>
            <a:r>
              <a:rPr lang="en-AU" dirty="0" err="1">
                <a:solidFill>
                  <a:schemeClr val="bg1">
                    <a:lumMod val="50000"/>
                    <a:lumOff val="50000"/>
                  </a:schemeClr>
                </a:solidFill>
                <a:latin typeface="Arial" panose="020B0604020202020204" pitchFamily="34" charset="0"/>
                <a:cs typeface="Arial" panose="020B0604020202020204" pitchFamily="34" charset="0"/>
              </a:rPr>
              <a:t>đầu</a:t>
            </a:r>
            <a:endParaRPr lang="en-AU" dirty="0">
              <a:solidFill>
                <a:schemeClr val="bg1">
                  <a:lumMod val="50000"/>
                  <a:lumOff val="50000"/>
                </a:schemeClr>
              </a:solidFill>
              <a:latin typeface="Arial" panose="020B0604020202020204" pitchFamily="34" charset="0"/>
              <a:cs typeface="Arial" panose="020B0604020202020204" pitchFamily="34" charset="0"/>
            </a:endParaRPr>
          </a:p>
          <a:p>
            <a:r>
              <a:rPr lang="en-AU" dirty="0" err="1">
                <a:latin typeface="Arial" panose="020B0604020202020204" pitchFamily="34" charset="0"/>
                <a:cs typeface="Arial" panose="020B0604020202020204" pitchFamily="34" charset="0"/>
              </a:rPr>
              <a:t>Điều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trị</a:t>
            </a:r>
            <a:r>
              <a:rPr lang="en-AU" dirty="0">
                <a:latin typeface="Arial" panose="020B0604020202020204" pitchFamily="34" charset="0"/>
                <a:cs typeface="Arial" panose="020B0604020202020204" pitchFamily="34" charset="0"/>
              </a:rPr>
              <a:t> ở </a:t>
            </a:r>
            <a:r>
              <a:rPr lang="en-AU" dirty="0" err="1">
                <a:latin typeface="Arial" panose="020B0604020202020204" pitchFamily="34" charset="0"/>
                <a:cs typeface="Arial" panose="020B0604020202020204" pitchFamily="34" charset="0"/>
              </a:rPr>
              <a:t>cấp</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cứu</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và</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nội</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viện</a:t>
            </a:r>
            <a:endParaRPr lang="en-AU" dirty="0">
              <a:latin typeface="Arial" panose="020B0604020202020204" pitchFamily="34" charset="0"/>
              <a:cs typeface="Arial" panose="020B0604020202020204" pitchFamily="34" charset="0"/>
            </a:endParaRPr>
          </a:p>
          <a:p>
            <a:r>
              <a:rPr lang="en-AU" dirty="0">
                <a:solidFill>
                  <a:schemeClr val="bg1">
                    <a:lumMod val="50000"/>
                    <a:lumOff val="50000"/>
                  </a:schemeClr>
                </a:solidFill>
                <a:latin typeface="Arial" panose="020B0604020202020204" pitchFamily="34" charset="0"/>
                <a:cs typeface="Arial" panose="020B0604020202020204" pitchFamily="34" charset="0"/>
              </a:rPr>
              <a:t>Theo </a:t>
            </a:r>
            <a:r>
              <a:rPr lang="en-AU" dirty="0" err="1">
                <a:solidFill>
                  <a:schemeClr val="bg1">
                    <a:lumMod val="50000"/>
                    <a:lumOff val="50000"/>
                  </a:schemeClr>
                </a:solidFill>
                <a:latin typeface="Arial" panose="020B0604020202020204" pitchFamily="34" charset="0"/>
                <a:cs typeface="Arial" panose="020B0604020202020204" pitchFamily="34" charset="0"/>
              </a:rPr>
              <a:t>dõi</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sau</a:t>
            </a:r>
            <a:r>
              <a:rPr lang="en-AU" dirty="0">
                <a:solidFill>
                  <a:schemeClr val="bg1">
                    <a:lumMod val="50000"/>
                    <a:lumOff val="50000"/>
                  </a:schemeClr>
                </a:solidFill>
                <a:latin typeface="Arial" panose="020B0604020202020204" pitchFamily="34" charset="0"/>
                <a:cs typeface="Arial" panose="020B0604020202020204" pitchFamily="34" charset="0"/>
              </a:rPr>
              <a:t> </a:t>
            </a:r>
            <a:r>
              <a:rPr lang="en-AU" dirty="0" err="1">
                <a:solidFill>
                  <a:schemeClr val="bg1">
                    <a:lumMod val="50000"/>
                    <a:lumOff val="50000"/>
                  </a:schemeClr>
                </a:solidFill>
                <a:latin typeface="Arial" panose="020B0604020202020204" pitchFamily="34" charset="0"/>
                <a:cs typeface="Arial" panose="020B0604020202020204" pitchFamily="34" charset="0"/>
              </a:rPr>
              <a:t>cơn</a:t>
            </a:r>
            <a:endParaRPr lang="en-AU" dirty="0">
              <a:solidFill>
                <a:schemeClr val="bg1">
                  <a:lumMod val="50000"/>
                  <a:lumOff val="50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1620" name="Rectangle 6"/>
          <p:cNvSpPr>
            <a:spLocks/>
          </p:cNvSpPr>
          <p:nvPr/>
        </p:nvSpPr>
        <p:spPr bwMode="auto">
          <a:xfrm>
            <a:off x="10302082" y="6653218"/>
            <a:ext cx="20621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0" bIns="0"/>
          <a:lstStyle>
            <a:lvl1pPr marL="381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100" i="1" dirty="0">
                <a:solidFill>
                  <a:srgbClr val="FFFFFF"/>
                </a:solidFill>
                <a:latin typeface="Arial Italic" charset="0"/>
                <a:sym typeface="Arial Italic" charset="0"/>
              </a:rPr>
              <a:t>GINA 2017, Box 4-3 (1/7)</a:t>
            </a:r>
          </a:p>
        </p:txBody>
      </p:sp>
      <p:sp>
        <p:nvSpPr>
          <p:cNvPr id="111628" name="Rectangle 18"/>
          <p:cNvSpPr>
            <a:spLocks/>
          </p:cNvSpPr>
          <p:nvPr/>
        </p:nvSpPr>
        <p:spPr bwMode="auto">
          <a:xfrm>
            <a:off x="5421313" y="1963739"/>
            <a:ext cx="11795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5000"/>
              </a:lnSpc>
              <a:spcBef>
                <a:spcPts val="275"/>
              </a:spcBef>
            </a:pPr>
            <a:endParaRPr lang="en-US" altLang="en-US" sz="600">
              <a:solidFill>
                <a:srgbClr val="FFFFFF"/>
              </a:solidFill>
              <a:latin typeface="Arial Bold" charset="0"/>
              <a:sym typeface="Arial Bold" charset="0"/>
            </a:endParaRPr>
          </a:p>
        </p:txBody>
      </p:sp>
      <p:cxnSp>
        <p:nvCxnSpPr>
          <p:cNvPr id="26" name="Straight Connector 25">
            <a:extLst>
              <a:ext uri="{FF2B5EF4-FFF2-40B4-BE49-F238E27FC236}">
                <a16:creationId xmlns:a16="http://schemas.microsoft.com/office/drawing/2014/main" id="{6139BC23-8789-476D-818A-8BBC1F550C68}"/>
              </a:ext>
            </a:extLst>
          </p:cNvPr>
          <p:cNvCxnSpPr>
            <a:cxnSpLocks/>
          </p:cNvCxnSpPr>
          <p:nvPr/>
        </p:nvCxnSpPr>
        <p:spPr>
          <a:xfrm flipH="1">
            <a:off x="1532834" y="7069"/>
            <a:ext cx="16566" cy="6601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Image result for home images">
            <a:extLst>
              <a:ext uri="{FF2B5EF4-FFF2-40B4-BE49-F238E27FC236}">
                <a16:creationId xmlns:a16="http://schemas.microsoft.com/office/drawing/2014/main" id="{EA871B42-A085-473A-AAC3-A49440B569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1"/>
            <a:ext cx="1384284" cy="10874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primary care">
            <a:extLst>
              <a:ext uri="{FF2B5EF4-FFF2-40B4-BE49-F238E27FC236}">
                <a16:creationId xmlns:a16="http://schemas.microsoft.com/office/drawing/2014/main" id="{2242E46A-A71F-4415-AD3C-CF805AE984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2" y="1279504"/>
            <a:ext cx="1379521" cy="13795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emergency">
            <a:extLst>
              <a:ext uri="{FF2B5EF4-FFF2-40B4-BE49-F238E27FC236}">
                <a16:creationId xmlns:a16="http://schemas.microsoft.com/office/drawing/2014/main" id="{3CAC3C1F-D705-42ED-B4F4-B8E4E9B577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74074" y="3663188"/>
            <a:ext cx="2452298" cy="13783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hospital">
            <a:extLst>
              <a:ext uri="{FF2B5EF4-FFF2-40B4-BE49-F238E27FC236}">
                <a16:creationId xmlns:a16="http://schemas.microsoft.com/office/drawing/2014/main" id="{F2498990-BF05-4AC0-B16D-E680AD1529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 y="5918199"/>
            <a:ext cx="1376898" cy="7745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14BFC1C9-8A78-428D-A567-321D5FF05307}"/>
              </a:ext>
            </a:extLst>
          </p:cNvPr>
          <p:cNvCxnSpPr>
            <a:cxnSpLocks/>
          </p:cNvCxnSpPr>
          <p:nvPr/>
        </p:nvCxnSpPr>
        <p:spPr>
          <a:xfrm flipH="1">
            <a:off x="1768912" y="3126197"/>
            <a:ext cx="599878"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E74D81-8BFB-44BC-BE07-1DCEF7C8987D}"/>
              </a:ext>
            </a:extLst>
          </p:cNvPr>
          <p:cNvCxnSpPr>
            <a:cxnSpLocks/>
          </p:cNvCxnSpPr>
          <p:nvPr/>
        </p:nvCxnSpPr>
        <p:spPr>
          <a:xfrm flipH="1" flipV="1">
            <a:off x="1722437" y="5702300"/>
            <a:ext cx="498814" cy="1270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37A170-89B9-4706-AB14-704A5E9A1C87}"/>
              </a:ext>
            </a:extLst>
          </p:cNvPr>
          <p:cNvCxnSpPr>
            <a:cxnSpLocks/>
          </p:cNvCxnSpPr>
          <p:nvPr/>
        </p:nvCxnSpPr>
        <p:spPr>
          <a:xfrm flipH="1">
            <a:off x="1722437" y="5067300"/>
            <a:ext cx="498814"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16F4DCE-5681-4C49-84E2-CB006F7657C3}"/>
              </a:ext>
            </a:extLst>
          </p:cNvPr>
          <p:cNvSpPr txBox="1"/>
          <p:nvPr/>
        </p:nvSpPr>
        <p:spPr>
          <a:xfrm>
            <a:off x="1722437" y="5237718"/>
            <a:ext cx="896399" cy="369332"/>
          </a:xfrm>
          <a:prstGeom prst="rect">
            <a:avLst/>
          </a:prstGeom>
          <a:noFill/>
        </p:spPr>
        <p:txBody>
          <a:bodyPr wrap="none" rtlCol="0">
            <a:spAutoFit/>
          </a:bodyPr>
          <a:lstStyle/>
          <a:p>
            <a:r>
              <a:rPr lang="en-US" dirty="0">
                <a:solidFill>
                  <a:schemeClr val="bg1"/>
                </a:solidFill>
              </a:rPr>
              <a:t>- 4 </a:t>
            </a:r>
            <a:r>
              <a:rPr lang="en-US" dirty="0" err="1">
                <a:solidFill>
                  <a:schemeClr val="bg1"/>
                </a:solidFill>
              </a:rPr>
              <a:t>giờ</a:t>
            </a:r>
            <a:r>
              <a:rPr lang="en-US" dirty="0">
                <a:solidFill>
                  <a:schemeClr val="bg1"/>
                </a:solidFill>
              </a:rPr>
              <a:t> -</a:t>
            </a:r>
          </a:p>
        </p:txBody>
      </p:sp>
      <p:graphicFrame>
        <p:nvGraphicFramePr>
          <p:cNvPr id="39" name="Object 5">
            <a:extLst>
              <a:ext uri="{FF2B5EF4-FFF2-40B4-BE49-F238E27FC236}">
                <a16:creationId xmlns:a16="http://schemas.microsoft.com/office/drawing/2014/main" id="{8EA71BE0-99AA-4A18-80CA-B4703DEFF0A4}"/>
              </a:ext>
            </a:extLst>
          </p:cNvPr>
          <p:cNvGraphicFramePr>
            <a:graphicFrameLocks noChangeAspect="1"/>
          </p:cNvGraphicFramePr>
          <p:nvPr/>
        </p:nvGraphicFramePr>
        <p:xfrm>
          <a:off x="1768912" y="7069"/>
          <a:ext cx="834782" cy="1080365"/>
        </p:xfrm>
        <a:graphic>
          <a:graphicData uri="http://schemas.openxmlformats.org/presentationml/2006/ole">
            <mc:AlternateContent xmlns:mc="http://schemas.openxmlformats.org/markup-compatibility/2006">
              <mc:Choice xmlns:v="urn:schemas-microsoft-com:vml" Requires="v">
                <p:oleObj name="Acrobat Document" r:id="rId9" imgW="5508000" imgH="7128000" progId="">
                  <p:embed/>
                </p:oleObj>
              </mc:Choice>
              <mc:Fallback>
                <p:oleObj name="Acrobat Document" r:id="rId9" imgW="5508000" imgH="7128000" progId="">
                  <p:embed/>
                  <p:pic>
                    <p:nvPicPr>
                      <p:cNvPr id="39" name="Object 5">
                        <a:extLst>
                          <a:ext uri="{FF2B5EF4-FFF2-40B4-BE49-F238E27FC236}">
                            <a16:creationId xmlns:a16="http://schemas.microsoft.com/office/drawing/2014/main" id="{8EA71BE0-99AA-4A18-80CA-B4703DEFF0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8912" y="7069"/>
                        <a:ext cx="834782" cy="1080365"/>
                      </a:xfrm>
                      <a:prstGeom prst="rect">
                        <a:avLst/>
                      </a:prstGeom>
                      <a:noFill/>
                      <a:ln>
                        <a:noFill/>
                      </a:ln>
                      <a:effectLst/>
                    </p:spPr>
                  </p:pic>
                </p:oleObj>
              </mc:Fallback>
            </mc:AlternateContent>
          </a:graphicData>
        </a:graphic>
      </p:graphicFrame>
      <p:sp>
        <p:nvSpPr>
          <p:cNvPr id="40" name="TextBox 39">
            <a:extLst>
              <a:ext uri="{FF2B5EF4-FFF2-40B4-BE49-F238E27FC236}">
                <a16:creationId xmlns:a16="http://schemas.microsoft.com/office/drawing/2014/main" id="{23402E87-67F8-4103-AC3E-EA08D2F3163A}"/>
              </a:ext>
            </a:extLst>
          </p:cNvPr>
          <p:cNvSpPr txBox="1"/>
          <p:nvPr/>
        </p:nvSpPr>
        <p:spPr>
          <a:xfrm>
            <a:off x="2390659" y="2963864"/>
            <a:ext cx="649537" cy="369332"/>
          </a:xfrm>
          <a:prstGeom prst="rect">
            <a:avLst/>
          </a:prstGeom>
          <a:noFill/>
        </p:spPr>
        <p:txBody>
          <a:bodyPr wrap="none" rtlCol="0">
            <a:spAutoFit/>
          </a:bodyPr>
          <a:lstStyle/>
          <a:p>
            <a:r>
              <a:rPr lang="en-US" dirty="0">
                <a:solidFill>
                  <a:schemeClr val="bg1"/>
                </a:solidFill>
              </a:rPr>
              <a:t>1 </a:t>
            </a:r>
            <a:r>
              <a:rPr lang="en-US" dirty="0" err="1">
                <a:solidFill>
                  <a:schemeClr val="bg1"/>
                </a:solidFill>
              </a:rPr>
              <a:t>giờ</a:t>
            </a:r>
            <a:endParaRPr lang="en-US" dirty="0">
              <a:solidFill>
                <a:schemeClr val="bg1"/>
              </a:solidFill>
            </a:endParaRPr>
          </a:p>
        </p:txBody>
      </p:sp>
      <p:cxnSp>
        <p:nvCxnSpPr>
          <p:cNvPr id="45" name="Straight Arrow Connector 44">
            <a:extLst>
              <a:ext uri="{FF2B5EF4-FFF2-40B4-BE49-F238E27FC236}">
                <a16:creationId xmlns:a16="http://schemas.microsoft.com/office/drawing/2014/main" id="{8B9FAC2F-5169-4DE2-A3FC-826A1A9EBA55}"/>
              </a:ext>
            </a:extLst>
          </p:cNvPr>
          <p:cNvCxnSpPr>
            <a:cxnSpLocks/>
          </p:cNvCxnSpPr>
          <p:nvPr/>
        </p:nvCxnSpPr>
        <p:spPr>
          <a:xfrm flipH="1">
            <a:off x="1921312" y="3278597"/>
            <a:ext cx="599878"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7434D2C-FF4B-4AEC-854C-54584E2D1BCA}"/>
              </a:ext>
            </a:extLst>
          </p:cNvPr>
          <p:cNvCxnSpPr>
            <a:cxnSpLocks/>
          </p:cNvCxnSpPr>
          <p:nvPr/>
        </p:nvCxnSpPr>
        <p:spPr>
          <a:xfrm flipH="1">
            <a:off x="2073712" y="3430997"/>
            <a:ext cx="599878"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E18AD3-A99D-4BF0-AD97-1224A886203A}"/>
              </a:ext>
            </a:extLst>
          </p:cNvPr>
          <p:cNvPicPr>
            <a:picLocks noChangeAspect="1"/>
          </p:cNvPicPr>
          <p:nvPr/>
        </p:nvPicPr>
        <p:blipFill>
          <a:blip r:embed="rId11"/>
          <a:stretch>
            <a:fillRect/>
          </a:stretch>
        </p:blipFill>
        <p:spPr>
          <a:xfrm>
            <a:off x="8092767" y="858839"/>
            <a:ext cx="4018411" cy="5749922"/>
          </a:xfrm>
          <a:prstGeom prst="rect">
            <a:avLst/>
          </a:prstGeom>
        </p:spPr>
      </p:pic>
    </p:spTree>
    <p:extLst>
      <p:ext uri="{BB962C8B-B14F-4D97-AF65-F5344CB8AC3E}">
        <p14:creationId xmlns:p14="http://schemas.microsoft.com/office/powerpoint/2010/main" val="16123446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barn(inVertical)">
                                      <p:cBhvr>
                                        <p:cTn id="7" dur="500"/>
                                        <p:tgtEl>
                                          <p:spTgt spid="27">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arn(inVertical)">
                                      <p:cBhvr>
                                        <p:cTn id="10" dur="500"/>
                                        <p:tgtEl>
                                          <p:spTgt spid="4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par>
                                <p:cTn id="14" presetID="16" presetClass="entr" presetSubtype="21"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par>
                                <p:cTn id="20" presetID="16" presetClass="entr" presetSubtype="21"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par>
                                <p:cTn id="23" presetID="16" presetClass="entr" presetSubtype="21"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par>
                                <p:cTn id="26" presetID="16" presetClass="entr" presetSubtype="21"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arn(inVertical)">
                                      <p:cBhvr>
                                        <p:cTn id="31" dur="500"/>
                                        <p:tgtEl>
                                          <p:spTgt spid="38"/>
                                        </p:tgtEl>
                                      </p:cBhvr>
                                    </p:animEffect>
                                  </p:childTnLst>
                                </p:cTn>
                              </p:par>
                              <p:par>
                                <p:cTn id="32" presetID="16" presetClass="entr" presetSubtype="21"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par>
                                <p:cTn id="35" presetID="16" presetClass="entr" presetSubtype="21" fill="hold" nodeType="withEffect">
                                  <p:stCondLst>
                                    <p:cond delay="0"/>
                                  </p:stCondLst>
                                  <p:childTnLst>
                                    <p:set>
                                      <p:cBhvr>
                                        <p:cTn id="36" dur="1" fill="hold">
                                          <p:stCondLst>
                                            <p:cond delay="0"/>
                                          </p:stCondLst>
                                        </p:cTn>
                                        <p:tgtEl>
                                          <p:spTgt spid="27">
                                            <p:txEl>
                                              <p:pRg st="3" end="3"/>
                                            </p:txEl>
                                          </p:spTgt>
                                        </p:tgtEl>
                                        <p:attrNameLst>
                                          <p:attrName>style.visibility</p:attrName>
                                        </p:attrNameLst>
                                      </p:cBhvr>
                                      <p:to>
                                        <p:strVal val="visible"/>
                                      </p:to>
                                    </p:set>
                                    <p:animEffect transition="in" filter="barn(inVertical)">
                                      <p:cBhvr>
                                        <p:cTn id="37" dur="500"/>
                                        <p:tgtEl>
                                          <p:spTgt spid="27">
                                            <p:txEl>
                                              <p:pRg st="3" end="3"/>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1"/>
          </p:nvPr>
        </p:nvSpPr>
        <p:spPr/>
        <p:txBody>
          <a:bodyPr/>
          <a:lstStyle/>
          <a:p>
            <a:pPr defTabSz="914400">
              <a:defRPr/>
            </a:pPr>
            <a:fld id="{A91B971F-E8E8-4E96-ACCE-EA778EA847E2}" type="slidenum">
              <a:rPr lang="en-US">
                <a:solidFill>
                  <a:prstClr val="black">
                    <a:tint val="75000"/>
                  </a:prstClr>
                </a:solidFill>
                <a:latin typeface="Calibri"/>
              </a:rPr>
              <a:pPr defTabSz="914400">
                <a:defRPr/>
              </a:pPr>
              <a:t>88</a:t>
            </a:fld>
            <a:endParaRPr lang="en-US">
              <a:solidFill>
                <a:prstClr val="black">
                  <a:tint val="75000"/>
                </a:prstClr>
              </a:solidFill>
              <a:latin typeface="Calibri"/>
            </a:endParaRPr>
          </a:p>
        </p:txBody>
      </p:sp>
      <p:sp>
        <p:nvSpPr>
          <p:cNvPr id="6149" name="Text Box 3"/>
          <p:cNvSpPr txBox="1">
            <a:spLocks noChangeArrowheads="1"/>
          </p:cNvSpPr>
          <p:nvPr/>
        </p:nvSpPr>
        <p:spPr bwMode="auto">
          <a:xfrm>
            <a:off x="1981200" y="6248401"/>
            <a:ext cx="8305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hangingPunct="1">
              <a:spcBef>
                <a:spcPct val="50000"/>
              </a:spcBef>
            </a:pPr>
            <a:r>
              <a:rPr lang="en-US" sz="1200" dirty="0">
                <a:solidFill>
                  <a:schemeClr val="bg1"/>
                </a:solidFill>
                <a:latin typeface="Arial" charset="0"/>
              </a:rPr>
              <a:t>Rodrigo - </a:t>
            </a:r>
            <a:r>
              <a:rPr lang="en-US" sz="1200" dirty="0">
                <a:solidFill>
                  <a:schemeClr val="bg1"/>
                </a:solidFill>
              </a:rPr>
              <a:t>Am J Respir Crit Care Med Vol 161. pp 1862–1868, 2000; </a:t>
            </a:r>
            <a:r>
              <a:rPr lang="en-US" sz="1200" i="1" dirty="0">
                <a:solidFill>
                  <a:schemeClr val="bg1"/>
                </a:solidFill>
                <a:latin typeface="Arial" panose="020B0604020202020204" pitchFamily="34" charset="0"/>
                <a:cs typeface="Arial" panose="020B0604020202020204" pitchFamily="34" charset="0"/>
              </a:rPr>
              <a:t>Ellen J. Weber et al. Chest 1999; 115: 937-944)</a:t>
            </a:r>
          </a:p>
        </p:txBody>
      </p:sp>
      <p:sp>
        <p:nvSpPr>
          <p:cNvPr id="13" name="Rectangle 12"/>
          <p:cNvSpPr/>
          <p:nvPr/>
        </p:nvSpPr>
        <p:spPr>
          <a:xfrm>
            <a:off x="1584796" y="498627"/>
            <a:ext cx="9371377" cy="861774"/>
          </a:xfrm>
          <a:prstGeom prst="rect">
            <a:avLst/>
          </a:prstGeom>
        </p:spPr>
        <p:txBody>
          <a:bodyPr wrap="square">
            <a:spAutoFit/>
          </a:bodyPr>
          <a:lstStyle/>
          <a:p>
            <a:pPr algn="ctr" defTabSz="914400"/>
            <a:r>
              <a:rPr lang="vi-VN"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b="1" dirty="0">
                <a:solidFill>
                  <a:schemeClr val="bg1"/>
                </a:solidFill>
                <a:latin typeface="VNI-Helve" pitchFamily="2" charset="0"/>
              </a:rPr>
              <a:t>SABA+SAMA</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cải</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thiện</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chức</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năng</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phổi</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tỷ</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lệ</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nhập</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viện</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thời</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gian</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lưu</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cấp</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cứu</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sv</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chứng</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trên</a:t>
            </a:r>
            <a:r>
              <a:rPr lang="en-US" sz="2500" b="1" dirty="0">
                <a:solidFill>
                  <a:schemeClr val="bg1"/>
                </a:solidFill>
                <a:latin typeface="Verdana" panose="020B0604030504040204" pitchFamily="34" charset="0"/>
                <a:ea typeface="Verdana" panose="020B0604030504040204" pitchFamily="34" charset="0"/>
                <a:cs typeface="Verdana" panose="020B0604030504040204" pitchFamily="34" charset="0"/>
              </a:rPr>
              <a:t> Hen </a:t>
            </a:r>
            <a:r>
              <a:rPr lang="en-US" sz="2500" b="1" dirty="0" err="1">
                <a:solidFill>
                  <a:schemeClr val="bg1"/>
                </a:solidFill>
                <a:latin typeface="Verdana" panose="020B0604030504040204" pitchFamily="34" charset="0"/>
                <a:ea typeface="Verdana" panose="020B0604030504040204" pitchFamily="34" charset="0"/>
                <a:cs typeface="Verdana" panose="020B0604030504040204" pitchFamily="34" charset="0"/>
              </a:rPr>
              <a:t>Cấp</a:t>
            </a:r>
            <a:endParaRPr lang="vi-VN" sz="2500" dirty="0">
              <a:solidFill>
                <a:schemeClr val="bg1"/>
              </a:solidFill>
              <a:latin typeface="Arial" panose="020B0604020202020204" pitchFamily="34" charset="0"/>
            </a:endParaRPr>
          </a:p>
        </p:txBody>
      </p:sp>
      <p:pic>
        <p:nvPicPr>
          <p:cNvPr id="2" name="Picture 1">
            <a:extLst>
              <a:ext uri="{FF2B5EF4-FFF2-40B4-BE49-F238E27FC236}">
                <a16:creationId xmlns:a16="http://schemas.microsoft.com/office/drawing/2014/main" id="{D30E1966-62AA-4380-BEFB-3740C5CFA628}"/>
              </a:ext>
            </a:extLst>
          </p:cNvPr>
          <p:cNvPicPr>
            <a:picLocks noChangeAspect="1"/>
          </p:cNvPicPr>
          <p:nvPr/>
        </p:nvPicPr>
        <p:blipFill>
          <a:blip r:embed="rId3"/>
          <a:stretch>
            <a:fillRect/>
          </a:stretch>
        </p:blipFill>
        <p:spPr>
          <a:xfrm>
            <a:off x="7320430" y="1845423"/>
            <a:ext cx="4494725" cy="3602391"/>
          </a:xfrm>
          <a:prstGeom prst="rect">
            <a:avLst/>
          </a:prstGeom>
        </p:spPr>
      </p:pic>
      <p:pic>
        <p:nvPicPr>
          <p:cNvPr id="3" name="Picture 2">
            <a:extLst>
              <a:ext uri="{FF2B5EF4-FFF2-40B4-BE49-F238E27FC236}">
                <a16:creationId xmlns:a16="http://schemas.microsoft.com/office/drawing/2014/main" id="{B8D38FCB-64D3-4C33-A261-CE24B6D13B4E}"/>
              </a:ext>
            </a:extLst>
          </p:cNvPr>
          <p:cNvPicPr>
            <a:picLocks noChangeAspect="1"/>
          </p:cNvPicPr>
          <p:nvPr/>
        </p:nvPicPr>
        <p:blipFill>
          <a:blip r:embed="rId4"/>
          <a:stretch>
            <a:fillRect/>
          </a:stretch>
        </p:blipFill>
        <p:spPr>
          <a:xfrm>
            <a:off x="376845" y="1953491"/>
            <a:ext cx="6526910" cy="3602390"/>
          </a:xfrm>
          <a:prstGeom prst="rect">
            <a:avLst/>
          </a:prstGeom>
        </p:spPr>
      </p:pic>
    </p:spTree>
    <p:extLst>
      <p:ext uri="{BB962C8B-B14F-4D97-AF65-F5344CB8AC3E}">
        <p14:creationId xmlns:p14="http://schemas.microsoft.com/office/powerpoint/2010/main" val="1035802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p:cNvSpPr>
            <a:spLocks noGrp="1"/>
          </p:cNvSpPr>
          <p:nvPr>
            <p:ph type="title"/>
          </p:nvPr>
        </p:nvSpPr>
        <p:spPr>
          <a:xfrm>
            <a:off x="1501877" y="0"/>
            <a:ext cx="9448800" cy="1143000"/>
          </a:xfrm>
        </p:spPr>
        <p:txBody>
          <a:bodyPr>
            <a:noAutofit/>
          </a:bodyPr>
          <a:lstStyle/>
          <a:p>
            <a:r>
              <a:rPr lang="vi-VN" sz="2500" b="1">
                <a:solidFill>
                  <a:srgbClr val="00B050"/>
                </a:solidFill>
                <a:latin typeface="Verdana" panose="020B0604030504040204" pitchFamily="34" charset="0"/>
                <a:ea typeface="Verdana" panose="020B0604030504040204" pitchFamily="34" charset="0"/>
                <a:cs typeface="Verdana" panose="020B0604030504040204" pitchFamily="34" charset="0"/>
              </a:rPr>
              <a:t> </a:t>
            </a:r>
            <a:endParaRPr lang="vi-VN" sz="2500"/>
          </a:p>
        </p:txBody>
      </p:sp>
      <p:graphicFrame>
        <p:nvGraphicFramePr>
          <p:cNvPr id="3" name="Content Placeholder 2"/>
          <p:cNvGraphicFramePr>
            <a:graphicFrameLocks noGrp="1"/>
          </p:cNvGraphicFramePr>
          <p:nvPr>
            <p:ph idx="1"/>
          </p:nvPr>
        </p:nvGraphicFramePr>
        <p:xfrm>
          <a:off x="1676401" y="1371600"/>
          <a:ext cx="8839199" cy="4572000"/>
        </p:xfrm>
        <a:graphic>
          <a:graphicData uri="http://schemas.openxmlformats.org/drawingml/2006/table">
            <a:tbl>
              <a:tblPr firstRow="1" bandRow="1">
                <a:tableStyleId>{5C22544A-7EE6-4342-B048-85BDC9FD1C3A}</a:tableStyleId>
              </a:tblPr>
              <a:tblGrid>
                <a:gridCol w="1964266">
                  <a:extLst>
                    <a:ext uri="{9D8B030D-6E8A-4147-A177-3AD203B41FA5}">
                      <a16:colId xmlns:a16="http://schemas.microsoft.com/office/drawing/2014/main" val="20000"/>
                    </a:ext>
                  </a:extLst>
                </a:gridCol>
                <a:gridCol w="1584557">
                  <a:extLst>
                    <a:ext uri="{9D8B030D-6E8A-4147-A177-3AD203B41FA5}">
                      <a16:colId xmlns:a16="http://schemas.microsoft.com/office/drawing/2014/main" val="20001"/>
                    </a:ext>
                  </a:extLst>
                </a:gridCol>
                <a:gridCol w="1741552">
                  <a:extLst>
                    <a:ext uri="{9D8B030D-6E8A-4147-A177-3AD203B41FA5}">
                      <a16:colId xmlns:a16="http://schemas.microsoft.com/office/drawing/2014/main" val="20002"/>
                    </a:ext>
                  </a:extLst>
                </a:gridCol>
                <a:gridCol w="1774412">
                  <a:extLst>
                    <a:ext uri="{9D8B030D-6E8A-4147-A177-3AD203B41FA5}">
                      <a16:colId xmlns:a16="http://schemas.microsoft.com/office/drawing/2014/main" val="20003"/>
                    </a:ext>
                  </a:extLst>
                </a:gridCol>
                <a:gridCol w="1774412">
                  <a:extLst>
                    <a:ext uri="{9D8B030D-6E8A-4147-A177-3AD203B41FA5}">
                      <a16:colId xmlns:a16="http://schemas.microsoft.com/office/drawing/2014/main" val="20004"/>
                    </a:ext>
                  </a:extLst>
                </a:gridCol>
              </a:tblGrid>
              <a:tr h="370840">
                <a:tc>
                  <a:txBody>
                    <a:bodyPr/>
                    <a:lstStyle/>
                    <a:p>
                      <a:endParaRPr lang="vi-VN"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baseline="0">
                          <a:latin typeface="Tahoma" panose="020B0604030504040204" pitchFamily="34" charset="0"/>
                          <a:ea typeface="Tahoma" panose="020B0604030504040204" pitchFamily="34" charset="0"/>
                          <a:cs typeface="Tahoma" panose="020B0604030504040204" pitchFamily="34" charset="0"/>
                        </a:rPr>
                        <a:t> Đối tượng NC </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baseline="0">
                          <a:latin typeface="Tahoma" panose="020B0604030504040204" pitchFamily="34" charset="0"/>
                          <a:ea typeface="Tahoma" panose="020B0604030504040204" pitchFamily="34" charset="0"/>
                          <a:cs typeface="Tahoma" panose="020B0604030504040204" pitchFamily="34" charset="0"/>
                        </a:rPr>
                        <a:t>Liều thuốc sử dụng</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 Giảm</a:t>
                      </a:r>
                      <a:r>
                        <a:rPr lang="en-US" baseline="0">
                          <a:latin typeface="Tahoma" panose="020B0604030504040204" pitchFamily="34" charset="0"/>
                          <a:ea typeface="Tahoma" panose="020B0604030504040204" pitchFamily="34" charset="0"/>
                          <a:cs typeface="Tahoma" panose="020B0604030504040204" pitchFamily="34" charset="0"/>
                        </a:rPr>
                        <a:t> tỷ lệ </a:t>
                      </a:r>
                    </a:p>
                    <a:p>
                      <a:pPr algn="ctr"/>
                      <a:r>
                        <a:rPr lang="en-US" baseline="0">
                          <a:latin typeface="Tahoma" panose="020B0604030504040204" pitchFamily="34" charset="0"/>
                          <a:ea typeface="Tahoma" panose="020B0604030504040204" pitchFamily="34" charset="0"/>
                          <a:cs typeface="Tahoma" panose="020B0604030504040204" pitchFamily="34" charset="0"/>
                        </a:rPr>
                        <a:t>nhập viện </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Tăng</a:t>
                      </a:r>
                      <a:r>
                        <a:rPr lang="en-US" baseline="0">
                          <a:latin typeface="Tahoma" panose="020B0604030504040204" pitchFamily="34" charset="0"/>
                          <a:ea typeface="Tahoma" panose="020B0604030504040204" pitchFamily="34" charset="0"/>
                          <a:cs typeface="Tahoma" panose="020B0604030504040204" pitchFamily="34" charset="0"/>
                        </a:rPr>
                        <a:t> </a:t>
                      </a:r>
                    </a:p>
                    <a:p>
                      <a:pPr algn="ctr"/>
                      <a:r>
                        <a:rPr lang="en-US" baseline="0">
                          <a:latin typeface="Tahoma" panose="020B0604030504040204" pitchFamily="34" charset="0"/>
                          <a:ea typeface="Tahoma" panose="020B0604030504040204" pitchFamily="34" charset="0"/>
                          <a:cs typeface="Tahoma" panose="020B0604030504040204" pitchFamily="34" charset="0"/>
                        </a:rPr>
                        <a:t>chức năng phổi</a:t>
                      </a:r>
                      <a:endParaRPr lang="vi-VN">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0"/>
                  </a:ext>
                </a:extLst>
              </a:tr>
              <a:tr h="370840">
                <a:tc>
                  <a:txBody>
                    <a:bodyPr/>
                    <a:lstStyle/>
                    <a:p>
                      <a:r>
                        <a:rPr lang="en-US" baseline="0">
                          <a:latin typeface="Tahoma" panose="020B0604030504040204" pitchFamily="34" charset="0"/>
                          <a:ea typeface="Tahoma" panose="020B0604030504040204" pitchFamily="34" charset="0"/>
                          <a:cs typeface="Tahoma" panose="020B0604030504040204" pitchFamily="34" charset="0"/>
                        </a:rPr>
                        <a:t>Phân tích tổng hợp từ 10 NC </a:t>
                      </a:r>
                      <a:r>
                        <a:rPr lang="en-US" baseline="30000">
                          <a:latin typeface="Tahoma" panose="020B0604030504040204" pitchFamily="34" charset="0"/>
                          <a:ea typeface="Tahoma" panose="020B0604030504040204" pitchFamily="34" charset="0"/>
                          <a:cs typeface="Tahoma" panose="020B0604030504040204" pitchFamily="34" charset="0"/>
                        </a:rPr>
                        <a:t>1</a:t>
                      </a:r>
                      <a:endParaRPr lang="en-US">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Trẻ</a:t>
                      </a:r>
                      <a:r>
                        <a:rPr lang="en-US" baseline="0">
                          <a:latin typeface="Tahoma" panose="020B0604030504040204" pitchFamily="34" charset="0"/>
                          <a:ea typeface="Tahoma" panose="020B0604030504040204" pitchFamily="34" charset="0"/>
                          <a:cs typeface="Tahoma" panose="020B0604030504040204" pitchFamily="34" charset="0"/>
                        </a:rPr>
                        <a:t> em, thiếu niên/suyễn nặng</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baseline="0">
                          <a:latin typeface="Tahoma" panose="020B0604030504040204" pitchFamily="34" charset="0"/>
                          <a:ea typeface="Tahoma" panose="020B0604030504040204" pitchFamily="34" charset="0"/>
                          <a:cs typeface="Tahoma" panose="020B0604030504040204" pitchFamily="34" charset="0"/>
                        </a:rPr>
                        <a:t>Nhiều liều </a:t>
                      </a:r>
                    </a:p>
                    <a:p>
                      <a:r>
                        <a:rPr lang="en-US" baseline="0">
                          <a:latin typeface="Tahoma" panose="020B0604030504040204" pitchFamily="34" charset="0"/>
                          <a:ea typeface="Tahoma" panose="020B0604030504040204" pitchFamily="34" charset="0"/>
                          <a:cs typeface="Tahoma" panose="020B0604030504040204" pitchFamily="34" charset="0"/>
                        </a:rPr>
                        <a:t>(liều thấp )</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solidFill>
                            <a:srgbClr val="C00000"/>
                          </a:solidFill>
                          <a:latin typeface="Tahoma" panose="020B0604030504040204" pitchFamily="34" charset="0"/>
                          <a:ea typeface="Tahoma" panose="020B0604030504040204" pitchFamily="34" charset="0"/>
                          <a:cs typeface="Tahoma" panose="020B0604030504040204" pitchFamily="34" charset="0"/>
                        </a:rPr>
                        <a:t>30%</a:t>
                      </a:r>
                      <a:endParaRPr lang="vi-VN">
                        <a:solidFill>
                          <a:srgbClr val="C0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vi-VN">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1"/>
                  </a:ext>
                </a:extLst>
              </a:tr>
              <a:tr h="370840">
                <a:tc>
                  <a:txBody>
                    <a:bodyPr/>
                    <a:lstStyle/>
                    <a:p>
                      <a:r>
                        <a:rPr lang="en-US" baseline="0">
                          <a:latin typeface="Tahoma" panose="020B0604030504040204" pitchFamily="34" charset="0"/>
                          <a:ea typeface="Tahoma" panose="020B0604030504040204" pitchFamily="34" charset="0"/>
                          <a:cs typeface="Tahoma" panose="020B0604030504040204" pitchFamily="34" charset="0"/>
                        </a:rPr>
                        <a:t>Phân tích tổng hợp từ 10 NC </a:t>
                      </a:r>
                      <a:r>
                        <a:rPr lang="en-US" baseline="30000">
                          <a:latin typeface="Tahoma" panose="020B0604030504040204" pitchFamily="34" charset="0"/>
                          <a:ea typeface="Tahoma" panose="020B0604030504040204" pitchFamily="34" charset="0"/>
                          <a:cs typeface="Tahoma" panose="020B0604030504040204" pitchFamily="34" charset="0"/>
                        </a:rPr>
                        <a:t>2</a:t>
                      </a:r>
                      <a:endParaRPr lang="en-US">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baseline="0">
                          <a:latin typeface="Tahoma" panose="020B0604030504040204" pitchFamily="34" charset="0"/>
                          <a:ea typeface="Tahoma" panose="020B0604030504040204" pitchFamily="34" charset="0"/>
                          <a:cs typeface="Tahoma" panose="020B0604030504040204" pitchFamily="34" charset="0"/>
                        </a:rPr>
                        <a:t>Người lớn</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Liều</a:t>
                      </a:r>
                      <a:r>
                        <a:rPr lang="en-US" baseline="0">
                          <a:latin typeface="Tahoma" panose="020B0604030504040204" pitchFamily="34" charset="0"/>
                          <a:ea typeface="Tahoma" panose="020B0604030504040204" pitchFamily="34" charset="0"/>
                          <a:cs typeface="Tahoma" panose="020B0604030504040204" pitchFamily="34" charset="0"/>
                        </a:rPr>
                        <a:t> đơn </a:t>
                      </a:r>
                    </a:p>
                    <a:p>
                      <a:r>
                        <a:rPr lang="en-US" baseline="0">
                          <a:latin typeface="Tahoma" panose="020B0604030504040204" pitchFamily="34" charset="0"/>
                          <a:ea typeface="Tahoma" panose="020B0604030504040204" pitchFamily="34" charset="0"/>
                          <a:cs typeface="Tahoma" panose="020B0604030504040204" pitchFamily="34" charset="0"/>
                        </a:rPr>
                        <a:t>(liều thấp )</a:t>
                      </a:r>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solidFill>
                            <a:srgbClr val="C00000"/>
                          </a:solidFill>
                          <a:latin typeface="Tahoma" panose="020B0604030504040204" pitchFamily="34" charset="0"/>
                          <a:ea typeface="Tahoma" panose="020B0604030504040204" pitchFamily="34" charset="0"/>
                          <a:cs typeface="Tahoma" panose="020B0604030504040204" pitchFamily="34" charset="0"/>
                        </a:rPr>
                        <a:t>27%</a:t>
                      </a:r>
                      <a:endParaRPr lang="vi-VN">
                        <a:solidFill>
                          <a:srgbClr val="C0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solidFill>
                            <a:srgbClr val="7030A0"/>
                          </a:solidFill>
                          <a:latin typeface="Tahoma" panose="020B0604030504040204" pitchFamily="34" charset="0"/>
                          <a:ea typeface="Tahoma" panose="020B0604030504040204" pitchFamily="34" charset="0"/>
                          <a:cs typeface="Tahoma" panose="020B0604030504040204" pitchFamily="34" charset="0"/>
                        </a:rPr>
                        <a:t>(+)</a:t>
                      </a:r>
                    </a:p>
                    <a:p>
                      <a:endParaRPr lang="vi-VN">
                        <a:solidFill>
                          <a:srgbClr val="7030A0"/>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2"/>
                  </a:ext>
                </a:extLst>
              </a:tr>
              <a:tr h="370840">
                <a:tc>
                  <a:txBody>
                    <a:bodyPr/>
                    <a:lstStyle/>
                    <a:p>
                      <a:r>
                        <a:rPr lang="en-US" baseline="0">
                          <a:latin typeface="Tahoma" panose="020B0604030504040204" pitchFamily="34" charset="0"/>
                          <a:ea typeface="Tahoma" panose="020B0604030504040204" pitchFamily="34" charset="0"/>
                          <a:cs typeface="Tahoma" panose="020B0604030504040204" pitchFamily="34" charset="0"/>
                        </a:rPr>
                        <a:t>Phân tích tổng hợp từ 10 NC </a:t>
                      </a:r>
                      <a:r>
                        <a:rPr lang="en-US" baseline="30000">
                          <a:latin typeface="Tahoma" panose="020B0604030504040204" pitchFamily="34" charset="0"/>
                          <a:ea typeface="Tahoma" panose="020B0604030504040204" pitchFamily="34" charset="0"/>
                          <a:cs typeface="Tahoma" panose="020B0604030504040204" pitchFamily="34" charset="0"/>
                        </a:rPr>
                        <a:t>3</a:t>
                      </a:r>
                      <a:endParaRPr lang="en-US">
                        <a:latin typeface="Tahoma" panose="020B0604030504040204" pitchFamily="34" charset="0"/>
                        <a:ea typeface="Tahoma" panose="020B0604030504040204" pitchFamily="34" charset="0"/>
                        <a:cs typeface="Tahoma" panose="020B0604030504040204" pitchFamily="34" charset="0"/>
                      </a:endParaRPr>
                    </a:p>
                    <a:p>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latin typeface="Tahoma" panose="020B0604030504040204" pitchFamily="34" charset="0"/>
                          <a:ea typeface="Tahoma" panose="020B0604030504040204" pitchFamily="34" charset="0"/>
                          <a:cs typeface="Tahoma" panose="020B0604030504040204" pitchFamily="34" charset="0"/>
                        </a:rPr>
                        <a:t>Người lớn</a:t>
                      </a:r>
                      <a:endParaRPr lang="vi-VN">
                        <a:latin typeface="Tahoma" panose="020B0604030504040204" pitchFamily="34" charset="0"/>
                        <a:ea typeface="Tahoma" panose="020B0604030504040204" pitchFamily="34" charset="0"/>
                        <a:cs typeface="Tahoma" panose="020B0604030504040204" pitchFamily="34" charset="0"/>
                      </a:endParaRPr>
                    </a:p>
                    <a:p>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Liều</a:t>
                      </a:r>
                      <a:r>
                        <a:rPr lang="en-US" baseline="0">
                          <a:latin typeface="Tahoma" panose="020B0604030504040204" pitchFamily="34" charset="0"/>
                          <a:ea typeface="Tahoma" panose="020B0604030504040204" pitchFamily="34" charset="0"/>
                          <a:cs typeface="Tahoma" panose="020B0604030504040204" pitchFamily="34" charset="0"/>
                        </a:rPr>
                        <a:t> đơn </a:t>
                      </a:r>
                    </a:p>
                    <a:p>
                      <a:r>
                        <a:rPr lang="en-US" baseline="0">
                          <a:latin typeface="Tahoma" panose="020B0604030504040204" pitchFamily="34" charset="0"/>
                          <a:ea typeface="Tahoma" panose="020B0604030504040204" pitchFamily="34" charset="0"/>
                          <a:cs typeface="Tahoma" panose="020B0604030504040204" pitchFamily="34" charset="0"/>
                        </a:rPr>
                        <a:t>(liều thấp )</a:t>
                      </a:r>
                      <a:endParaRPr lang="vi-VN">
                        <a:latin typeface="Tahoma" panose="020B0604030504040204" pitchFamily="34" charset="0"/>
                        <a:ea typeface="Tahoma" panose="020B0604030504040204" pitchFamily="34" charset="0"/>
                        <a:cs typeface="Tahoma" panose="020B0604030504040204" pitchFamily="34" charset="0"/>
                      </a:endParaRPr>
                    </a:p>
                    <a:p>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solidFill>
                            <a:srgbClr val="C00000"/>
                          </a:solidFill>
                          <a:latin typeface="Tahoma" panose="020B0604030504040204" pitchFamily="34" charset="0"/>
                          <a:ea typeface="Tahoma" panose="020B0604030504040204" pitchFamily="34" charset="0"/>
                          <a:cs typeface="Tahoma" panose="020B0604030504040204" pitchFamily="34" charset="0"/>
                        </a:rPr>
                        <a:t>38%</a:t>
                      </a:r>
                      <a:endParaRPr lang="vi-VN">
                        <a:solidFill>
                          <a:srgbClr val="C0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solidFill>
                            <a:srgbClr val="7030A0"/>
                          </a:solidFill>
                          <a:latin typeface="Tahoma" panose="020B0604030504040204" pitchFamily="34" charset="0"/>
                          <a:ea typeface="Tahoma" panose="020B0604030504040204" pitchFamily="34" charset="0"/>
                          <a:cs typeface="Tahoma" panose="020B0604030504040204" pitchFamily="34" charset="0"/>
                        </a:rPr>
                        <a:t>10%</a:t>
                      </a:r>
                      <a:endParaRPr lang="vi-VN" dirty="0">
                        <a:solidFill>
                          <a:srgbClr val="7030A0"/>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atin typeface="Tahoma" panose="020B0604030504040204" pitchFamily="34" charset="0"/>
                          <a:ea typeface="Tahoma" panose="020B0604030504040204" pitchFamily="34" charset="0"/>
                          <a:cs typeface="Tahoma" panose="020B0604030504040204" pitchFamily="34" charset="0"/>
                        </a:rPr>
                        <a:t>Nghiên</a:t>
                      </a:r>
                      <a:r>
                        <a:rPr lang="en-US" baseline="0">
                          <a:latin typeface="Tahoma" panose="020B0604030504040204" pitchFamily="34" charset="0"/>
                          <a:ea typeface="Tahoma" panose="020B0604030504040204" pitchFamily="34" charset="0"/>
                          <a:cs typeface="Tahoma" panose="020B0604030504040204" pitchFamily="34" charset="0"/>
                        </a:rPr>
                        <a:t> cứu này</a:t>
                      </a:r>
                      <a:r>
                        <a:rPr lang="en-US" baseline="30000">
                          <a:latin typeface="Tahoma" panose="020B0604030504040204" pitchFamily="34" charset="0"/>
                          <a:ea typeface="Tahoma" panose="020B0604030504040204" pitchFamily="34" charset="0"/>
                          <a:cs typeface="Tahoma" panose="020B0604030504040204" pitchFamily="34" charset="0"/>
                        </a:rPr>
                        <a:t>4</a:t>
                      </a:r>
                      <a:endParaRPr lang="en-US">
                        <a:latin typeface="Tahoma" panose="020B0604030504040204" pitchFamily="34" charset="0"/>
                        <a:ea typeface="Tahoma" panose="020B0604030504040204" pitchFamily="34" charset="0"/>
                        <a:cs typeface="Tahoma" panose="020B0604030504040204" pitchFamily="34" charset="0"/>
                      </a:endParaRPr>
                    </a:p>
                    <a:p>
                      <a:endParaRPr lang="vi-VN">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solidFill>
                            <a:srgbClr val="7030A0"/>
                          </a:solidFill>
                          <a:latin typeface="Tahoma" panose="020B0604030504040204" pitchFamily="34" charset="0"/>
                          <a:ea typeface="Tahoma" panose="020B0604030504040204" pitchFamily="34" charset="0"/>
                          <a:cs typeface="Tahoma" panose="020B0604030504040204" pitchFamily="34" charset="0"/>
                        </a:rPr>
                        <a:t>Người lớn</a:t>
                      </a:r>
                      <a:endParaRPr lang="vi-VN">
                        <a:solidFill>
                          <a:srgbClr val="7030A0"/>
                        </a:solidFill>
                        <a:latin typeface="Tahoma" panose="020B0604030504040204" pitchFamily="34" charset="0"/>
                        <a:ea typeface="Tahoma" panose="020B0604030504040204" pitchFamily="34" charset="0"/>
                        <a:cs typeface="Tahoma" panose="020B0604030504040204" pitchFamily="34" charset="0"/>
                      </a:endParaRPr>
                    </a:p>
                    <a:p>
                      <a:endParaRPr lang="vi-VN">
                        <a:solidFill>
                          <a:srgbClr val="7030A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dirty="0" err="1">
                          <a:solidFill>
                            <a:srgbClr val="7030A0"/>
                          </a:solidFill>
                          <a:latin typeface="Tahoma" panose="020B0604030504040204" pitchFamily="34" charset="0"/>
                          <a:ea typeface="Tahoma" panose="020B0604030504040204" pitchFamily="34" charset="0"/>
                          <a:cs typeface="Tahoma" panose="020B0604030504040204" pitchFamily="34" charset="0"/>
                        </a:rPr>
                        <a:t>Nhiều</a:t>
                      </a:r>
                      <a:r>
                        <a:rPr lang="en-US" baseline="0" dirty="0">
                          <a:solidFill>
                            <a:srgbClr val="7030A0"/>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rgbClr val="7030A0"/>
                          </a:solidFill>
                          <a:latin typeface="Tahoma" panose="020B0604030504040204" pitchFamily="34" charset="0"/>
                          <a:ea typeface="Tahoma" panose="020B0604030504040204" pitchFamily="34" charset="0"/>
                          <a:cs typeface="Tahoma" panose="020B0604030504040204" pitchFamily="34" charset="0"/>
                        </a:rPr>
                        <a:t>liều</a:t>
                      </a:r>
                      <a:endParaRPr lang="en-US" baseline="0" dirty="0">
                        <a:solidFill>
                          <a:srgbClr val="7030A0"/>
                        </a:solidFill>
                        <a:latin typeface="Tahoma" panose="020B0604030504040204" pitchFamily="34" charset="0"/>
                        <a:ea typeface="Tahoma" panose="020B0604030504040204" pitchFamily="34" charset="0"/>
                        <a:cs typeface="Tahoma" panose="020B0604030504040204" pitchFamily="34" charset="0"/>
                      </a:endParaRPr>
                    </a:p>
                    <a:p>
                      <a:r>
                        <a:rPr lang="en-US" baseline="0" dirty="0">
                          <a:solidFill>
                            <a:srgbClr val="7030A0"/>
                          </a:solidFill>
                          <a:latin typeface="Tahoma" panose="020B0604030504040204" pitchFamily="34" charset="0"/>
                          <a:ea typeface="Tahoma" panose="020B0604030504040204" pitchFamily="34" charset="0"/>
                          <a:cs typeface="Tahoma" panose="020B0604030504040204" pitchFamily="34" charset="0"/>
                        </a:rPr>
                        <a:t>(</a:t>
                      </a:r>
                      <a:r>
                        <a:rPr lang="en-US" baseline="0" dirty="0" err="1">
                          <a:solidFill>
                            <a:srgbClr val="7030A0"/>
                          </a:solidFill>
                          <a:latin typeface="Tahoma" panose="020B0604030504040204" pitchFamily="34" charset="0"/>
                          <a:ea typeface="Tahoma" panose="020B0604030504040204" pitchFamily="34" charset="0"/>
                          <a:cs typeface="Tahoma" panose="020B0604030504040204" pitchFamily="34" charset="0"/>
                        </a:rPr>
                        <a:t>liều</a:t>
                      </a:r>
                      <a:r>
                        <a:rPr lang="en-US" baseline="0" dirty="0">
                          <a:solidFill>
                            <a:srgbClr val="7030A0"/>
                          </a:solidFill>
                          <a:latin typeface="Tahoma" panose="020B0604030504040204" pitchFamily="34" charset="0"/>
                          <a:ea typeface="Tahoma" panose="020B0604030504040204" pitchFamily="34" charset="0"/>
                          <a:cs typeface="Tahoma" panose="020B0604030504040204" pitchFamily="34" charset="0"/>
                        </a:rPr>
                        <a:t> </a:t>
                      </a:r>
                      <a:r>
                        <a:rPr lang="en-US" baseline="0" dirty="0" err="1">
                          <a:solidFill>
                            <a:srgbClr val="7030A0"/>
                          </a:solidFill>
                          <a:latin typeface="Tahoma" panose="020B0604030504040204" pitchFamily="34" charset="0"/>
                          <a:ea typeface="Tahoma" panose="020B0604030504040204" pitchFamily="34" charset="0"/>
                          <a:cs typeface="Tahoma" panose="020B0604030504040204" pitchFamily="34" charset="0"/>
                        </a:rPr>
                        <a:t>cao</a:t>
                      </a:r>
                      <a:r>
                        <a:rPr lang="en-US" baseline="0" dirty="0">
                          <a:solidFill>
                            <a:srgbClr val="7030A0"/>
                          </a:solidFill>
                          <a:latin typeface="Tahoma" panose="020B0604030504040204" pitchFamily="34" charset="0"/>
                          <a:ea typeface="Tahoma" panose="020B0604030504040204" pitchFamily="34" charset="0"/>
                          <a:cs typeface="Tahoma" panose="020B0604030504040204" pitchFamily="34" charset="0"/>
                        </a:rPr>
                        <a:t>)</a:t>
                      </a:r>
                      <a:endParaRPr lang="vi-VN" dirty="0">
                        <a:solidFill>
                          <a:srgbClr val="7030A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a:solidFill>
                            <a:srgbClr val="C00000"/>
                          </a:solidFill>
                          <a:latin typeface="Tahoma" panose="020B0604030504040204" pitchFamily="34" charset="0"/>
                          <a:ea typeface="Tahoma" panose="020B0604030504040204" pitchFamily="34" charset="0"/>
                          <a:cs typeface="Tahoma" panose="020B0604030504040204" pitchFamily="34" charset="0"/>
                        </a:rPr>
                        <a:t>49%</a:t>
                      </a:r>
                      <a:endParaRPr lang="vi-VN">
                        <a:solidFill>
                          <a:srgbClr val="C0000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PEF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20,5% </a:t>
                      </a:r>
                      <a:r>
                        <a:rPr lang="en-US" dirty="0">
                          <a:latin typeface="Tahoma" panose="020B0604030504040204" pitchFamily="34" charset="0"/>
                          <a:ea typeface="Tahoma" panose="020B0604030504040204" pitchFamily="34" charset="0"/>
                          <a:cs typeface="Tahoma" panose="020B0604030504040204" pitchFamily="34" charset="0"/>
                        </a:rPr>
                        <a:t>(p=0,02)</a:t>
                      </a:r>
                    </a:p>
                    <a:p>
                      <a:r>
                        <a:rPr lang="en-US" dirty="0">
                          <a:latin typeface="Tahoma" panose="020B0604030504040204" pitchFamily="34" charset="0"/>
                          <a:ea typeface="Tahoma" panose="020B0604030504040204" pitchFamily="34" charset="0"/>
                          <a:cs typeface="Tahoma" panose="020B0604030504040204" pitchFamily="34" charset="0"/>
                        </a:rPr>
                        <a:t>FEV1</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a:solidFill>
                            <a:srgbClr val="C00000"/>
                          </a:solidFill>
                          <a:latin typeface="Tahoma" panose="020B0604030504040204" pitchFamily="34" charset="0"/>
                          <a:ea typeface="Tahoma" panose="020B0604030504040204" pitchFamily="34" charset="0"/>
                          <a:cs typeface="Tahoma" panose="020B0604030504040204" pitchFamily="34" charset="0"/>
                        </a:rPr>
                        <a:t>48,1% </a:t>
                      </a:r>
                    </a:p>
                    <a:p>
                      <a:r>
                        <a:rPr lang="en-US" baseline="0" dirty="0">
                          <a:latin typeface="Tahoma" panose="020B0604030504040204" pitchFamily="34" charset="0"/>
                          <a:ea typeface="Tahoma" panose="020B0604030504040204" pitchFamily="34" charset="0"/>
                          <a:cs typeface="Tahoma" panose="020B0604030504040204" pitchFamily="34" charset="0"/>
                        </a:rPr>
                        <a:t>(p=0,001)</a:t>
                      </a:r>
                      <a:endParaRPr lang="vi-VN"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flipV="1">
            <a:off x="10237574" y="4762469"/>
            <a:ext cx="0" cy="30971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0313774" y="5298326"/>
            <a:ext cx="0" cy="34047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59859" y="5994587"/>
            <a:ext cx="8839200" cy="769441"/>
          </a:xfrm>
          <a:prstGeom prst="rect">
            <a:avLst/>
          </a:prstGeom>
          <a:noFill/>
        </p:spPr>
        <p:txBody>
          <a:bodyPr wrap="square" rtlCol="0">
            <a:spAutoFit/>
          </a:bodyPr>
          <a:lstStyle/>
          <a:p>
            <a:pPr marL="228600" indent="-228600" defTabSz="914400">
              <a:buFont typeface="+mj-lt"/>
              <a:buAutoNum type="arabicPeriod"/>
            </a:pPr>
            <a:r>
              <a:rPr lang="en-US" sz="1100" dirty="0">
                <a:solidFill>
                  <a:schemeClr val="bg1"/>
                </a:solidFill>
              </a:rPr>
              <a:t>Plotnick, L. h – BMJ 317: 971 – 977</a:t>
            </a:r>
          </a:p>
          <a:p>
            <a:pPr marL="228600" indent="-228600" defTabSz="914400">
              <a:buFont typeface="+mj-lt"/>
              <a:buAutoNum type="arabicPeriod"/>
            </a:pPr>
            <a:r>
              <a:rPr lang="en-US" sz="1100" dirty="0">
                <a:solidFill>
                  <a:schemeClr val="bg1"/>
                </a:solidFill>
              </a:rPr>
              <a:t> </a:t>
            </a:r>
            <a:r>
              <a:rPr lang="en-US" sz="1100" dirty="0" err="1">
                <a:solidFill>
                  <a:schemeClr val="bg1"/>
                </a:solidFill>
              </a:rPr>
              <a:t>Stoodley</a:t>
            </a:r>
            <a:r>
              <a:rPr lang="en-US" sz="1100" dirty="0">
                <a:solidFill>
                  <a:schemeClr val="bg1"/>
                </a:solidFill>
              </a:rPr>
              <a:t> – Ann </a:t>
            </a:r>
            <a:r>
              <a:rPr lang="en-US" sz="1100" dirty="0" err="1">
                <a:solidFill>
                  <a:schemeClr val="bg1"/>
                </a:solidFill>
              </a:rPr>
              <a:t>Emerg</a:t>
            </a:r>
            <a:r>
              <a:rPr lang="en-US" sz="1100" dirty="0">
                <a:solidFill>
                  <a:schemeClr val="bg1"/>
                </a:solidFill>
              </a:rPr>
              <a:t> Med. 34 : 8 – 18</a:t>
            </a:r>
          </a:p>
          <a:p>
            <a:pPr marL="228600" indent="-228600" defTabSz="914400">
              <a:buFont typeface="+mj-lt"/>
              <a:buAutoNum type="arabicPeriod"/>
            </a:pPr>
            <a:r>
              <a:rPr lang="en-US" sz="1100" dirty="0">
                <a:solidFill>
                  <a:schemeClr val="bg1"/>
                </a:solidFill>
              </a:rPr>
              <a:t>Rodrigo – Am. J. 107: 363 – 370</a:t>
            </a:r>
          </a:p>
          <a:p>
            <a:pPr marL="228600" indent="-228600" defTabSz="914400">
              <a:buFont typeface="+mj-lt"/>
              <a:buAutoNum type="arabicPeriod"/>
            </a:pPr>
            <a:r>
              <a:rPr lang="en-US" sz="1100" dirty="0">
                <a:solidFill>
                  <a:schemeClr val="bg1"/>
                </a:solidFill>
              </a:rPr>
              <a:t>Rodrigo - Am J Respir Crit Care Med Vol 161. pp 1862–1868, 2000</a:t>
            </a:r>
            <a:endParaRPr lang="vi-VN" sz="1100" dirty="0">
              <a:solidFill>
                <a:schemeClr val="bg1"/>
              </a:solidFill>
            </a:endParaRPr>
          </a:p>
        </p:txBody>
      </p:sp>
      <p:sp>
        <p:nvSpPr>
          <p:cNvPr id="10" name="Rectangle 9"/>
          <p:cNvSpPr/>
          <p:nvPr/>
        </p:nvSpPr>
        <p:spPr>
          <a:xfrm>
            <a:off x="1559859" y="304800"/>
            <a:ext cx="8839200" cy="861774"/>
          </a:xfrm>
          <a:prstGeom prst="rect">
            <a:avLst/>
          </a:prstGeom>
        </p:spPr>
        <p:txBody>
          <a:bodyPr wrap="square">
            <a:spAutoFit/>
          </a:bodyPr>
          <a:lstStyle/>
          <a:p>
            <a:pPr algn="ctr" defTabSz="914400"/>
            <a:r>
              <a:rPr lang="vi-VN" sz="2500" b="1" dirty="0">
                <a:solidFill>
                  <a:srgbClr val="FFFF00"/>
                </a:solidFill>
                <a:latin typeface="Verdana" panose="020B0604030504040204" pitchFamily="34" charset="0"/>
                <a:ea typeface="Verdana" panose="020B0604030504040204" pitchFamily="34" charset="0"/>
                <a:cs typeface="Verdana" panose="020B0604030504040204" pitchFamily="34" charset="0"/>
              </a:rPr>
              <a:t>Các bằng chứng cho thấy lợi ích của </a:t>
            </a:r>
            <a:r>
              <a:rPr lang="en-US" sz="2400" b="1" dirty="0">
                <a:solidFill>
                  <a:srgbClr val="FFFF00"/>
                </a:solidFill>
                <a:latin typeface="VNI-Helve" pitchFamily="2" charset="0"/>
              </a:rPr>
              <a:t>SABA+SAMA</a:t>
            </a:r>
            <a:r>
              <a:rPr lang="en-US" sz="25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rgbClr val="FFFF00"/>
                </a:solidFill>
                <a:latin typeface="Verdana" panose="020B0604030504040204" pitchFamily="34" charset="0"/>
                <a:ea typeface="Verdana" panose="020B0604030504040204" pitchFamily="34" charset="0"/>
                <a:cs typeface="Verdana" panose="020B0604030504040204" pitchFamily="34" charset="0"/>
              </a:rPr>
              <a:t>trong</a:t>
            </a:r>
            <a:r>
              <a:rPr lang="en-US" sz="25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2500" b="1" dirty="0" err="1">
                <a:solidFill>
                  <a:srgbClr val="FFFF00"/>
                </a:solidFill>
                <a:latin typeface="Verdana" panose="020B0604030504040204" pitchFamily="34" charset="0"/>
                <a:ea typeface="Verdana" panose="020B0604030504040204" pitchFamily="34" charset="0"/>
                <a:cs typeface="Verdana" panose="020B0604030504040204" pitchFamily="34" charset="0"/>
              </a:rPr>
              <a:t>Cơn</a:t>
            </a:r>
            <a:r>
              <a:rPr lang="en-US" sz="2500" b="1" dirty="0">
                <a:solidFill>
                  <a:srgbClr val="FFFF00"/>
                </a:solidFill>
                <a:latin typeface="Verdana" panose="020B0604030504040204" pitchFamily="34" charset="0"/>
                <a:ea typeface="Verdana" panose="020B0604030504040204" pitchFamily="34" charset="0"/>
                <a:cs typeface="Verdana" panose="020B0604030504040204" pitchFamily="34" charset="0"/>
              </a:rPr>
              <a:t> Hen </a:t>
            </a:r>
            <a:r>
              <a:rPr lang="en-US" sz="2500" b="1" dirty="0" err="1">
                <a:solidFill>
                  <a:srgbClr val="FFFF00"/>
                </a:solidFill>
                <a:latin typeface="Verdana" panose="020B0604030504040204" pitchFamily="34" charset="0"/>
                <a:ea typeface="Verdana" panose="020B0604030504040204" pitchFamily="34" charset="0"/>
                <a:cs typeface="Verdana" panose="020B0604030504040204" pitchFamily="34" charset="0"/>
              </a:rPr>
              <a:t>Cấp</a:t>
            </a:r>
            <a:endParaRPr lang="vi-VN" sz="2500" dirty="0">
              <a:solidFill>
                <a:srgbClr val="FFFF00"/>
              </a:solidFill>
              <a:latin typeface="Arial" panose="020B0604020202020204" pitchFamily="34" charset="0"/>
            </a:endParaRPr>
          </a:p>
        </p:txBody>
      </p:sp>
    </p:spTree>
    <p:extLst>
      <p:ext uri="{BB962C8B-B14F-4D97-AF65-F5344CB8AC3E}">
        <p14:creationId xmlns:p14="http://schemas.microsoft.com/office/powerpoint/2010/main" val="339670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idx="4294967295"/>
          </p:nvPr>
        </p:nvSpPr>
        <p:spPr>
          <a:xfrm>
            <a:off x="777876" y="40481"/>
            <a:ext cx="10515600" cy="1325563"/>
          </a:xfrm>
        </p:spPr>
        <p:txBody>
          <a:bodyPr/>
          <a:lstStyle/>
          <a:p>
            <a:r>
              <a:rPr lang="en-US" dirty="0" err="1"/>
              <a:t>Triệu</a:t>
            </a:r>
            <a:r>
              <a:rPr lang="en-US" dirty="0"/>
              <a:t> </a:t>
            </a:r>
            <a:r>
              <a:rPr lang="en-US" dirty="0" err="1"/>
              <a:t>chứng</a:t>
            </a:r>
            <a:r>
              <a:rPr lang="en-US" dirty="0"/>
              <a:t> </a:t>
            </a:r>
            <a:r>
              <a:rPr lang="en-US" dirty="0" err="1"/>
              <a:t>cơ</a:t>
            </a:r>
            <a:r>
              <a:rPr lang="en-US" dirty="0"/>
              <a:t> </a:t>
            </a:r>
            <a:r>
              <a:rPr lang="en-US" dirty="0" err="1"/>
              <a:t>năng</a:t>
            </a:r>
            <a:r>
              <a:rPr lang="en-US" dirty="0"/>
              <a:t>/</a:t>
            </a:r>
            <a:r>
              <a:rPr lang="en-US" dirty="0" err="1"/>
              <a:t>thực</a:t>
            </a:r>
            <a:r>
              <a:rPr lang="en-US" dirty="0"/>
              <a:t> </a:t>
            </a:r>
            <a:r>
              <a:rPr lang="en-US" dirty="0" err="1"/>
              <a:t>thể</a:t>
            </a:r>
            <a:endParaRPr lang="en-US" dirty="0"/>
          </a:p>
        </p:txBody>
      </p:sp>
      <p:sp>
        <p:nvSpPr>
          <p:cNvPr id="483331" name="Rectangle 3"/>
          <p:cNvSpPr>
            <a:spLocks noGrp="1" noChangeArrowheads="1"/>
          </p:cNvSpPr>
          <p:nvPr>
            <p:ph type="body" sz="half" idx="4294967295"/>
          </p:nvPr>
        </p:nvSpPr>
        <p:spPr>
          <a:xfrm>
            <a:off x="990605" y="2209799"/>
            <a:ext cx="5258844" cy="4607719"/>
          </a:xfrm>
        </p:spPr>
        <p:txBody>
          <a:bodyPr>
            <a:normAutofit/>
          </a:bodyPr>
          <a:lstStyle/>
          <a:p>
            <a:pPr eaLnBrk="1" hangingPunct="1">
              <a:lnSpc>
                <a:spcPct val="80000"/>
              </a:lnSpc>
              <a:buClr>
                <a:srgbClr val="F79646"/>
              </a:buClr>
              <a:buFont typeface="Wingdings" pitchFamily="2" charset="2"/>
              <a:buChar char="§"/>
            </a:pPr>
            <a:r>
              <a:rPr lang="en-AU" sz="2400" dirty="0" err="1"/>
              <a:t>Tiền</a:t>
            </a:r>
            <a:r>
              <a:rPr lang="en-AU" sz="2400" dirty="0"/>
              <a:t> </a:t>
            </a:r>
            <a:r>
              <a:rPr lang="en-AU" sz="2400" dirty="0" err="1"/>
              <a:t>căn</a:t>
            </a:r>
            <a:endParaRPr lang="en-AU" sz="2400" dirty="0"/>
          </a:p>
          <a:p>
            <a:pPr lvl="1" eaLnBrk="1" hangingPunct="1">
              <a:lnSpc>
                <a:spcPct val="80000"/>
              </a:lnSpc>
              <a:buClr>
                <a:srgbClr val="F79646"/>
              </a:buClr>
              <a:buFont typeface="Wingdings" pitchFamily="2" charset="2"/>
              <a:buChar char="§"/>
            </a:pPr>
            <a:r>
              <a:rPr lang="en-AU" dirty="0" err="1"/>
              <a:t>dị</a:t>
            </a:r>
            <a:r>
              <a:rPr lang="en-AU" dirty="0"/>
              <a:t> </a:t>
            </a:r>
            <a:r>
              <a:rPr lang="en-AU" dirty="0" err="1"/>
              <a:t>ứng</a:t>
            </a:r>
            <a:endParaRPr lang="en-AU" dirty="0">
              <a:cs typeface="Arial" pitchFamily="34" charset="0"/>
            </a:endParaRPr>
          </a:p>
          <a:p>
            <a:pPr eaLnBrk="1" hangingPunct="1">
              <a:lnSpc>
                <a:spcPct val="80000"/>
              </a:lnSpc>
              <a:buClr>
                <a:srgbClr val="F79646"/>
              </a:buClr>
              <a:buSzPct val="80000"/>
              <a:buFont typeface="Wingdings" pitchFamily="2" charset="2"/>
              <a:buChar char=""/>
            </a:pPr>
            <a:r>
              <a:rPr lang="en-AU" sz="2400" dirty="0" err="1"/>
              <a:t>Triệu</a:t>
            </a:r>
            <a:r>
              <a:rPr lang="en-AU" sz="2400" dirty="0"/>
              <a:t> </a:t>
            </a:r>
            <a:r>
              <a:rPr lang="en-AU" sz="2400" dirty="0" err="1"/>
              <a:t>chứng</a:t>
            </a:r>
            <a:r>
              <a:rPr lang="en-AU" sz="2400" dirty="0"/>
              <a:t> </a:t>
            </a:r>
            <a:r>
              <a:rPr lang="en-AU" sz="2400" dirty="0" err="1"/>
              <a:t>gợi</a:t>
            </a:r>
            <a:r>
              <a:rPr lang="en-AU" sz="2400" dirty="0"/>
              <a:t> ý hen</a:t>
            </a:r>
            <a:r>
              <a:rPr lang="en-AU" sz="2400" dirty="0">
                <a:cs typeface="Arial" pitchFamily="34" charset="0"/>
              </a:rPr>
              <a:t>:</a:t>
            </a:r>
          </a:p>
          <a:p>
            <a:pPr lvl="1" eaLnBrk="1" hangingPunct="1">
              <a:lnSpc>
                <a:spcPct val="80000"/>
              </a:lnSpc>
              <a:buClr>
                <a:srgbClr val="F79646"/>
              </a:buClr>
              <a:buFont typeface="Wingdings" pitchFamily="2" charset="2"/>
              <a:buChar char="§"/>
            </a:pPr>
            <a:r>
              <a:rPr lang="en-AU" dirty="0">
                <a:cs typeface="Arial" pitchFamily="34" charset="0"/>
              </a:rPr>
              <a:t>&gt; 1 : </a:t>
            </a:r>
            <a:r>
              <a:rPr lang="en-AU" dirty="0">
                <a:solidFill>
                  <a:srgbClr val="FFFF00"/>
                </a:solidFill>
              </a:rPr>
              <a:t>ho khan, </a:t>
            </a:r>
            <a:r>
              <a:rPr lang="en-AU" dirty="0" err="1">
                <a:solidFill>
                  <a:srgbClr val="FFFF00"/>
                </a:solidFill>
              </a:rPr>
              <a:t>khó</a:t>
            </a:r>
            <a:r>
              <a:rPr lang="en-AU" dirty="0">
                <a:solidFill>
                  <a:srgbClr val="FFFF00"/>
                </a:solidFill>
              </a:rPr>
              <a:t> </a:t>
            </a:r>
            <a:r>
              <a:rPr lang="en-AU" dirty="0" err="1">
                <a:solidFill>
                  <a:srgbClr val="FFFF00"/>
                </a:solidFill>
              </a:rPr>
              <a:t>thở</a:t>
            </a:r>
            <a:r>
              <a:rPr lang="en-AU" dirty="0">
                <a:solidFill>
                  <a:srgbClr val="FFFF00"/>
                </a:solidFill>
              </a:rPr>
              <a:t>, </a:t>
            </a:r>
            <a:r>
              <a:rPr lang="en-AU" dirty="0" err="1">
                <a:solidFill>
                  <a:srgbClr val="FFFF00"/>
                </a:solidFill>
              </a:rPr>
              <a:t>khò</a:t>
            </a:r>
            <a:r>
              <a:rPr lang="en-AU" dirty="0">
                <a:solidFill>
                  <a:srgbClr val="FFFF00"/>
                </a:solidFill>
              </a:rPr>
              <a:t> </a:t>
            </a:r>
            <a:r>
              <a:rPr lang="en-AU" dirty="0" err="1">
                <a:solidFill>
                  <a:srgbClr val="FFFF00"/>
                </a:solidFill>
              </a:rPr>
              <a:t>khè</a:t>
            </a:r>
            <a:r>
              <a:rPr lang="en-AU" dirty="0">
                <a:solidFill>
                  <a:srgbClr val="FFFF00"/>
                </a:solidFill>
              </a:rPr>
              <a:t>, </a:t>
            </a:r>
            <a:r>
              <a:rPr lang="en-AU" dirty="0" err="1">
                <a:solidFill>
                  <a:srgbClr val="FFFF00"/>
                </a:solidFill>
              </a:rPr>
              <a:t>nặng</a:t>
            </a:r>
            <a:r>
              <a:rPr lang="en-AU" dirty="0">
                <a:solidFill>
                  <a:srgbClr val="FFFF00"/>
                </a:solidFill>
              </a:rPr>
              <a:t> </a:t>
            </a:r>
            <a:r>
              <a:rPr lang="en-AU" dirty="0" err="1">
                <a:solidFill>
                  <a:srgbClr val="FFFF00"/>
                </a:solidFill>
              </a:rPr>
              <a:t>ngực</a:t>
            </a:r>
            <a:endParaRPr lang="en-AU" dirty="0">
              <a:solidFill>
                <a:srgbClr val="FFFF00"/>
              </a:solidFill>
              <a:cs typeface="Arial" pitchFamily="34" charset="0"/>
            </a:endParaRPr>
          </a:p>
          <a:p>
            <a:pPr lvl="1" eaLnBrk="1" hangingPunct="1">
              <a:lnSpc>
                <a:spcPct val="80000"/>
              </a:lnSpc>
              <a:buClr>
                <a:srgbClr val="F79646"/>
              </a:buClr>
              <a:buFont typeface="Wingdings" pitchFamily="2" charset="2"/>
              <a:buChar char="§"/>
            </a:pPr>
            <a:r>
              <a:rPr lang="en-AU" dirty="0" err="1">
                <a:cs typeface="Arial" pitchFamily="34" charset="0"/>
              </a:rPr>
              <a:t>thay</a:t>
            </a:r>
            <a:r>
              <a:rPr lang="en-AU" dirty="0">
                <a:cs typeface="Arial" pitchFamily="34" charset="0"/>
              </a:rPr>
              <a:t> </a:t>
            </a:r>
            <a:r>
              <a:rPr lang="en-AU" dirty="0" err="1">
                <a:cs typeface="Arial" pitchFamily="34" charset="0"/>
              </a:rPr>
              <a:t>đổi</a:t>
            </a:r>
            <a:r>
              <a:rPr lang="en-AU" dirty="0">
                <a:cs typeface="Arial" pitchFamily="34" charset="0"/>
              </a:rPr>
              <a:t> </a:t>
            </a:r>
            <a:r>
              <a:rPr lang="en-AU" dirty="0" err="1">
                <a:cs typeface="Arial" pitchFamily="34" charset="0"/>
              </a:rPr>
              <a:t>về</a:t>
            </a:r>
            <a:r>
              <a:rPr lang="en-AU" dirty="0">
                <a:cs typeface="Arial" pitchFamily="34" charset="0"/>
              </a:rPr>
              <a:t> </a:t>
            </a:r>
            <a:r>
              <a:rPr lang="en-AU" dirty="0" err="1">
                <a:solidFill>
                  <a:srgbClr val="92D050"/>
                </a:solidFill>
                <a:cs typeface="Arial" pitchFamily="34" charset="0"/>
              </a:rPr>
              <a:t>thời</a:t>
            </a:r>
            <a:r>
              <a:rPr lang="en-AU" dirty="0">
                <a:solidFill>
                  <a:srgbClr val="92D050"/>
                </a:solidFill>
                <a:cs typeface="Arial" pitchFamily="34" charset="0"/>
              </a:rPr>
              <a:t> </a:t>
            </a:r>
            <a:r>
              <a:rPr lang="en-AU" dirty="0" err="1">
                <a:solidFill>
                  <a:srgbClr val="92D050"/>
                </a:solidFill>
                <a:cs typeface="Arial" pitchFamily="34" charset="0"/>
              </a:rPr>
              <a:t>gian</a:t>
            </a:r>
            <a:r>
              <a:rPr lang="en-AU" dirty="0">
                <a:solidFill>
                  <a:srgbClr val="92D050"/>
                </a:solidFill>
                <a:cs typeface="Arial" pitchFamily="34" charset="0"/>
              </a:rPr>
              <a:t> </a:t>
            </a:r>
            <a:r>
              <a:rPr lang="en-AU" dirty="0" err="1">
                <a:solidFill>
                  <a:srgbClr val="92D050"/>
                </a:solidFill>
                <a:cs typeface="Arial" pitchFamily="34" charset="0"/>
              </a:rPr>
              <a:t>và</a:t>
            </a:r>
            <a:r>
              <a:rPr lang="en-AU" dirty="0">
                <a:solidFill>
                  <a:srgbClr val="92D050"/>
                </a:solidFill>
                <a:cs typeface="Arial" pitchFamily="34" charset="0"/>
              </a:rPr>
              <a:t> </a:t>
            </a:r>
            <a:r>
              <a:rPr lang="en-AU" dirty="0" err="1">
                <a:solidFill>
                  <a:srgbClr val="92D050"/>
                </a:solidFill>
                <a:cs typeface="Arial" pitchFamily="34" charset="0"/>
              </a:rPr>
              <a:t>cường</a:t>
            </a:r>
            <a:r>
              <a:rPr lang="en-AU" dirty="0">
                <a:solidFill>
                  <a:srgbClr val="92D050"/>
                </a:solidFill>
                <a:cs typeface="Arial" pitchFamily="34" charset="0"/>
              </a:rPr>
              <a:t> </a:t>
            </a:r>
            <a:r>
              <a:rPr lang="en-AU" dirty="0" err="1">
                <a:solidFill>
                  <a:srgbClr val="92D050"/>
                </a:solidFill>
                <a:cs typeface="Arial" pitchFamily="34" charset="0"/>
              </a:rPr>
              <a:t>độ</a:t>
            </a:r>
            <a:endParaRPr lang="en-AU" dirty="0">
              <a:solidFill>
                <a:srgbClr val="92D050"/>
              </a:solidFill>
              <a:cs typeface="Arial" pitchFamily="34" charset="0"/>
            </a:endParaRPr>
          </a:p>
          <a:p>
            <a:pPr>
              <a:lnSpc>
                <a:spcPct val="80000"/>
              </a:lnSpc>
            </a:pPr>
            <a:r>
              <a:rPr lang="en-US" sz="2400" dirty="0" err="1"/>
              <a:t>Khám</a:t>
            </a:r>
            <a:endParaRPr lang="en-US" sz="2400" dirty="0"/>
          </a:p>
          <a:p>
            <a:pPr lvl="1">
              <a:lnSpc>
                <a:spcPct val="80000"/>
              </a:lnSpc>
            </a:pPr>
            <a:r>
              <a:rPr lang="en-US" dirty="0" err="1">
                <a:solidFill>
                  <a:srgbClr val="FFC000"/>
                </a:solidFill>
              </a:rPr>
              <a:t>Khò</a:t>
            </a:r>
            <a:r>
              <a:rPr lang="en-US" dirty="0">
                <a:solidFill>
                  <a:srgbClr val="FFC000"/>
                </a:solidFill>
              </a:rPr>
              <a:t> </a:t>
            </a:r>
            <a:r>
              <a:rPr lang="en-US" dirty="0" err="1">
                <a:solidFill>
                  <a:srgbClr val="FFC000"/>
                </a:solidFill>
              </a:rPr>
              <a:t>khè</a:t>
            </a:r>
            <a:r>
              <a:rPr lang="en-US" dirty="0">
                <a:solidFill>
                  <a:srgbClr val="FFC000"/>
                </a:solidFill>
              </a:rPr>
              <a:t> </a:t>
            </a:r>
            <a:r>
              <a:rPr lang="en-US" dirty="0" err="1">
                <a:solidFill>
                  <a:srgbClr val="FFC000"/>
                </a:solidFill>
              </a:rPr>
              <a:t>đối</a:t>
            </a:r>
            <a:r>
              <a:rPr lang="en-US" dirty="0">
                <a:solidFill>
                  <a:srgbClr val="FFC000"/>
                </a:solidFill>
              </a:rPr>
              <a:t> </a:t>
            </a:r>
            <a:r>
              <a:rPr lang="en-US" dirty="0" err="1">
                <a:solidFill>
                  <a:srgbClr val="FFC000"/>
                </a:solidFill>
              </a:rPr>
              <a:t>xứng</a:t>
            </a:r>
            <a:r>
              <a:rPr lang="en-US" dirty="0">
                <a:solidFill>
                  <a:srgbClr val="FFC000"/>
                </a:solidFill>
              </a:rPr>
              <a:t>, </a:t>
            </a:r>
            <a:r>
              <a:rPr lang="en-US" dirty="0" err="1">
                <a:solidFill>
                  <a:srgbClr val="00B050"/>
                </a:solidFill>
              </a:rPr>
              <a:t>thay</a:t>
            </a:r>
            <a:r>
              <a:rPr lang="en-US" dirty="0">
                <a:solidFill>
                  <a:srgbClr val="00B050"/>
                </a:solidFill>
              </a:rPr>
              <a:t> </a:t>
            </a:r>
            <a:r>
              <a:rPr lang="en-US" dirty="0" err="1">
                <a:solidFill>
                  <a:srgbClr val="00B050"/>
                </a:solidFill>
              </a:rPr>
              <a:t>đổi</a:t>
            </a:r>
            <a:endParaRPr lang="en-US" dirty="0">
              <a:solidFill>
                <a:srgbClr val="00B050"/>
              </a:solidFill>
            </a:endParaRPr>
          </a:p>
          <a:p>
            <a:pPr lvl="1">
              <a:lnSpc>
                <a:spcPct val="80000"/>
              </a:lnSpc>
            </a:pPr>
            <a:r>
              <a:rPr lang="en-US" dirty="0" err="1"/>
              <a:t>Tăng</a:t>
            </a:r>
            <a:r>
              <a:rPr lang="en-US" dirty="0"/>
              <a:t> </a:t>
            </a:r>
            <a:r>
              <a:rPr lang="en-US" dirty="0" err="1"/>
              <a:t>với</a:t>
            </a:r>
            <a:r>
              <a:rPr lang="en-US" dirty="0"/>
              <a:t> FVC</a:t>
            </a:r>
          </a:p>
          <a:p>
            <a:pPr lvl="1" eaLnBrk="1" hangingPunct="1">
              <a:lnSpc>
                <a:spcPct val="80000"/>
              </a:lnSpc>
              <a:buClr>
                <a:srgbClr val="F79646"/>
              </a:buClr>
              <a:buFont typeface="Wingdings" pitchFamily="2" charset="2"/>
              <a:buChar char="§"/>
            </a:pPr>
            <a:endParaRPr lang="en-AU" sz="2000" dirty="0">
              <a:solidFill>
                <a:srgbClr val="92D050"/>
              </a:solidFill>
              <a:cs typeface="Arial" pitchFamily="34" charset="0"/>
            </a:endParaRPr>
          </a:p>
        </p:txBody>
      </p:sp>
      <p:sp>
        <p:nvSpPr>
          <p:cNvPr id="5" name="TextBox 4"/>
          <p:cNvSpPr txBox="1"/>
          <p:nvPr/>
        </p:nvSpPr>
        <p:spPr>
          <a:xfrm>
            <a:off x="7239000" y="1295401"/>
            <a:ext cx="2362200" cy="461665"/>
          </a:xfrm>
          <a:prstGeom prst="rect">
            <a:avLst/>
          </a:prstGeom>
          <a:solidFill>
            <a:srgbClr val="7030A0"/>
          </a:solidFill>
        </p:spPr>
        <p:txBody>
          <a:bodyPr wrap="square" rtlCol="0">
            <a:spAutoFit/>
          </a:bodyPr>
          <a:lstStyle/>
          <a:p>
            <a:r>
              <a:rPr lang="en-US" sz="2400" b="1" dirty="0">
                <a:latin typeface="Calibri" pitchFamily="34" charset="0"/>
                <a:cs typeface="Calibri" pitchFamily="34" charset="0"/>
              </a:rPr>
              <a:t>=  Hen</a:t>
            </a:r>
          </a:p>
        </p:txBody>
      </p:sp>
      <p:sp>
        <p:nvSpPr>
          <p:cNvPr id="6" name="TextBox 5"/>
          <p:cNvSpPr txBox="1"/>
          <p:nvPr/>
        </p:nvSpPr>
        <p:spPr>
          <a:xfrm>
            <a:off x="2743200" y="1280161"/>
            <a:ext cx="1767840" cy="461665"/>
          </a:xfrm>
          <a:prstGeom prst="rect">
            <a:avLst/>
          </a:prstGeom>
          <a:solidFill>
            <a:srgbClr val="FF0000"/>
          </a:solidFill>
        </p:spPr>
        <p:txBody>
          <a:bodyPr wrap="square" rtlCol="0">
            <a:spAutoFit/>
          </a:bodyPr>
          <a:lstStyle/>
          <a:p>
            <a:r>
              <a:rPr lang="en-US" sz="2400" dirty="0" err="1">
                <a:latin typeface="Calibri" pitchFamily="34" charset="0"/>
                <a:cs typeface="Calibri" pitchFamily="34" charset="0"/>
              </a:rPr>
              <a:t>Lâm</a:t>
            </a:r>
            <a:r>
              <a:rPr lang="en-US" sz="2400" dirty="0">
                <a:latin typeface="Calibri" pitchFamily="34" charset="0"/>
                <a:cs typeface="Calibri" pitchFamily="34" charset="0"/>
              </a:rPr>
              <a:t> </a:t>
            </a:r>
            <a:r>
              <a:rPr lang="en-US" sz="2400" dirty="0" err="1">
                <a:latin typeface="Calibri" pitchFamily="34" charset="0"/>
                <a:cs typeface="Calibri" pitchFamily="34" charset="0"/>
              </a:rPr>
              <a:t>sàng</a:t>
            </a:r>
            <a:endParaRPr lang="en-US" sz="2400" dirty="0">
              <a:latin typeface="Calibri" pitchFamily="34" charset="0"/>
              <a:cs typeface="Calibri" pitchFamily="34" charset="0"/>
            </a:endParaRPr>
          </a:p>
        </p:txBody>
      </p:sp>
      <p:sp>
        <p:nvSpPr>
          <p:cNvPr id="7" name="TextBox 6"/>
          <p:cNvSpPr txBox="1"/>
          <p:nvPr/>
        </p:nvSpPr>
        <p:spPr>
          <a:xfrm>
            <a:off x="5318760" y="1295401"/>
            <a:ext cx="1767840" cy="461665"/>
          </a:xfrm>
          <a:prstGeom prst="rect">
            <a:avLst/>
          </a:prstGeom>
          <a:solidFill>
            <a:srgbClr val="0070C0"/>
          </a:solidFill>
        </p:spPr>
        <p:txBody>
          <a:bodyPr wrap="square" rtlCol="0">
            <a:spAutoFit/>
          </a:bodyPr>
          <a:lstStyle/>
          <a:p>
            <a:r>
              <a:rPr lang="en-US" sz="2400" dirty="0" err="1">
                <a:latin typeface="Calibri" pitchFamily="34" charset="0"/>
                <a:cs typeface="Calibri" pitchFamily="34" charset="0"/>
              </a:rPr>
              <a:t>Hô</a:t>
            </a:r>
            <a:r>
              <a:rPr lang="en-US" sz="2400" dirty="0">
                <a:latin typeface="Calibri" pitchFamily="34" charset="0"/>
                <a:cs typeface="Calibri" pitchFamily="34" charset="0"/>
              </a:rPr>
              <a:t> </a:t>
            </a:r>
            <a:r>
              <a:rPr lang="en-US" sz="2400" dirty="0" err="1">
                <a:latin typeface="Calibri" pitchFamily="34" charset="0"/>
                <a:cs typeface="Calibri" pitchFamily="34" charset="0"/>
              </a:rPr>
              <a:t>hấp</a:t>
            </a:r>
            <a:r>
              <a:rPr lang="en-US" sz="2400" dirty="0">
                <a:latin typeface="Calibri" pitchFamily="34" charset="0"/>
                <a:cs typeface="Calibri" pitchFamily="34" charset="0"/>
              </a:rPr>
              <a:t> </a:t>
            </a:r>
            <a:r>
              <a:rPr lang="en-US" sz="2400" dirty="0" err="1">
                <a:latin typeface="Calibri" pitchFamily="34" charset="0"/>
                <a:cs typeface="Calibri" pitchFamily="34" charset="0"/>
              </a:rPr>
              <a:t>ký</a:t>
            </a:r>
            <a:r>
              <a:rPr lang="en-US" sz="2400" dirty="0">
                <a:latin typeface="Calibri" pitchFamily="34" charset="0"/>
                <a:cs typeface="Calibri" pitchFamily="34" charset="0"/>
              </a:rPr>
              <a:t> </a:t>
            </a:r>
          </a:p>
        </p:txBody>
      </p:sp>
      <p:cxnSp>
        <p:nvCxnSpPr>
          <p:cNvPr id="8" name="Curved Connector 6"/>
          <p:cNvCxnSpPr/>
          <p:nvPr/>
        </p:nvCxnSpPr>
        <p:spPr bwMode="auto">
          <a:xfrm flipV="1">
            <a:off x="4084320" y="1280160"/>
            <a:ext cx="579120" cy="533400"/>
          </a:xfrm>
          <a:prstGeom prst="curvedConnector3">
            <a:avLst>
              <a:gd name="adj1" fmla="val 50000"/>
            </a:avLst>
          </a:prstGeom>
          <a:solidFill>
            <a:schemeClr val="accent1"/>
          </a:solidFill>
          <a:ln w="28575" cap="flat" cmpd="sng" algn="ctr">
            <a:solidFill>
              <a:srgbClr val="FFFF00"/>
            </a:solidFill>
            <a:prstDash val="solid"/>
            <a:round/>
            <a:headEnd type="none" w="sm" len="sm"/>
            <a:tailEnd type="arrow"/>
          </a:ln>
          <a:effectLst/>
        </p:spPr>
      </p:cxnSp>
      <p:cxnSp>
        <p:nvCxnSpPr>
          <p:cNvPr id="9" name="Curved Connector 7"/>
          <p:cNvCxnSpPr/>
          <p:nvPr/>
        </p:nvCxnSpPr>
        <p:spPr bwMode="auto">
          <a:xfrm flipV="1">
            <a:off x="6553200" y="1295400"/>
            <a:ext cx="579120" cy="533400"/>
          </a:xfrm>
          <a:prstGeom prst="curvedConnector3">
            <a:avLst>
              <a:gd name="adj1" fmla="val 50000"/>
            </a:avLst>
          </a:prstGeom>
          <a:solidFill>
            <a:schemeClr val="accent1"/>
          </a:solidFill>
          <a:ln w="28575" cap="flat" cmpd="sng" algn="ctr">
            <a:solidFill>
              <a:srgbClr val="FFFF00"/>
            </a:solidFill>
            <a:prstDash val="solid"/>
            <a:round/>
            <a:headEnd type="none" w="sm" len="sm"/>
            <a:tailEnd type="arrow"/>
          </a:ln>
          <a:effectLst/>
        </p:spPr>
      </p:cxnSp>
      <p:sp>
        <p:nvSpPr>
          <p:cNvPr id="10" name="Plus 8"/>
          <p:cNvSpPr/>
          <p:nvPr/>
        </p:nvSpPr>
        <p:spPr bwMode="auto">
          <a:xfrm>
            <a:off x="4648200" y="1295400"/>
            <a:ext cx="381000" cy="381000"/>
          </a:xfrm>
          <a:prstGeom prst="mathPlus">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hangingPunct="0"/>
            <a:endParaRPr lang="en-US" sz="2400">
              <a:latin typeface="Times New Roman" pitchFamily="18" charset="0"/>
            </a:endParaRPr>
          </a:p>
        </p:txBody>
      </p:sp>
      <p:grpSp>
        <p:nvGrpSpPr>
          <p:cNvPr id="11" name="Group 13">
            <a:extLst>
              <a:ext uri="{FF2B5EF4-FFF2-40B4-BE49-F238E27FC236}">
                <a16:creationId xmlns:a16="http://schemas.microsoft.com/office/drawing/2014/main" id="{5585DE41-5882-4D14-91D1-237DF3D9563E}"/>
              </a:ext>
            </a:extLst>
          </p:cNvPr>
          <p:cNvGrpSpPr>
            <a:grpSpLocks/>
          </p:cNvGrpSpPr>
          <p:nvPr/>
        </p:nvGrpSpPr>
        <p:grpSpPr bwMode="auto">
          <a:xfrm>
            <a:off x="6844819" y="1905000"/>
            <a:ext cx="3828905" cy="4641876"/>
            <a:chOff x="4317793" y="1027906"/>
            <a:chExt cx="4905699" cy="5569446"/>
          </a:xfrm>
        </p:grpSpPr>
        <p:sp>
          <p:nvSpPr>
            <p:cNvPr id="12" name="ZoneTexte 9">
              <a:extLst>
                <a:ext uri="{FF2B5EF4-FFF2-40B4-BE49-F238E27FC236}">
                  <a16:creationId xmlns:a16="http://schemas.microsoft.com/office/drawing/2014/main" id="{2F1CECD3-A51C-45B2-AD5F-0DDB3353334B}"/>
                </a:ext>
              </a:extLst>
            </p:cNvPr>
            <p:cNvSpPr txBox="1"/>
            <p:nvPr/>
          </p:nvSpPr>
          <p:spPr>
            <a:xfrm rot="5400000">
              <a:off x="4427166" y="918533"/>
              <a:ext cx="553918" cy="772664"/>
            </a:xfrm>
            <a:prstGeom prst="rect">
              <a:avLst/>
            </a:prstGeom>
            <a:noFill/>
          </p:spPr>
          <p:txBody>
            <a:bodyPr vert="vert270">
              <a:spAutoFit/>
            </a:bodyPr>
            <a:lstStyle/>
            <a:p>
              <a:pPr algn="ctr" defTabSz="914400" fontAlgn="auto">
                <a:spcBef>
                  <a:spcPts val="0"/>
                </a:spcBef>
                <a:spcAft>
                  <a:spcPts val="0"/>
                </a:spcAft>
                <a:defRPr/>
              </a:pPr>
              <a:r>
                <a:rPr lang="fr-CA" b="1" dirty="0">
                  <a:solidFill>
                    <a:schemeClr val="bg1"/>
                  </a:solidFill>
                  <a:latin typeface="+mn-lt"/>
                  <a:cs typeface="+mn-cs"/>
                </a:rPr>
                <a:t>Flow</a:t>
              </a:r>
            </a:p>
          </p:txBody>
        </p:sp>
        <p:sp>
          <p:nvSpPr>
            <p:cNvPr id="13" name="Rectangle 20">
              <a:extLst>
                <a:ext uri="{FF2B5EF4-FFF2-40B4-BE49-F238E27FC236}">
                  <a16:creationId xmlns:a16="http://schemas.microsoft.com/office/drawing/2014/main" id="{5D04DA82-2B18-4087-B4DB-C9C722724B56}"/>
                </a:ext>
              </a:extLst>
            </p:cNvPr>
            <p:cNvSpPr>
              <a:spLocks noChangeArrowheads="1"/>
            </p:cNvSpPr>
            <p:nvPr/>
          </p:nvSpPr>
          <p:spPr bwMode="auto">
            <a:xfrm>
              <a:off x="8052163" y="4846210"/>
              <a:ext cx="1171329" cy="440057"/>
            </a:xfrm>
            <a:prstGeom prst="rect">
              <a:avLst/>
            </a:prstGeom>
            <a:noFill/>
            <a:ln w="12700">
              <a:noFill/>
              <a:miter lim="800000"/>
              <a:headEnd/>
              <a:tailEnd/>
            </a:ln>
          </p:spPr>
          <p:txBody>
            <a:bodyPr wrap="none" lIns="90487" tIns="44450" rIns="90487" bIns="44450">
              <a:spAutoFit/>
            </a:bodyPr>
            <a:lstStyle/>
            <a:p>
              <a:pPr algn="r" defTabSz="914400"/>
              <a:r>
                <a:rPr lang="en-US" b="1" dirty="0">
                  <a:solidFill>
                    <a:schemeClr val="bg1"/>
                  </a:solidFill>
                  <a:ea typeface="ＭＳ Ｐゴシック" pitchFamily="34" charset="-128"/>
                </a:rPr>
                <a:t>Volume</a:t>
              </a:r>
            </a:p>
          </p:txBody>
        </p:sp>
        <p:sp>
          <p:nvSpPr>
            <p:cNvPr id="14" name="ZoneTexte 11">
              <a:extLst>
                <a:ext uri="{FF2B5EF4-FFF2-40B4-BE49-F238E27FC236}">
                  <a16:creationId xmlns:a16="http://schemas.microsoft.com/office/drawing/2014/main" id="{F14087DC-52F8-4B40-A2C9-97C040207038}"/>
                </a:ext>
              </a:extLst>
            </p:cNvPr>
            <p:cNvSpPr txBox="1">
              <a:spLocks noChangeArrowheads="1"/>
            </p:cNvSpPr>
            <p:nvPr/>
          </p:nvSpPr>
          <p:spPr bwMode="auto">
            <a:xfrm>
              <a:off x="6021962" y="2653187"/>
              <a:ext cx="971828" cy="701629"/>
            </a:xfrm>
            <a:prstGeom prst="rect">
              <a:avLst/>
            </a:prstGeom>
            <a:noFill/>
            <a:ln w="9525">
              <a:noFill/>
              <a:miter lim="800000"/>
              <a:headEnd/>
              <a:tailEnd/>
            </a:ln>
          </p:spPr>
          <p:txBody>
            <a:bodyPr>
              <a:spAutoFit/>
            </a:bodyPr>
            <a:lstStyle/>
            <a:p>
              <a:pPr algn="ctr" defTabSz="914400"/>
              <a:r>
                <a:rPr lang="fr-CA" sz="1600">
                  <a:solidFill>
                    <a:srgbClr val="00B050"/>
                  </a:solidFill>
                  <a:ea typeface="ＭＳ Ｐゴシック" pitchFamily="34" charset="-128"/>
                </a:rPr>
                <a:t>Normal</a:t>
              </a:r>
            </a:p>
          </p:txBody>
        </p:sp>
        <p:cxnSp>
          <p:nvCxnSpPr>
            <p:cNvPr id="15" name="Straight Connector 14">
              <a:extLst>
                <a:ext uri="{FF2B5EF4-FFF2-40B4-BE49-F238E27FC236}">
                  <a16:creationId xmlns:a16="http://schemas.microsoft.com/office/drawing/2014/main" id="{8CAAC499-77B2-48D3-9C18-79CA70C0B4DE}"/>
                </a:ext>
              </a:extLst>
            </p:cNvPr>
            <p:cNvCxnSpPr/>
            <p:nvPr/>
          </p:nvCxnSpPr>
          <p:spPr>
            <a:xfrm>
              <a:off x="4499210" y="1487048"/>
              <a:ext cx="0" cy="4535614"/>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E3359-1AED-49AB-9BEA-1E5D498FA088}"/>
                </a:ext>
              </a:extLst>
            </p:cNvPr>
            <p:cNvCxnSpPr/>
            <p:nvPr/>
          </p:nvCxnSpPr>
          <p:spPr>
            <a:xfrm flipH="1">
              <a:off x="4519840" y="4730400"/>
              <a:ext cx="4091099" cy="0"/>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sp>
          <p:nvSpPr>
            <p:cNvPr id="17" name="Freeform 56">
              <a:extLst>
                <a:ext uri="{FF2B5EF4-FFF2-40B4-BE49-F238E27FC236}">
                  <a16:creationId xmlns:a16="http://schemas.microsoft.com/office/drawing/2014/main" id="{C73EBBE1-995C-4B42-9EA9-790643F35323}"/>
                </a:ext>
              </a:extLst>
            </p:cNvPr>
            <p:cNvSpPr/>
            <p:nvPr/>
          </p:nvSpPr>
          <p:spPr>
            <a:xfrm>
              <a:off x="4503970" y="4700237"/>
              <a:ext cx="3775300" cy="1897115"/>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AU">
                <a:solidFill>
                  <a:prstClr val="white"/>
                </a:solidFill>
              </a:endParaRPr>
            </a:p>
          </p:txBody>
        </p:sp>
        <p:sp>
          <p:nvSpPr>
            <p:cNvPr id="18" name="Freeform 57">
              <a:extLst>
                <a:ext uri="{FF2B5EF4-FFF2-40B4-BE49-F238E27FC236}">
                  <a16:creationId xmlns:a16="http://schemas.microsoft.com/office/drawing/2014/main" id="{77AA7EFF-239C-434C-BC42-8583013177FD}"/>
                </a:ext>
              </a:extLst>
            </p:cNvPr>
            <p:cNvSpPr/>
            <p:nvPr/>
          </p:nvSpPr>
          <p:spPr>
            <a:xfrm>
              <a:off x="4513492" y="1883934"/>
              <a:ext cx="3542022" cy="2846467"/>
            </a:xfrm>
            <a:custGeom>
              <a:avLst/>
              <a:gdLst>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377371 w 4412343"/>
                <a:gd name="connsiteY5" fmla="*/ 870857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456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252639 w 4412343"/>
                <a:gd name="connsiteY4" fmla="*/ 164193 h 3309257"/>
                <a:gd name="connsiteX5" fmla="*/ 319314 w 4412343"/>
                <a:gd name="connsiteY5" fmla="*/ 348343 h 3309257"/>
                <a:gd name="connsiteX6" fmla="*/ 491671 w 4412343"/>
                <a:gd name="connsiteY6" fmla="*/ 832757 h 3309257"/>
                <a:gd name="connsiteX7" fmla="*/ 745671 w 4412343"/>
                <a:gd name="connsiteY7" fmla="*/ 1461861 h 3309257"/>
                <a:gd name="connsiteX8" fmla="*/ 996496 w 4412343"/>
                <a:gd name="connsiteY8" fmla="*/ 1908175 h 3309257"/>
                <a:gd name="connsiteX9" fmla="*/ 1388835 w 4412343"/>
                <a:gd name="connsiteY9" fmla="*/ 2363561 h 3309257"/>
                <a:gd name="connsiteX10" fmla="*/ 1797050 w 4412343"/>
                <a:gd name="connsiteY10" fmla="*/ 2658382 h 3309257"/>
                <a:gd name="connsiteX11" fmla="*/ 2364014 w 4412343"/>
                <a:gd name="connsiteY11" fmla="*/ 2919186 h 3309257"/>
                <a:gd name="connsiteX12" fmla="*/ 3033032 w 4412343"/>
                <a:gd name="connsiteY12" fmla="*/ 3111954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190727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181202 w 4412343"/>
                <a:gd name="connsiteY2" fmla="*/ 78468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520246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413 h 3309413"/>
                <a:gd name="connsiteX1" fmla="*/ 157389 w 4412343"/>
                <a:gd name="connsiteY1" fmla="*/ 178637 h 3309413"/>
                <a:gd name="connsiteX2" fmla="*/ 152627 w 4412343"/>
                <a:gd name="connsiteY2" fmla="*/ 64336 h 3309413"/>
                <a:gd name="connsiteX3" fmla="*/ 203200 w 4412343"/>
                <a:gd name="connsiteY3" fmla="*/ 156 h 3309413"/>
                <a:gd name="connsiteX4" fmla="*/ 198438 w 4412343"/>
                <a:gd name="connsiteY4" fmla="*/ 47781 h 3309413"/>
                <a:gd name="connsiteX5" fmla="*/ 251052 w 4412343"/>
                <a:gd name="connsiteY5" fmla="*/ 77717 h 3309413"/>
                <a:gd name="connsiteX6" fmla="*/ 285976 w 4412343"/>
                <a:gd name="connsiteY6" fmla="*/ 159587 h 3309413"/>
                <a:gd name="connsiteX7" fmla="*/ 347889 w 4412343"/>
                <a:gd name="connsiteY7" fmla="*/ 338974 h 3309413"/>
                <a:gd name="connsiteX8" fmla="*/ 520246 w 4412343"/>
                <a:gd name="connsiteY8" fmla="*/ 832913 h 3309413"/>
                <a:gd name="connsiteX9" fmla="*/ 745671 w 4412343"/>
                <a:gd name="connsiteY9" fmla="*/ 1462017 h 3309413"/>
                <a:gd name="connsiteX10" fmla="*/ 996496 w 4412343"/>
                <a:gd name="connsiteY10" fmla="*/ 1908331 h 3309413"/>
                <a:gd name="connsiteX11" fmla="*/ 1388835 w 4412343"/>
                <a:gd name="connsiteY11" fmla="*/ 2363717 h 3309413"/>
                <a:gd name="connsiteX12" fmla="*/ 1797050 w 4412343"/>
                <a:gd name="connsiteY12" fmla="*/ 2658538 h 3309413"/>
                <a:gd name="connsiteX13" fmla="*/ 2364014 w 4412343"/>
                <a:gd name="connsiteY13" fmla="*/ 2919342 h 3309413"/>
                <a:gd name="connsiteX14" fmla="*/ 3033032 w 4412343"/>
                <a:gd name="connsiteY14" fmla="*/ 3112110 h 3309413"/>
                <a:gd name="connsiteX15" fmla="*/ 3875314 w 4412343"/>
                <a:gd name="connsiteY15" fmla="*/ 3265870 h 3309413"/>
                <a:gd name="connsiteX16" fmla="*/ 4412343 w 4412343"/>
                <a:gd name="connsiteY16" fmla="*/ 3280385 h 3309413"/>
                <a:gd name="connsiteX0" fmla="*/ 0 w 4412343"/>
                <a:gd name="connsiteY0" fmla="*/ 3274905 h 3274905"/>
                <a:gd name="connsiteX1" fmla="*/ 157389 w 4412343"/>
                <a:gd name="connsiteY1" fmla="*/ 144129 h 3274905"/>
                <a:gd name="connsiteX2" fmla="*/ 152627 w 4412343"/>
                <a:gd name="connsiteY2" fmla="*/ 29828 h 3274905"/>
                <a:gd name="connsiteX3" fmla="*/ 203200 w 4412343"/>
                <a:gd name="connsiteY3" fmla="*/ 22798 h 3274905"/>
                <a:gd name="connsiteX4" fmla="*/ 198438 w 4412343"/>
                <a:gd name="connsiteY4" fmla="*/ 13273 h 3274905"/>
                <a:gd name="connsiteX5" fmla="*/ 251052 w 4412343"/>
                <a:gd name="connsiteY5" fmla="*/ 43209 h 3274905"/>
                <a:gd name="connsiteX6" fmla="*/ 285976 w 4412343"/>
                <a:gd name="connsiteY6" fmla="*/ 125079 h 3274905"/>
                <a:gd name="connsiteX7" fmla="*/ 347889 w 4412343"/>
                <a:gd name="connsiteY7" fmla="*/ 304466 h 3274905"/>
                <a:gd name="connsiteX8" fmla="*/ 520246 w 4412343"/>
                <a:gd name="connsiteY8" fmla="*/ 798405 h 3274905"/>
                <a:gd name="connsiteX9" fmla="*/ 745671 w 4412343"/>
                <a:gd name="connsiteY9" fmla="*/ 1427509 h 3274905"/>
                <a:gd name="connsiteX10" fmla="*/ 996496 w 4412343"/>
                <a:gd name="connsiteY10" fmla="*/ 1873823 h 3274905"/>
                <a:gd name="connsiteX11" fmla="*/ 1388835 w 4412343"/>
                <a:gd name="connsiteY11" fmla="*/ 2329209 h 3274905"/>
                <a:gd name="connsiteX12" fmla="*/ 1797050 w 4412343"/>
                <a:gd name="connsiteY12" fmla="*/ 2624030 h 3274905"/>
                <a:gd name="connsiteX13" fmla="*/ 2364014 w 4412343"/>
                <a:gd name="connsiteY13" fmla="*/ 2884834 h 3274905"/>
                <a:gd name="connsiteX14" fmla="*/ 3033032 w 4412343"/>
                <a:gd name="connsiteY14" fmla="*/ 3077602 h 3274905"/>
                <a:gd name="connsiteX15" fmla="*/ 3875314 w 4412343"/>
                <a:gd name="connsiteY15" fmla="*/ 3231362 h 3274905"/>
                <a:gd name="connsiteX16" fmla="*/ 4412343 w 4412343"/>
                <a:gd name="connsiteY16" fmla="*/ 3245877 h 327490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198438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212726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7638 h 3267638"/>
                <a:gd name="connsiteX1" fmla="*/ 157389 w 4412343"/>
                <a:gd name="connsiteY1" fmla="*/ 136862 h 3267638"/>
                <a:gd name="connsiteX2" fmla="*/ 166915 w 4412343"/>
                <a:gd name="connsiteY2" fmla="*/ 46373 h 3267638"/>
                <a:gd name="connsiteX3" fmla="*/ 196057 w 4412343"/>
                <a:gd name="connsiteY3" fmla="*/ 3625 h 3267638"/>
                <a:gd name="connsiteX4" fmla="*/ 212726 w 4412343"/>
                <a:gd name="connsiteY4" fmla="*/ 6006 h 3267638"/>
                <a:gd name="connsiteX5" fmla="*/ 251052 w 4412343"/>
                <a:gd name="connsiteY5" fmla="*/ 35942 h 3267638"/>
                <a:gd name="connsiteX6" fmla="*/ 285976 w 4412343"/>
                <a:gd name="connsiteY6" fmla="*/ 117812 h 3267638"/>
                <a:gd name="connsiteX7" fmla="*/ 347889 w 4412343"/>
                <a:gd name="connsiteY7" fmla="*/ 297199 h 3267638"/>
                <a:gd name="connsiteX8" fmla="*/ 520246 w 4412343"/>
                <a:gd name="connsiteY8" fmla="*/ 791138 h 3267638"/>
                <a:gd name="connsiteX9" fmla="*/ 745671 w 4412343"/>
                <a:gd name="connsiteY9" fmla="*/ 1420242 h 3267638"/>
                <a:gd name="connsiteX10" fmla="*/ 996496 w 4412343"/>
                <a:gd name="connsiteY10" fmla="*/ 1866556 h 3267638"/>
                <a:gd name="connsiteX11" fmla="*/ 1388835 w 4412343"/>
                <a:gd name="connsiteY11" fmla="*/ 2321942 h 3267638"/>
                <a:gd name="connsiteX12" fmla="*/ 1797050 w 4412343"/>
                <a:gd name="connsiteY12" fmla="*/ 2616763 h 3267638"/>
                <a:gd name="connsiteX13" fmla="*/ 2364014 w 4412343"/>
                <a:gd name="connsiteY13" fmla="*/ 2877567 h 3267638"/>
                <a:gd name="connsiteX14" fmla="*/ 3033032 w 4412343"/>
                <a:gd name="connsiteY14" fmla="*/ 3070335 h 3267638"/>
                <a:gd name="connsiteX15" fmla="*/ 3875314 w 4412343"/>
                <a:gd name="connsiteY15" fmla="*/ 3224095 h 3267638"/>
                <a:gd name="connsiteX16" fmla="*/ 4412343 w 4412343"/>
                <a:gd name="connsiteY16" fmla="*/ 3238610 h 3267638"/>
                <a:gd name="connsiteX0" fmla="*/ 0 w 4412343"/>
                <a:gd name="connsiteY0" fmla="*/ 3266723 h 3266723"/>
                <a:gd name="connsiteX1" fmla="*/ 157389 w 4412343"/>
                <a:gd name="connsiteY1" fmla="*/ 135947 h 3266723"/>
                <a:gd name="connsiteX2" fmla="*/ 166915 w 4412343"/>
                <a:gd name="connsiteY2" fmla="*/ 45458 h 3266723"/>
                <a:gd name="connsiteX3" fmla="*/ 196057 w 4412343"/>
                <a:gd name="connsiteY3" fmla="*/ 2710 h 3266723"/>
                <a:gd name="connsiteX4" fmla="*/ 251052 w 4412343"/>
                <a:gd name="connsiteY4" fmla="*/ 35027 h 3266723"/>
                <a:gd name="connsiteX5" fmla="*/ 285976 w 4412343"/>
                <a:gd name="connsiteY5" fmla="*/ 116897 h 3266723"/>
                <a:gd name="connsiteX6" fmla="*/ 347889 w 4412343"/>
                <a:gd name="connsiteY6" fmla="*/ 296284 h 3266723"/>
                <a:gd name="connsiteX7" fmla="*/ 520246 w 4412343"/>
                <a:gd name="connsiteY7" fmla="*/ 790223 h 3266723"/>
                <a:gd name="connsiteX8" fmla="*/ 745671 w 4412343"/>
                <a:gd name="connsiteY8" fmla="*/ 1419327 h 3266723"/>
                <a:gd name="connsiteX9" fmla="*/ 996496 w 4412343"/>
                <a:gd name="connsiteY9" fmla="*/ 1865641 h 3266723"/>
                <a:gd name="connsiteX10" fmla="*/ 1388835 w 4412343"/>
                <a:gd name="connsiteY10" fmla="*/ 2321027 h 3266723"/>
                <a:gd name="connsiteX11" fmla="*/ 1797050 w 4412343"/>
                <a:gd name="connsiteY11" fmla="*/ 2615848 h 3266723"/>
                <a:gd name="connsiteX12" fmla="*/ 2364014 w 4412343"/>
                <a:gd name="connsiteY12" fmla="*/ 2876652 h 3266723"/>
                <a:gd name="connsiteX13" fmla="*/ 3033032 w 4412343"/>
                <a:gd name="connsiteY13" fmla="*/ 3069420 h 3266723"/>
                <a:gd name="connsiteX14" fmla="*/ 3875314 w 4412343"/>
                <a:gd name="connsiteY14" fmla="*/ 3223180 h 3266723"/>
                <a:gd name="connsiteX15" fmla="*/ 4412343 w 4412343"/>
                <a:gd name="connsiteY15" fmla="*/ 3237695 h 3266723"/>
                <a:gd name="connsiteX0" fmla="*/ 0 w 4412343"/>
                <a:gd name="connsiteY0" fmla="*/ 3264565 h 3264565"/>
                <a:gd name="connsiteX1" fmla="*/ 157389 w 4412343"/>
                <a:gd name="connsiteY1" fmla="*/ 133789 h 3264565"/>
                <a:gd name="connsiteX2" fmla="*/ 166915 w 4412343"/>
                <a:gd name="connsiteY2" fmla="*/ 43300 h 3264565"/>
                <a:gd name="connsiteX3" fmla="*/ 169295 w 4412343"/>
                <a:gd name="connsiteY3" fmla="*/ 14726 h 3264565"/>
                <a:gd name="connsiteX4" fmla="*/ 196057 w 4412343"/>
                <a:gd name="connsiteY4" fmla="*/ 552 h 3264565"/>
                <a:gd name="connsiteX5" fmla="*/ 251052 w 4412343"/>
                <a:gd name="connsiteY5" fmla="*/ 32869 h 3264565"/>
                <a:gd name="connsiteX6" fmla="*/ 285976 w 4412343"/>
                <a:gd name="connsiteY6" fmla="*/ 114739 h 3264565"/>
                <a:gd name="connsiteX7" fmla="*/ 347889 w 4412343"/>
                <a:gd name="connsiteY7" fmla="*/ 294126 h 3264565"/>
                <a:gd name="connsiteX8" fmla="*/ 520246 w 4412343"/>
                <a:gd name="connsiteY8" fmla="*/ 788065 h 3264565"/>
                <a:gd name="connsiteX9" fmla="*/ 745671 w 4412343"/>
                <a:gd name="connsiteY9" fmla="*/ 1417169 h 3264565"/>
                <a:gd name="connsiteX10" fmla="*/ 996496 w 4412343"/>
                <a:gd name="connsiteY10" fmla="*/ 1863483 h 3264565"/>
                <a:gd name="connsiteX11" fmla="*/ 1388835 w 4412343"/>
                <a:gd name="connsiteY11" fmla="*/ 2318869 h 3264565"/>
                <a:gd name="connsiteX12" fmla="*/ 1797050 w 4412343"/>
                <a:gd name="connsiteY12" fmla="*/ 2613690 h 3264565"/>
                <a:gd name="connsiteX13" fmla="*/ 2364014 w 4412343"/>
                <a:gd name="connsiteY13" fmla="*/ 2874494 h 3264565"/>
                <a:gd name="connsiteX14" fmla="*/ 3033032 w 4412343"/>
                <a:gd name="connsiteY14" fmla="*/ 3067262 h 3264565"/>
                <a:gd name="connsiteX15" fmla="*/ 3875314 w 4412343"/>
                <a:gd name="connsiteY15" fmla="*/ 3221022 h 3264565"/>
                <a:gd name="connsiteX16" fmla="*/ 4412343 w 4412343"/>
                <a:gd name="connsiteY16" fmla="*/ 3235537 h 3264565"/>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520246 w 4412343"/>
                <a:gd name="connsiteY8" fmla="*/ 788688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491218 w 4412343"/>
                <a:gd name="connsiteY8" fmla="*/ 832231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46464"/>
                <a:gd name="connsiteY0" fmla="*/ 3252464 h 3252464"/>
                <a:gd name="connsiteX1" fmla="*/ 191510 w 4446464"/>
                <a:gd name="connsiteY1" fmla="*/ 134412 h 3252464"/>
                <a:gd name="connsiteX2" fmla="*/ 201036 w 4446464"/>
                <a:gd name="connsiteY2" fmla="*/ 43923 h 3252464"/>
                <a:gd name="connsiteX3" fmla="*/ 212941 w 4446464"/>
                <a:gd name="connsiteY3" fmla="*/ 10587 h 3252464"/>
                <a:gd name="connsiteX4" fmla="*/ 230178 w 4446464"/>
                <a:gd name="connsiteY4" fmla="*/ 1175 h 3252464"/>
                <a:gd name="connsiteX5" fmla="*/ 285173 w 4446464"/>
                <a:gd name="connsiteY5" fmla="*/ 33492 h 3252464"/>
                <a:gd name="connsiteX6" fmla="*/ 320097 w 4446464"/>
                <a:gd name="connsiteY6" fmla="*/ 115362 h 3252464"/>
                <a:gd name="connsiteX7" fmla="*/ 382010 w 4446464"/>
                <a:gd name="connsiteY7" fmla="*/ 294749 h 3252464"/>
                <a:gd name="connsiteX8" fmla="*/ 525339 w 4446464"/>
                <a:gd name="connsiteY8" fmla="*/ 832231 h 3252464"/>
                <a:gd name="connsiteX9" fmla="*/ 779792 w 4446464"/>
                <a:gd name="connsiteY9" fmla="*/ 1417792 h 3252464"/>
                <a:gd name="connsiteX10" fmla="*/ 1030617 w 4446464"/>
                <a:gd name="connsiteY10" fmla="*/ 1864106 h 3252464"/>
                <a:gd name="connsiteX11" fmla="*/ 1422956 w 4446464"/>
                <a:gd name="connsiteY11" fmla="*/ 2319492 h 3252464"/>
                <a:gd name="connsiteX12" fmla="*/ 1831171 w 4446464"/>
                <a:gd name="connsiteY12" fmla="*/ 2614313 h 3252464"/>
                <a:gd name="connsiteX13" fmla="*/ 2398135 w 4446464"/>
                <a:gd name="connsiteY13" fmla="*/ 2875117 h 3252464"/>
                <a:gd name="connsiteX14" fmla="*/ 3067153 w 4446464"/>
                <a:gd name="connsiteY14" fmla="*/ 3067885 h 3252464"/>
                <a:gd name="connsiteX15" fmla="*/ 3909435 w 4446464"/>
                <a:gd name="connsiteY15" fmla="*/ 3221645 h 3252464"/>
                <a:gd name="connsiteX16" fmla="*/ 4446464 w 4446464"/>
                <a:gd name="connsiteY16" fmla="*/ 3236160 h 325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6464" h="3252464">
                  <a:moveTo>
                    <a:pt x="0" y="3252464"/>
                  </a:moveTo>
                  <a:lnTo>
                    <a:pt x="191510" y="134412"/>
                  </a:lnTo>
                  <a:lnTo>
                    <a:pt x="201036" y="43923"/>
                  </a:lnTo>
                  <a:cubicBezTo>
                    <a:pt x="203020" y="24079"/>
                    <a:pt x="208084" y="17712"/>
                    <a:pt x="212941" y="10587"/>
                  </a:cubicBezTo>
                  <a:cubicBezTo>
                    <a:pt x="217798" y="3462"/>
                    <a:pt x="218139" y="-2643"/>
                    <a:pt x="230178" y="1175"/>
                  </a:cubicBezTo>
                  <a:cubicBezTo>
                    <a:pt x="242217" y="4993"/>
                    <a:pt x="270187" y="14461"/>
                    <a:pt x="285173" y="33492"/>
                  </a:cubicBezTo>
                  <a:cubicBezTo>
                    <a:pt x="300159" y="52523"/>
                    <a:pt x="303164" y="71819"/>
                    <a:pt x="320097" y="115362"/>
                  </a:cubicBezTo>
                  <a:cubicBezTo>
                    <a:pt x="337030" y="158905"/>
                    <a:pt x="347803" y="175271"/>
                    <a:pt x="382010" y="294749"/>
                  </a:cubicBezTo>
                  <a:cubicBezTo>
                    <a:pt x="416217" y="414227"/>
                    <a:pt x="459042" y="645057"/>
                    <a:pt x="525339" y="832231"/>
                  </a:cubicBezTo>
                  <a:cubicBezTo>
                    <a:pt x="591636" y="1019405"/>
                    <a:pt x="695579" y="1245813"/>
                    <a:pt x="779792" y="1417792"/>
                  </a:cubicBezTo>
                  <a:cubicBezTo>
                    <a:pt x="864005" y="1589771"/>
                    <a:pt x="923423" y="1713823"/>
                    <a:pt x="1030617" y="1864106"/>
                  </a:cubicBezTo>
                  <a:cubicBezTo>
                    <a:pt x="1137811" y="2014389"/>
                    <a:pt x="1289530" y="2194458"/>
                    <a:pt x="1422956" y="2319492"/>
                  </a:cubicBezTo>
                  <a:cubicBezTo>
                    <a:pt x="1556382" y="2444526"/>
                    <a:pt x="1668641" y="2521709"/>
                    <a:pt x="1831171" y="2614313"/>
                  </a:cubicBezTo>
                  <a:cubicBezTo>
                    <a:pt x="1993701" y="2706917"/>
                    <a:pt x="2192138" y="2799522"/>
                    <a:pt x="2398135" y="2875117"/>
                  </a:cubicBezTo>
                  <a:cubicBezTo>
                    <a:pt x="2604132" y="2950712"/>
                    <a:pt x="2815270" y="3010130"/>
                    <a:pt x="3067153" y="3067885"/>
                  </a:cubicBezTo>
                  <a:cubicBezTo>
                    <a:pt x="3319036" y="3125640"/>
                    <a:pt x="3679550" y="3193599"/>
                    <a:pt x="3909435" y="3221645"/>
                  </a:cubicBezTo>
                  <a:cubicBezTo>
                    <a:pt x="4139320" y="3249691"/>
                    <a:pt x="4356959" y="3233741"/>
                    <a:pt x="4446464" y="323616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AU">
                <a:solidFill>
                  <a:prstClr val="white"/>
                </a:solidFill>
              </a:endParaRPr>
            </a:p>
          </p:txBody>
        </p:sp>
        <p:sp>
          <p:nvSpPr>
            <p:cNvPr id="19" name="Freeform 58">
              <a:extLst>
                <a:ext uri="{FF2B5EF4-FFF2-40B4-BE49-F238E27FC236}">
                  <a16:creationId xmlns:a16="http://schemas.microsoft.com/office/drawing/2014/main" id="{7BA7B9C6-2D47-4BC1-AAE9-D46DB1CF2D91}"/>
                </a:ext>
              </a:extLst>
            </p:cNvPr>
            <p:cNvSpPr/>
            <p:nvPr/>
          </p:nvSpPr>
          <p:spPr>
            <a:xfrm>
              <a:off x="4508732" y="1780744"/>
              <a:ext cx="3727692" cy="2930606"/>
            </a:xfrm>
            <a:custGeom>
              <a:avLst/>
              <a:gdLst>
                <a:gd name="connsiteX0" fmla="*/ 0 w 4397828"/>
                <a:gd name="connsiteY0" fmla="*/ 3338286 h 3338286"/>
                <a:gd name="connsiteX1" fmla="*/ 203200 w 4397828"/>
                <a:gd name="connsiteY1" fmla="*/ 0 h 3338286"/>
                <a:gd name="connsiteX2" fmla="*/ 203200 w 4397828"/>
                <a:gd name="connsiteY2" fmla="*/ 0 h 3338286"/>
                <a:gd name="connsiteX3" fmla="*/ 856343 w 4397828"/>
                <a:gd name="connsiteY3" fmla="*/ 1001486 h 3338286"/>
                <a:gd name="connsiteX4" fmla="*/ 856343 w 4397828"/>
                <a:gd name="connsiteY4" fmla="*/ 1001486 h 3338286"/>
                <a:gd name="connsiteX5" fmla="*/ 1219200 w 4397828"/>
                <a:gd name="connsiteY5" fmla="*/ 1509486 h 3338286"/>
                <a:gd name="connsiteX6" fmla="*/ 1814285 w 4397828"/>
                <a:gd name="connsiteY6" fmla="*/ 2075543 h 3338286"/>
                <a:gd name="connsiteX7" fmla="*/ 2757714 w 4397828"/>
                <a:gd name="connsiteY7" fmla="*/ 2699657 h 3338286"/>
                <a:gd name="connsiteX8" fmla="*/ 3468914 w 4397828"/>
                <a:gd name="connsiteY8" fmla="*/ 3048000 h 3338286"/>
                <a:gd name="connsiteX9" fmla="*/ 4397828 w 4397828"/>
                <a:gd name="connsiteY9" fmla="*/ 3294743 h 3338286"/>
                <a:gd name="connsiteX0" fmla="*/ 0 w 4397828"/>
                <a:gd name="connsiteY0" fmla="*/ 3338286 h 3338286"/>
                <a:gd name="connsiteX1" fmla="*/ 203200 w 4397828"/>
                <a:gd name="connsiteY1" fmla="*/ 0 h 3338286"/>
                <a:gd name="connsiteX2" fmla="*/ 203200 w 4397828"/>
                <a:gd name="connsiteY2" fmla="*/ 0 h 3338286"/>
                <a:gd name="connsiteX3" fmla="*/ 245495 w 4397828"/>
                <a:gd name="connsiteY3" fmla="*/ 69624 h 3338286"/>
                <a:gd name="connsiteX4" fmla="*/ 856343 w 4397828"/>
                <a:gd name="connsiteY4" fmla="*/ 1001486 h 3338286"/>
                <a:gd name="connsiteX5" fmla="*/ 856343 w 4397828"/>
                <a:gd name="connsiteY5" fmla="*/ 1001486 h 3338286"/>
                <a:gd name="connsiteX6" fmla="*/ 1219200 w 4397828"/>
                <a:gd name="connsiteY6" fmla="*/ 1509486 h 3338286"/>
                <a:gd name="connsiteX7" fmla="*/ 1814285 w 4397828"/>
                <a:gd name="connsiteY7" fmla="*/ 2075543 h 3338286"/>
                <a:gd name="connsiteX8" fmla="*/ 2757714 w 4397828"/>
                <a:gd name="connsiteY8" fmla="*/ 2699657 h 3338286"/>
                <a:gd name="connsiteX9" fmla="*/ 3468914 w 4397828"/>
                <a:gd name="connsiteY9" fmla="*/ 3048000 h 3338286"/>
                <a:gd name="connsiteX10" fmla="*/ 4397828 w 4397828"/>
                <a:gd name="connsiteY10" fmla="*/ 3294743 h 3338286"/>
                <a:gd name="connsiteX0" fmla="*/ 0 w 4397828"/>
                <a:gd name="connsiteY0" fmla="*/ 3338286 h 3338286"/>
                <a:gd name="connsiteX1" fmla="*/ 195489 w 4397828"/>
                <a:gd name="connsiteY1" fmla="*/ 45811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400025 h 3400025"/>
                <a:gd name="connsiteX1" fmla="*/ 181202 w 4397828"/>
                <a:gd name="connsiteY1" fmla="*/ 98025 h 3400025"/>
                <a:gd name="connsiteX2" fmla="*/ 203200 w 4397828"/>
                <a:gd name="connsiteY2" fmla="*/ 61739 h 3400025"/>
                <a:gd name="connsiteX3" fmla="*/ 203200 w 4397828"/>
                <a:gd name="connsiteY3" fmla="*/ 61739 h 3400025"/>
                <a:gd name="connsiteX4" fmla="*/ 226445 w 4397828"/>
                <a:gd name="connsiteY4" fmla="*/ 64688 h 3400025"/>
                <a:gd name="connsiteX5" fmla="*/ 255020 w 4397828"/>
                <a:gd name="connsiteY5" fmla="*/ 76595 h 3400025"/>
                <a:gd name="connsiteX6" fmla="*/ 856343 w 4397828"/>
                <a:gd name="connsiteY6" fmla="*/ 1063225 h 3400025"/>
                <a:gd name="connsiteX7" fmla="*/ 856343 w 4397828"/>
                <a:gd name="connsiteY7" fmla="*/ 1063225 h 3400025"/>
                <a:gd name="connsiteX8" fmla="*/ 1219200 w 4397828"/>
                <a:gd name="connsiteY8" fmla="*/ 1571225 h 3400025"/>
                <a:gd name="connsiteX9" fmla="*/ 1814285 w 4397828"/>
                <a:gd name="connsiteY9" fmla="*/ 2137282 h 3400025"/>
                <a:gd name="connsiteX10" fmla="*/ 2757714 w 4397828"/>
                <a:gd name="connsiteY10" fmla="*/ 2761396 h 3400025"/>
                <a:gd name="connsiteX11" fmla="*/ 3468914 w 4397828"/>
                <a:gd name="connsiteY11" fmla="*/ 3109739 h 3400025"/>
                <a:gd name="connsiteX12" fmla="*/ 4397828 w 4397828"/>
                <a:gd name="connsiteY12" fmla="*/ 3356482 h 3400025"/>
                <a:gd name="connsiteX0" fmla="*/ 0 w 4397828"/>
                <a:gd name="connsiteY0" fmla="*/ 3422824 h 3422824"/>
                <a:gd name="connsiteX1" fmla="*/ 181202 w 4397828"/>
                <a:gd name="connsiteY1" fmla="*/ 120824 h 3422824"/>
                <a:gd name="connsiteX2" fmla="*/ 203200 w 4397828"/>
                <a:gd name="connsiteY2" fmla="*/ 84538 h 3422824"/>
                <a:gd name="connsiteX3" fmla="*/ 203200 w 4397828"/>
                <a:gd name="connsiteY3" fmla="*/ 84538 h 3422824"/>
                <a:gd name="connsiteX4" fmla="*/ 226445 w 4397828"/>
                <a:gd name="connsiteY4" fmla="*/ 87487 h 3422824"/>
                <a:gd name="connsiteX5" fmla="*/ 212158 w 4397828"/>
                <a:gd name="connsiteY5" fmla="*/ 32719 h 3422824"/>
                <a:gd name="connsiteX6" fmla="*/ 255020 w 4397828"/>
                <a:gd name="connsiteY6" fmla="*/ 99394 h 3422824"/>
                <a:gd name="connsiteX7" fmla="*/ 856343 w 4397828"/>
                <a:gd name="connsiteY7" fmla="*/ 1086024 h 3422824"/>
                <a:gd name="connsiteX8" fmla="*/ 856343 w 4397828"/>
                <a:gd name="connsiteY8" fmla="*/ 1086024 h 3422824"/>
                <a:gd name="connsiteX9" fmla="*/ 1219200 w 4397828"/>
                <a:gd name="connsiteY9" fmla="*/ 1594024 h 3422824"/>
                <a:gd name="connsiteX10" fmla="*/ 1814285 w 4397828"/>
                <a:gd name="connsiteY10" fmla="*/ 2160081 h 3422824"/>
                <a:gd name="connsiteX11" fmla="*/ 2757714 w 4397828"/>
                <a:gd name="connsiteY11" fmla="*/ 2784195 h 3422824"/>
                <a:gd name="connsiteX12" fmla="*/ 3468914 w 4397828"/>
                <a:gd name="connsiteY12" fmla="*/ 3132538 h 3422824"/>
                <a:gd name="connsiteX13" fmla="*/ 4397828 w 4397828"/>
                <a:gd name="connsiteY13" fmla="*/ 3379281 h 3422824"/>
                <a:gd name="connsiteX0" fmla="*/ 0 w 4397828"/>
                <a:gd name="connsiteY0" fmla="*/ 3406101 h 3406101"/>
                <a:gd name="connsiteX1" fmla="*/ 181202 w 4397828"/>
                <a:gd name="connsiteY1" fmla="*/ 104101 h 3406101"/>
                <a:gd name="connsiteX2" fmla="*/ 203200 w 4397828"/>
                <a:gd name="connsiteY2" fmla="*/ 67815 h 3406101"/>
                <a:gd name="connsiteX3" fmla="*/ 203200 w 4397828"/>
                <a:gd name="connsiteY3" fmla="*/ 67815 h 3406101"/>
                <a:gd name="connsiteX4" fmla="*/ 226445 w 4397828"/>
                <a:gd name="connsiteY4" fmla="*/ 70764 h 3406101"/>
                <a:gd name="connsiteX5" fmla="*/ 212158 w 4397828"/>
                <a:gd name="connsiteY5" fmla="*/ 15996 h 3406101"/>
                <a:gd name="connsiteX6" fmla="*/ 255020 w 4397828"/>
                <a:gd name="connsiteY6" fmla="*/ 82671 h 3406101"/>
                <a:gd name="connsiteX7" fmla="*/ 856343 w 4397828"/>
                <a:gd name="connsiteY7" fmla="*/ 1069301 h 3406101"/>
                <a:gd name="connsiteX8" fmla="*/ 856343 w 4397828"/>
                <a:gd name="connsiteY8" fmla="*/ 1069301 h 3406101"/>
                <a:gd name="connsiteX9" fmla="*/ 1219200 w 4397828"/>
                <a:gd name="connsiteY9" fmla="*/ 1577301 h 3406101"/>
                <a:gd name="connsiteX10" fmla="*/ 1814285 w 4397828"/>
                <a:gd name="connsiteY10" fmla="*/ 2143358 h 3406101"/>
                <a:gd name="connsiteX11" fmla="*/ 2757714 w 4397828"/>
                <a:gd name="connsiteY11" fmla="*/ 2767472 h 3406101"/>
                <a:gd name="connsiteX12" fmla="*/ 3468914 w 4397828"/>
                <a:gd name="connsiteY12" fmla="*/ 3115815 h 3406101"/>
                <a:gd name="connsiteX13" fmla="*/ 4397828 w 4397828"/>
                <a:gd name="connsiteY13" fmla="*/ 3362558 h 3406101"/>
                <a:gd name="connsiteX0" fmla="*/ 0 w 4397828"/>
                <a:gd name="connsiteY0" fmla="*/ 3400026 h 3400026"/>
                <a:gd name="connsiteX1" fmla="*/ 181202 w 4397828"/>
                <a:gd name="connsiteY1" fmla="*/ 98026 h 3400026"/>
                <a:gd name="connsiteX2" fmla="*/ 203200 w 4397828"/>
                <a:gd name="connsiteY2" fmla="*/ 61740 h 3400026"/>
                <a:gd name="connsiteX3" fmla="*/ 203200 w 4397828"/>
                <a:gd name="connsiteY3" fmla="*/ 61740 h 3400026"/>
                <a:gd name="connsiteX4" fmla="*/ 226445 w 4397828"/>
                <a:gd name="connsiteY4" fmla="*/ 64689 h 3400026"/>
                <a:gd name="connsiteX5" fmla="*/ 255020 w 4397828"/>
                <a:gd name="connsiteY5" fmla="*/ 76596 h 3400026"/>
                <a:gd name="connsiteX6" fmla="*/ 856343 w 4397828"/>
                <a:gd name="connsiteY6" fmla="*/ 1063226 h 3400026"/>
                <a:gd name="connsiteX7" fmla="*/ 856343 w 4397828"/>
                <a:gd name="connsiteY7" fmla="*/ 1063226 h 3400026"/>
                <a:gd name="connsiteX8" fmla="*/ 1219200 w 4397828"/>
                <a:gd name="connsiteY8" fmla="*/ 1571226 h 3400026"/>
                <a:gd name="connsiteX9" fmla="*/ 1814285 w 4397828"/>
                <a:gd name="connsiteY9" fmla="*/ 2137283 h 3400026"/>
                <a:gd name="connsiteX10" fmla="*/ 2757714 w 4397828"/>
                <a:gd name="connsiteY10" fmla="*/ 2761397 h 3400026"/>
                <a:gd name="connsiteX11" fmla="*/ 3468914 w 4397828"/>
                <a:gd name="connsiteY11" fmla="*/ 3109740 h 3400026"/>
                <a:gd name="connsiteX12" fmla="*/ 4397828 w 4397828"/>
                <a:gd name="connsiteY12" fmla="*/ 3356483 h 3400026"/>
                <a:gd name="connsiteX0" fmla="*/ 0 w 4397828"/>
                <a:gd name="connsiteY0" fmla="*/ 3398313 h 3398313"/>
                <a:gd name="connsiteX1" fmla="*/ 181202 w 4397828"/>
                <a:gd name="connsiteY1" fmla="*/ 96313 h 3398313"/>
                <a:gd name="connsiteX2" fmla="*/ 203200 w 4397828"/>
                <a:gd name="connsiteY2" fmla="*/ 60027 h 3398313"/>
                <a:gd name="connsiteX3" fmla="*/ 203200 w 4397828"/>
                <a:gd name="connsiteY3" fmla="*/ 60027 h 3398313"/>
                <a:gd name="connsiteX4" fmla="*/ 226445 w 4397828"/>
                <a:gd name="connsiteY4" fmla="*/ 62976 h 3398313"/>
                <a:gd name="connsiteX5" fmla="*/ 285976 w 4397828"/>
                <a:gd name="connsiteY5" fmla="*/ 77264 h 3398313"/>
                <a:gd name="connsiteX6" fmla="*/ 856343 w 4397828"/>
                <a:gd name="connsiteY6" fmla="*/ 1061513 h 3398313"/>
                <a:gd name="connsiteX7" fmla="*/ 856343 w 4397828"/>
                <a:gd name="connsiteY7" fmla="*/ 1061513 h 3398313"/>
                <a:gd name="connsiteX8" fmla="*/ 1219200 w 4397828"/>
                <a:gd name="connsiteY8" fmla="*/ 1569513 h 3398313"/>
                <a:gd name="connsiteX9" fmla="*/ 1814285 w 4397828"/>
                <a:gd name="connsiteY9" fmla="*/ 2135570 h 3398313"/>
                <a:gd name="connsiteX10" fmla="*/ 2757714 w 4397828"/>
                <a:gd name="connsiteY10" fmla="*/ 2759684 h 3398313"/>
                <a:gd name="connsiteX11" fmla="*/ 3468914 w 4397828"/>
                <a:gd name="connsiteY11" fmla="*/ 3108027 h 3398313"/>
                <a:gd name="connsiteX12" fmla="*/ 4397828 w 4397828"/>
                <a:gd name="connsiteY12" fmla="*/ 3354770 h 3398313"/>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5976 w 4397828"/>
                <a:gd name="connsiteY5" fmla="*/ 1723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8357 w 4397828"/>
                <a:gd name="connsiteY5" fmla="*/ 29143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9349 h 3339349"/>
                <a:gd name="connsiteX1" fmla="*/ 181202 w 4397828"/>
                <a:gd name="connsiteY1" fmla="*/ 37349 h 3339349"/>
                <a:gd name="connsiteX2" fmla="*/ 203200 w 4397828"/>
                <a:gd name="connsiteY2" fmla="*/ 1063 h 3339349"/>
                <a:gd name="connsiteX3" fmla="*/ 191294 w 4397828"/>
                <a:gd name="connsiteY3" fmla="*/ 10588 h 3339349"/>
                <a:gd name="connsiteX4" fmla="*/ 226445 w 4397828"/>
                <a:gd name="connsiteY4" fmla="*/ 4012 h 3339349"/>
                <a:gd name="connsiteX5" fmla="*/ 278832 w 4397828"/>
                <a:gd name="connsiteY5" fmla="*/ 37350 h 3339349"/>
                <a:gd name="connsiteX6" fmla="*/ 856343 w 4397828"/>
                <a:gd name="connsiteY6" fmla="*/ 1002549 h 3339349"/>
                <a:gd name="connsiteX7" fmla="*/ 856343 w 4397828"/>
                <a:gd name="connsiteY7" fmla="*/ 1002549 h 3339349"/>
                <a:gd name="connsiteX8" fmla="*/ 1219200 w 4397828"/>
                <a:gd name="connsiteY8" fmla="*/ 1510549 h 3339349"/>
                <a:gd name="connsiteX9" fmla="*/ 1814285 w 4397828"/>
                <a:gd name="connsiteY9" fmla="*/ 2076606 h 3339349"/>
                <a:gd name="connsiteX10" fmla="*/ 2757714 w 4397828"/>
                <a:gd name="connsiteY10" fmla="*/ 2700720 h 3339349"/>
                <a:gd name="connsiteX11" fmla="*/ 3468914 w 4397828"/>
                <a:gd name="connsiteY11" fmla="*/ 3049063 h 3339349"/>
                <a:gd name="connsiteX12" fmla="*/ 4397828 w 4397828"/>
                <a:gd name="connsiteY12" fmla="*/ 3295806 h 3339349"/>
                <a:gd name="connsiteX0" fmla="*/ 0 w 4397828"/>
                <a:gd name="connsiteY0" fmla="*/ 3341392 h 3341392"/>
                <a:gd name="connsiteX1" fmla="*/ 181202 w 4397828"/>
                <a:gd name="connsiteY1" fmla="*/ 39392 h 3341392"/>
                <a:gd name="connsiteX2" fmla="*/ 203200 w 4397828"/>
                <a:gd name="connsiteY2" fmla="*/ 3106 h 3341392"/>
                <a:gd name="connsiteX3" fmla="*/ 226445 w 4397828"/>
                <a:gd name="connsiteY3" fmla="*/ 6055 h 3341392"/>
                <a:gd name="connsiteX4" fmla="*/ 278832 w 4397828"/>
                <a:gd name="connsiteY4" fmla="*/ 39393 h 3341392"/>
                <a:gd name="connsiteX5" fmla="*/ 856343 w 4397828"/>
                <a:gd name="connsiteY5" fmla="*/ 1004592 h 3341392"/>
                <a:gd name="connsiteX6" fmla="*/ 856343 w 4397828"/>
                <a:gd name="connsiteY6" fmla="*/ 1004592 h 3341392"/>
                <a:gd name="connsiteX7" fmla="*/ 1219200 w 4397828"/>
                <a:gd name="connsiteY7" fmla="*/ 1512592 h 3341392"/>
                <a:gd name="connsiteX8" fmla="*/ 1814285 w 4397828"/>
                <a:gd name="connsiteY8" fmla="*/ 2078649 h 3341392"/>
                <a:gd name="connsiteX9" fmla="*/ 2757714 w 4397828"/>
                <a:gd name="connsiteY9" fmla="*/ 2702763 h 3341392"/>
                <a:gd name="connsiteX10" fmla="*/ 3468914 w 4397828"/>
                <a:gd name="connsiteY10" fmla="*/ 3051106 h 3341392"/>
                <a:gd name="connsiteX11" fmla="*/ 4397828 w 4397828"/>
                <a:gd name="connsiteY11" fmla="*/ 3297849 h 3341392"/>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814285 w 4397828"/>
                <a:gd name="connsiteY8" fmla="*/ 2079767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19394 h 3342510"/>
                <a:gd name="connsiteX10" fmla="*/ 3468914 w 4397828"/>
                <a:gd name="connsiteY10" fmla="*/ 3052224 h 3342510"/>
                <a:gd name="connsiteX11" fmla="*/ 4397828 w 4397828"/>
                <a:gd name="connsiteY11" fmla="*/ 3298967 h 33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7828" h="3342510">
                  <a:moveTo>
                    <a:pt x="0" y="3342510"/>
                  </a:moveTo>
                  <a:lnTo>
                    <a:pt x="181202" y="40510"/>
                  </a:lnTo>
                  <a:cubicBezTo>
                    <a:pt x="188535" y="28415"/>
                    <a:pt x="193278" y="10177"/>
                    <a:pt x="203200" y="4224"/>
                  </a:cubicBezTo>
                  <a:cubicBezTo>
                    <a:pt x="213122" y="-1729"/>
                    <a:pt x="228127" y="-1256"/>
                    <a:pt x="240732" y="4792"/>
                  </a:cubicBezTo>
                  <a:cubicBezTo>
                    <a:pt x="249369" y="7268"/>
                    <a:pt x="257192" y="14581"/>
                    <a:pt x="278832" y="40511"/>
                  </a:cubicBezTo>
                  <a:lnTo>
                    <a:pt x="856343" y="1005710"/>
                  </a:lnTo>
                  <a:lnTo>
                    <a:pt x="856343" y="1005710"/>
                  </a:lnTo>
                  <a:cubicBezTo>
                    <a:pt x="916819" y="1090377"/>
                    <a:pt x="1032879" y="1314018"/>
                    <a:pt x="1219200" y="1513710"/>
                  </a:cubicBezTo>
                  <a:cubicBezTo>
                    <a:pt x="1405521" y="1713402"/>
                    <a:pt x="1717850" y="2002916"/>
                    <a:pt x="1974269" y="2203863"/>
                  </a:cubicBezTo>
                  <a:cubicBezTo>
                    <a:pt x="2230688" y="2404810"/>
                    <a:pt x="2508607" y="2578001"/>
                    <a:pt x="2757714" y="2719394"/>
                  </a:cubicBezTo>
                  <a:cubicBezTo>
                    <a:pt x="3006821" y="2860787"/>
                    <a:pt x="3195562" y="2955629"/>
                    <a:pt x="3468914" y="3052224"/>
                  </a:cubicBezTo>
                  <a:cubicBezTo>
                    <a:pt x="3742266" y="3148819"/>
                    <a:pt x="4262361" y="3255424"/>
                    <a:pt x="4397828" y="3298967"/>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AU">
                <a:solidFill>
                  <a:prstClr val="white"/>
                </a:solidFill>
              </a:endParaRPr>
            </a:p>
          </p:txBody>
        </p:sp>
        <p:sp>
          <p:nvSpPr>
            <p:cNvPr id="20" name="Rectangle 21">
              <a:extLst>
                <a:ext uri="{FF2B5EF4-FFF2-40B4-BE49-F238E27FC236}">
                  <a16:creationId xmlns:a16="http://schemas.microsoft.com/office/drawing/2014/main" id="{56AD93A8-A9BB-4655-9295-A538589C5254}"/>
                </a:ext>
              </a:extLst>
            </p:cNvPr>
            <p:cNvSpPr>
              <a:spLocks noChangeArrowheads="1"/>
            </p:cNvSpPr>
            <p:nvPr/>
          </p:nvSpPr>
          <p:spPr bwMode="auto">
            <a:xfrm>
              <a:off x="5342758" y="3242243"/>
              <a:ext cx="1141920" cy="590846"/>
            </a:xfrm>
            <a:prstGeom prst="rect">
              <a:avLst/>
            </a:prstGeom>
            <a:solidFill>
              <a:schemeClr val="bg1"/>
            </a:solidFill>
            <a:ln w="12700">
              <a:noFill/>
              <a:miter lim="800000"/>
              <a:headEnd/>
              <a:tailEnd/>
            </a:ln>
          </p:spPr>
          <p:txBody>
            <a:bodyPr wrap="none" lIns="0" tIns="0" rIns="0" bIns="0">
              <a:spAutoFit/>
            </a:bodyPr>
            <a:lstStyle/>
            <a:p>
              <a:pPr algn="r" defTabSz="914400"/>
              <a:r>
                <a:rPr lang="en-US" sz="1600">
                  <a:solidFill>
                    <a:srgbClr val="4E6BFA"/>
                  </a:solidFill>
                  <a:ea typeface="ＭＳ Ｐゴシック" pitchFamily="34" charset="-128"/>
                </a:rPr>
                <a:t>Asthma </a:t>
              </a:r>
              <a:br>
                <a:rPr lang="en-US" sz="1600">
                  <a:solidFill>
                    <a:srgbClr val="4E6BFA"/>
                  </a:solidFill>
                  <a:ea typeface="ＭＳ Ｐゴシック" pitchFamily="34" charset="-128"/>
                </a:rPr>
              </a:br>
              <a:r>
                <a:rPr lang="en-US" sz="1600">
                  <a:solidFill>
                    <a:srgbClr val="4E6BFA"/>
                  </a:solidFill>
                  <a:ea typeface="ＭＳ Ｐゴシック" pitchFamily="34" charset="-128"/>
                </a:rPr>
                <a:t>(after BD)</a:t>
              </a:r>
            </a:p>
          </p:txBody>
        </p:sp>
        <p:sp>
          <p:nvSpPr>
            <p:cNvPr id="21" name="Rectangle 22">
              <a:extLst>
                <a:ext uri="{FF2B5EF4-FFF2-40B4-BE49-F238E27FC236}">
                  <a16:creationId xmlns:a16="http://schemas.microsoft.com/office/drawing/2014/main" id="{1677197D-5A93-4829-B777-8E71AB7C94CE}"/>
                </a:ext>
              </a:extLst>
            </p:cNvPr>
            <p:cNvSpPr>
              <a:spLocks noChangeArrowheads="1"/>
            </p:cNvSpPr>
            <p:nvPr/>
          </p:nvSpPr>
          <p:spPr bwMode="auto">
            <a:xfrm>
              <a:off x="4984676" y="3917743"/>
              <a:ext cx="1359625" cy="590846"/>
            </a:xfrm>
            <a:prstGeom prst="rect">
              <a:avLst/>
            </a:prstGeom>
            <a:solidFill>
              <a:schemeClr val="bg1"/>
            </a:solidFill>
            <a:ln w="12700">
              <a:noFill/>
              <a:miter lim="800000"/>
              <a:headEnd/>
              <a:tailEnd/>
            </a:ln>
          </p:spPr>
          <p:txBody>
            <a:bodyPr wrap="none" lIns="0" tIns="0" rIns="0" bIns="0">
              <a:spAutoFit/>
            </a:bodyPr>
            <a:lstStyle/>
            <a:p>
              <a:pPr algn="r" defTabSz="914400"/>
              <a:r>
                <a:rPr lang="en-US" sz="1600">
                  <a:solidFill>
                    <a:srgbClr val="FF0000"/>
                  </a:solidFill>
                  <a:ea typeface="ＭＳ Ｐゴシック" pitchFamily="34" charset="-128"/>
                </a:rPr>
                <a:t>Asthma </a:t>
              </a:r>
              <a:br>
                <a:rPr lang="en-US" sz="1600">
                  <a:solidFill>
                    <a:srgbClr val="FF0000"/>
                  </a:solidFill>
                  <a:ea typeface="ＭＳ Ｐゴシック" pitchFamily="34" charset="-128"/>
                </a:rPr>
              </a:br>
              <a:r>
                <a:rPr lang="en-US" sz="1600">
                  <a:solidFill>
                    <a:srgbClr val="FF0000"/>
                  </a:solidFill>
                  <a:ea typeface="ＭＳ Ｐゴシック" pitchFamily="34" charset="-128"/>
                </a:rPr>
                <a:t>(before BD)</a:t>
              </a:r>
            </a:p>
          </p:txBody>
        </p:sp>
        <p:sp>
          <p:nvSpPr>
            <p:cNvPr id="22" name="Freeform 61">
              <a:extLst>
                <a:ext uri="{FF2B5EF4-FFF2-40B4-BE49-F238E27FC236}">
                  <a16:creationId xmlns:a16="http://schemas.microsoft.com/office/drawing/2014/main" id="{7992C713-62C9-4AC5-A793-43447144C770}"/>
                </a:ext>
              </a:extLst>
            </p:cNvPr>
            <p:cNvSpPr/>
            <p:nvPr/>
          </p:nvSpPr>
          <p:spPr>
            <a:xfrm>
              <a:off x="4508732" y="1809320"/>
              <a:ext cx="3770539" cy="2909968"/>
            </a:xfrm>
            <a:custGeom>
              <a:avLst/>
              <a:gdLst>
                <a:gd name="connsiteX0" fmla="*/ 0 w 4706509"/>
                <a:gd name="connsiteY0" fmla="*/ 3323771 h 3553385"/>
                <a:gd name="connsiteX1" fmla="*/ 217714 w 4706509"/>
                <a:gd name="connsiteY1" fmla="*/ 0 h 3553385"/>
                <a:gd name="connsiteX2" fmla="*/ 217714 w 4706509"/>
                <a:gd name="connsiteY2" fmla="*/ 0 h 3553385"/>
                <a:gd name="connsiteX3" fmla="*/ 4412343 w 4706509"/>
                <a:gd name="connsiteY3" fmla="*/ 3294743 h 3553385"/>
                <a:gd name="connsiteX4" fmla="*/ 4397829 w 4706509"/>
                <a:gd name="connsiteY4" fmla="*/ 3294743 h 3553385"/>
                <a:gd name="connsiteX0" fmla="*/ 0 w 4706509"/>
                <a:gd name="connsiteY0" fmla="*/ 3323771 h 3553385"/>
                <a:gd name="connsiteX1" fmla="*/ 217714 w 4706509"/>
                <a:gd name="connsiteY1" fmla="*/ 0 h 3553385"/>
                <a:gd name="connsiteX2" fmla="*/ 217714 w 4706509"/>
                <a:gd name="connsiteY2" fmla="*/ 0 h 3553385"/>
                <a:gd name="connsiteX3" fmla="*/ 249743 w 4706509"/>
                <a:gd name="connsiteY3" fmla="*/ 23134 h 3553385"/>
                <a:gd name="connsiteX4" fmla="*/ 4412343 w 4706509"/>
                <a:gd name="connsiteY4" fmla="*/ 3294743 h 3553385"/>
                <a:gd name="connsiteX5" fmla="*/ 4397829 w 4706509"/>
                <a:gd name="connsiteY5" fmla="*/ 3294743 h 3553385"/>
                <a:gd name="connsiteX0" fmla="*/ 0 w 4706509"/>
                <a:gd name="connsiteY0" fmla="*/ 3323771 h 3553385"/>
                <a:gd name="connsiteX1" fmla="*/ 208968 w 4706509"/>
                <a:gd name="connsiteY1" fmla="*/ 51260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196226 w 4706509"/>
                <a:gd name="connsiteY3" fmla="*/ 23134 h 3553385"/>
                <a:gd name="connsiteX4" fmla="*/ 217714 w 4706509"/>
                <a:gd name="connsiteY4" fmla="*/ 0 h 3553385"/>
                <a:gd name="connsiteX5" fmla="*/ 249743 w 4706509"/>
                <a:gd name="connsiteY5" fmla="*/ 23134 h 3553385"/>
                <a:gd name="connsiteX6" fmla="*/ 4412343 w 4706509"/>
                <a:gd name="connsiteY6" fmla="*/ 3294743 h 3553385"/>
                <a:gd name="connsiteX7" fmla="*/ 4397829 w 4706509"/>
                <a:gd name="connsiteY7" fmla="*/ 3294743 h 3553385"/>
                <a:gd name="connsiteX0" fmla="*/ 0 w 4706509"/>
                <a:gd name="connsiteY0" fmla="*/ 3325669 h 3555283"/>
                <a:gd name="connsiteX1" fmla="*/ 188581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4441 h 3554055"/>
                <a:gd name="connsiteX1" fmla="*/ 178388 w 4706509"/>
                <a:gd name="connsiteY1" fmla="*/ 46815 h 3554055"/>
                <a:gd name="connsiteX2" fmla="*/ 217714 w 4706509"/>
                <a:gd name="connsiteY2" fmla="*/ 670 h 3554055"/>
                <a:gd name="connsiteX3" fmla="*/ 165645 w 4706509"/>
                <a:gd name="connsiteY3" fmla="*/ 18690 h 3554055"/>
                <a:gd name="connsiteX4" fmla="*/ 188581 w 4706509"/>
                <a:gd name="connsiteY4" fmla="*/ 8462 h 3554055"/>
                <a:gd name="connsiteX5" fmla="*/ 217714 w 4706509"/>
                <a:gd name="connsiteY5" fmla="*/ 670 h 3554055"/>
                <a:gd name="connsiteX6" fmla="*/ 249743 w 4706509"/>
                <a:gd name="connsiteY6" fmla="*/ 23804 h 3554055"/>
                <a:gd name="connsiteX7" fmla="*/ 4412343 w 4706509"/>
                <a:gd name="connsiteY7" fmla="*/ 3295413 h 3554055"/>
                <a:gd name="connsiteX8" fmla="*/ 4397829 w 4706509"/>
                <a:gd name="connsiteY8" fmla="*/ 3295413 h 3554055"/>
                <a:gd name="connsiteX0" fmla="*/ 0 w 4706509"/>
                <a:gd name="connsiteY0" fmla="*/ 3325426 h 3555040"/>
                <a:gd name="connsiteX1" fmla="*/ 178388 w 4706509"/>
                <a:gd name="connsiteY1" fmla="*/ 47800 h 3555040"/>
                <a:gd name="connsiteX2" fmla="*/ 217714 w 4706509"/>
                <a:gd name="connsiteY2" fmla="*/ 1655 h 3555040"/>
                <a:gd name="connsiteX3" fmla="*/ 188581 w 4706509"/>
                <a:gd name="connsiteY3" fmla="*/ 9447 h 3555040"/>
                <a:gd name="connsiteX4" fmla="*/ 217714 w 4706509"/>
                <a:gd name="connsiteY4" fmla="*/ 1655 h 3555040"/>
                <a:gd name="connsiteX5" fmla="*/ 249743 w 4706509"/>
                <a:gd name="connsiteY5" fmla="*/ 24789 h 3555040"/>
                <a:gd name="connsiteX6" fmla="*/ 4412343 w 4706509"/>
                <a:gd name="connsiteY6" fmla="*/ 3296398 h 3555040"/>
                <a:gd name="connsiteX7" fmla="*/ 4397829 w 4706509"/>
                <a:gd name="connsiteY7" fmla="*/ 3296398 h 3555040"/>
                <a:gd name="connsiteX0" fmla="*/ 0 w 4703011"/>
                <a:gd name="connsiteY0" fmla="*/ 3325426 h 3553898"/>
                <a:gd name="connsiteX1" fmla="*/ 178388 w 4703011"/>
                <a:gd name="connsiteY1" fmla="*/ 47800 h 3553898"/>
                <a:gd name="connsiteX2" fmla="*/ 217714 w 4703011"/>
                <a:gd name="connsiteY2" fmla="*/ 1655 h 3553898"/>
                <a:gd name="connsiteX3" fmla="*/ 188581 w 4703011"/>
                <a:gd name="connsiteY3" fmla="*/ 9447 h 3553898"/>
                <a:gd name="connsiteX4" fmla="*/ 217714 w 4703011"/>
                <a:gd name="connsiteY4" fmla="*/ 1655 h 3553898"/>
                <a:gd name="connsiteX5" fmla="*/ 265033 w 4703011"/>
                <a:gd name="connsiteY5" fmla="*/ 17118 h 3553898"/>
                <a:gd name="connsiteX6" fmla="*/ 4412343 w 4703011"/>
                <a:gd name="connsiteY6" fmla="*/ 3296398 h 3553898"/>
                <a:gd name="connsiteX7" fmla="*/ 4397829 w 4703011"/>
                <a:gd name="connsiteY7" fmla="*/ 3296398 h 3553898"/>
                <a:gd name="connsiteX0" fmla="*/ 0 w 4703011"/>
                <a:gd name="connsiteY0" fmla="*/ 3324588 h 3553060"/>
                <a:gd name="connsiteX1" fmla="*/ 178388 w 4703011"/>
                <a:gd name="connsiteY1" fmla="*/ 46962 h 3553060"/>
                <a:gd name="connsiteX2" fmla="*/ 217714 w 4703011"/>
                <a:gd name="connsiteY2" fmla="*/ 817 h 3553060"/>
                <a:gd name="connsiteX3" fmla="*/ 191130 w 4703011"/>
                <a:gd name="connsiteY3" fmla="*/ 16280 h 3553060"/>
                <a:gd name="connsiteX4" fmla="*/ 217714 w 4703011"/>
                <a:gd name="connsiteY4" fmla="*/ 817 h 3553060"/>
                <a:gd name="connsiteX5" fmla="*/ 265033 w 4703011"/>
                <a:gd name="connsiteY5" fmla="*/ 16280 h 3553060"/>
                <a:gd name="connsiteX6" fmla="*/ 4412343 w 4703011"/>
                <a:gd name="connsiteY6" fmla="*/ 3295560 h 3553060"/>
                <a:gd name="connsiteX7" fmla="*/ 4397829 w 4703011"/>
                <a:gd name="connsiteY7" fmla="*/ 3295560 h 3553060"/>
                <a:gd name="connsiteX0" fmla="*/ 0 w 4412343"/>
                <a:gd name="connsiteY0" fmla="*/ 3324588 h 3324588"/>
                <a:gd name="connsiteX1" fmla="*/ 178388 w 4412343"/>
                <a:gd name="connsiteY1" fmla="*/ 46962 h 3324588"/>
                <a:gd name="connsiteX2" fmla="*/ 217714 w 4412343"/>
                <a:gd name="connsiteY2" fmla="*/ 817 h 3324588"/>
                <a:gd name="connsiteX3" fmla="*/ 191130 w 4412343"/>
                <a:gd name="connsiteY3" fmla="*/ 16280 h 3324588"/>
                <a:gd name="connsiteX4" fmla="*/ 217714 w 4412343"/>
                <a:gd name="connsiteY4" fmla="*/ 817 h 3324588"/>
                <a:gd name="connsiteX5" fmla="*/ 265033 w 4412343"/>
                <a:gd name="connsiteY5" fmla="*/ 16280 h 3324588"/>
                <a:gd name="connsiteX6" fmla="*/ 4412343 w 4412343"/>
                <a:gd name="connsiteY6" fmla="*/ 3295560 h 3324588"/>
                <a:gd name="connsiteX0" fmla="*/ 0 w 4754069"/>
                <a:gd name="connsiteY0" fmla="*/ 3324588 h 3560505"/>
                <a:gd name="connsiteX1" fmla="*/ 178388 w 4754069"/>
                <a:gd name="connsiteY1" fmla="*/ 46962 h 3560505"/>
                <a:gd name="connsiteX2" fmla="*/ 217714 w 4754069"/>
                <a:gd name="connsiteY2" fmla="*/ 817 h 3560505"/>
                <a:gd name="connsiteX3" fmla="*/ 191130 w 4754069"/>
                <a:gd name="connsiteY3" fmla="*/ 16280 h 3560505"/>
                <a:gd name="connsiteX4" fmla="*/ 217714 w 4754069"/>
                <a:gd name="connsiteY4" fmla="*/ 817 h 3560505"/>
                <a:gd name="connsiteX5" fmla="*/ 265033 w 4754069"/>
                <a:gd name="connsiteY5" fmla="*/ 16280 h 3560505"/>
                <a:gd name="connsiteX6" fmla="*/ 4754069 w 4754069"/>
                <a:gd name="connsiteY6" fmla="*/ 3560505 h 3560505"/>
                <a:gd name="connsiteX0" fmla="*/ 0 w 4770923"/>
                <a:gd name="connsiteY0" fmla="*/ 3565061 h 3565061"/>
                <a:gd name="connsiteX1" fmla="*/ 195242 w 4770923"/>
                <a:gd name="connsiteY1" fmla="*/ 46962 h 3565061"/>
                <a:gd name="connsiteX2" fmla="*/ 234568 w 4770923"/>
                <a:gd name="connsiteY2" fmla="*/ 817 h 3565061"/>
                <a:gd name="connsiteX3" fmla="*/ 207984 w 4770923"/>
                <a:gd name="connsiteY3" fmla="*/ 16280 h 3565061"/>
                <a:gd name="connsiteX4" fmla="*/ 234568 w 4770923"/>
                <a:gd name="connsiteY4" fmla="*/ 817 h 3565061"/>
                <a:gd name="connsiteX5" fmla="*/ 281887 w 4770923"/>
                <a:gd name="connsiteY5" fmla="*/ 16280 h 3565061"/>
                <a:gd name="connsiteX6" fmla="*/ 4770923 w 4770923"/>
                <a:gd name="connsiteY6" fmla="*/ 3560505 h 356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0923" h="3565061">
                  <a:moveTo>
                    <a:pt x="0" y="3565061"/>
                  </a:moveTo>
                  <a:lnTo>
                    <a:pt x="195242" y="46962"/>
                  </a:lnTo>
                  <a:cubicBezTo>
                    <a:pt x="187115" y="21352"/>
                    <a:pt x="232444" y="5931"/>
                    <a:pt x="234568" y="817"/>
                  </a:cubicBezTo>
                  <a:cubicBezTo>
                    <a:pt x="236692" y="-4297"/>
                    <a:pt x="207984" y="16280"/>
                    <a:pt x="207984" y="16280"/>
                  </a:cubicBezTo>
                  <a:cubicBezTo>
                    <a:pt x="207984" y="16280"/>
                    <a:pt x="222251" y="817"/>
                    <a:pt x="234568" y="817"/>
                  </a:cubicBezTo>
                  <a:cubicBezTo>
                    <a:pt x="246885" y="817"/>
                    <a:pt x="271211" y="8569"/>
                    <a:pt x="281887" y="16280"/>
                  </a:cubicBezTo>
                  <a:lnTo>
                    <a:pt x="4770923" y="3560505"/>
                  </a:lnTo>
                </a:path>
              </a:pathLst>
            </a:cu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AU">
                <a:solidFill>
                  <a:prstClr val="white"/>
                </a:solidFill>
              </a:endParaRPr>
            </a:p>
          </p:txBody>
        </p:sp>
        <p:sp>
          <p:nvSpPr>
            <p:cNvPr id="23" name="Freeform 62">
              <a:extLst>
                <a:ext uri="{FF2B5EF4-FFF2-40B4-BE49-F238E27FC236}">
                  <a16:creationId xmlns:a16="http://schemas.microsoft.com/office/drawing/2014/main" id="{0DAE8E8F-036D-40D7-A535-0EA66B8CB31A}"/>
                </a:ext>
              </a:extLst>
            </p:cNvPr>
            <p:cNvSpPr/>
            <p:nvPr/>
          </p:nvSpPr>
          <p:spPr>
            <a:xfrm>
              <a:off x="4524601" y="4739926"/>
              <a:ext cx="3530913" cy="1857426"/>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AU">
                <a:solidFill>
                  <a:prstClr val="white"/>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57523" y="192619"/>
            <a:ext cx="11022106" cy="462289"/>
          </a:xfrm>
        </p:spPr>
        <p:txBody>
          <a:bodyPr>
            <a:noAutofit/>
          </a:bodyPr>
          <a:lstStyle/>
          <a:p>
            <a:r>
              <a:rPr lang="en-GB" sz="3600" dirty="0" err="1">
                <a:latin typeface="Arial" panose="020B0604020202020204" pitchFamily="34" charset="0"/>
                <a:cs typeface="Arial" panose="020B0604020202020204" pitchFamily="34" charset="0"/>
              </a:rPr>
              <a:t>Hiệu</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quả</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của</a:t>
            </a:r>
            <a:r>
              <a:rPr lang="en-GB" sz="3600" dirty="0">
                <a:latin typeface="Arial" panose="020B0604020202020204" pitchFamily="34" charset="0"/>
                <a:cs typeface="Arial" panose="020B0604020202020204" pitchFamily="34" charset="0"/>
              </a:rPr>
              <a:t> SABA + Ipratropium </a:t>
            </a:r>
            <a:r>
              <a:rPr lang="en-GB" sz="3600" dirty="0" err="1">
                <a:latin typeface="Arial" panose="020B0604020202020204" pitchFamily="34" charset="0"/>
                <a:cs typeface="Arial" panose="020B0604020202020204" pitchFamily="34" charset="0"/>
              </a:rPr>
              <a:t>lên</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tỷ</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lệ</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nhập</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viện</a:t>
            </a:r>
            <a:endParaRPr lang="en-US" sz="3600" dirty="0">
              <a:latin typeface="Arial" panose="020B0604020202020204" pitchFamily="34" charset="0"/>
              <a:cs typeface="Arial" panose="020B0604020202020204" pitchFamily="34" charset="0"/>
            </a:endParaRPr>
          </a:p>
        </p:txBody>
      </p:sp>
      <p:sp>
        <p:nvSpPr>
          <p:cNvPr id="17" name="Content Placeholder 2"/>
          <p:cNvSpPr>
            <a:spLocks noGrp="1"/>
          </p:cNvSpPr>
          <p:nvPr>
            <p:ph idx="1"/>
          </p:nvPr>
        </p:nvSpPr>
        <p:spPr>
          <a:xfrm>
            <a:off x="404661" y="1058708"/>
            <a:ext cx="11107255" cy="364062"/>
          </a:xfrm>
        </p:spPr>
        <p:txBody>
          <a:bodyPr>
            <a:noAutofit/>
          </a:bodyPr>
          <a:lstStyle/>
          <a:p>
            <a:pPr marL="0" indent="0">
              <a:buNone/>
            </a:pPr>
            <a:r>
              <a:rPr lang="en-US" sz="2400" b="1" dirty="0" err="1">
                <a:latin typeface="Arial" panose="020B0604020202020204" pitchFamily="34" charset="0"/>
                <a:cs typeface="Arial" panose="020B0604020202020204" pitchFamily="34" charset="0"/>
              </a:rPr>
              <a:t>Bệnh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người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lớn</a:t>
            </a: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p:txBody>
      </p:sp>
      <p:sp>
        <p:nvSpPr>
          <p:cNvPr id="9" name="Content Placeholder 3"/>
          <p:cNvSpPr>
            <a:spLocks noGrp="1"/>
          </p:cNvSpPr>
          <p:nvPr>
            <p:ph idx="4294967295"/>
          </p:nvPr>
        </p:nvSpPr>
        <p:spPr>
          <a:xfrm>
            <a:off x="0" y="6493936"/>
            <a:ext cx="12192000" cy="364063"/>
          </a:xfrm>
        </p:spPr>
        <p:txBody>
          <a:bodyPr>
            <a:normAutofit fontScale="55000" lnSpcReduction="20000"/>
          </a:bodyPr>
          <a:lstStyle/>
          <a:p>
            <a:pPr marL="0" indent="0">
              <a:buNone/>
            </a:pPr>
            <a:r>
              <a:rPr lang="en-US" sz="2000" dirty="0">
                <a:latin typeface="Arial" panose="020B0604020202020204" pitchFamily="34" charset="0"/>
                <a:cs typeface="Arial" panose="020B0604020202020204" pitchFamily="34" charset="0"/>
              </a:rPr>
              <a:t>Kirkland SW et al., </a:t>
            </a:r>
            <a:r>
              <a:rPr lang="en-US" sz="2000" b="1" dirty="0">
                <a:latin typeface="Arial" panose="020B0604020202020204" pitchFamily="34" charset="0"/>
                <a:cs typeface="Arial" panose="020B0604020202020204" pitchFamily="34" charset="0"/>
              </a:rPr>
              <a:t>Combined inhaled beta-agonist and anticholinergic agents for emergency management in adults with asthma.</a:t>
            </a:r>
            <a:r>
              <a:rPr lang="en-US" sz="2000" dirty="0">
                <a:latin typeface="Arial" panose="020B0604020202020204" pitchFamily="34" charset="0"/>
                <a:cs typeface="Arial" panose="020B0604020202020204" pitchFamily="34" charset="0"/>
              </a:rPr>
              <a:t> Cochrane Database of Systematic Reviews 2017, Issue 1. Art. No.: CD001284.</a:t>
            </a:r>
            <a:endParaRPr lang="en-US" sz="2000" i="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nvGrpSpPr>
          <p:cNvPr id="10" name="Group 9"/>
          <p:cNvGrpSpPr/>
          <p:nvPr/>
        </p:nvGrpSpPr>
        <p:grpSpPr>
          <a:xfrm>
            <a:off x="1295380" y="4310555"/>
            <a:ext cx="1017787" cy="1463038"/>
            <a:chOff x="7798007" y="4846217"/>
            <a:chExt cx="1017787" cy="1463038"/>
          </a:xfrm>
        </p:grpSpPr>
        <p:grpSp>
          <p:nvGrpSpPr>
            <p:cNvPr id="11" name="Group 10"/>
            <p:cNvGrpSpPr>
              <a:grpSpLocks noChangeAspect="1"/>
            </p:cNvGrpSpPr>
            <p:nvPr/>
          </p:nvGrpSpPr>
          <p:grpSpPr>
            <a:xfrm>
              <a:off x="7798007" y="4891935"/>
              <a:ext cx="489466" cy="1417320"/>
              <a:chOff x="4133850" y="1920875"/>
              <a:chExt cx="182563" cy="528638"/>
            </a:xfrm>
          </p:grpSpPr>
          <p:sp>
            <p:nvSpPr>
              <p:cNvPr id="15" name="Freeform 11"/>
              <p:cNvSpPr>
                <a:spLocks noEditPoints="1"/>
              </p:cNvSpPr>
              <p:nvPr/>
            </p:nvSpPr>
            <p:spPr bwMode="auto">
              <a:xfrm>
                <a:off x="4133850" y="2033588"/>
                <a:ext cx="182563" cy="415925"/>
              </a:xfrm>
              <a:custGeom>
                <a:avLst/>
                <a:gdLst>
                  <a:gd name="T0" fmla="*/ 61 w 68"/>
                  <a:gd name="T1" fmla="*/ 76 h 154"/>
                  <a:gd name="T2" fmla="*/ 67 w 68"/>
                  <a:gd name="T3" fmla="*/ 64 h 154"/>
                  <a:gd name="T4" fmla="*/ 62 w 68"/>
                  <a:gd name="T5" fmla="*/ 10 h 154"/>
                  <a:gd name="T6" fmla="*/ 58 w 68"/>
                  <a:gd name="T7" fmla="*/ 5 h 154"/>
                  <a:gd name="T8" fmla="*/ 47 w 68"/>
                  <a:gd name="T9" fmla="*/ 0 h 154"/>
                  <a:gd name="T10" fmla="*/ 47 w 68"/>
                  <a:gd name="T11" fmla="*/ 7 h 154"/>
                  <a:gd name="T12" fmla="*/ 46 w 68"/>
                  <a:gd name="T13" fmla="*/ 9 h 154"/>
                  <a:gd name="T14" fmla="*/ 45 w 68"/>
                  <a:gd name="T15" fmla="*/ 9 h 154"/>
                  <a:gd name="T16" fmla="*/ 44 w 68"/>
                  <a:gd name="T17" fmla="*/ 9 h 154"/>
                  <a:gd name="T18" fmla="*/ 34 w 68"/>
                  <a:gd name="T19" fmla="*/ 5 h 154"/>
                  <a:gd name="T20" fmla="*/ 24 w 68"/>
                  <a:gd name="T21" fmla="*/ 9 h 154"/>
                  <a:gd name="T22" fmla="*/ 23 w 68"/>
                  <a:gd name="T23" fmla="*/ 9 h 154"/>
                  <a:gd name="T24" fmla="*/ 22 w 68"/>
                  <a:gd name="T25" fmla="*/ 9 h 154"/>
                  <a:gd name="T26" fmla="*/ 21 w 68"/>
                  <a:gd name="T27" fmla="*/ 7 h 154"/>
                  <a:gd name="T28" fmla="*/ 21 w 68"/>
                  <a:gd name="T29" fmla="*/ 0 h 154"/>
                  <a:gd name="T30" fmla="*/ 10 w 68"/>
                  <a:gd name="T31" fmla="*/ 5 h 154"/>
                  <a:gd name="T32" fmla="*/ 6 w 68"/>
                  <a:gd name="T33" fmla="*/ 10 h 154"/>
                  <a:gd name="T34" fmla="*/ 1 w 68"/>
                  <a:gd name="T35" fmla="*/ 64 h 154"/>
                  <a:gd name="T36" fmla="*/ 7 w 68"/>
                  <a:gd name="T37" fmla="*/ 76 h 154"/>
                  <a:gd name="T38" fmla="*/ 1 w 68"/>
                  <a:gd name="T39" fmla="*/ 102 h 154"/>
                  <a:gd name="T40" fmla="*/ 4 w 68"/>
                  <a:gd name="T41" fmla="*/ 106 h 154"/>
                  <a:gd name="T42" fmla="*/ 16 w 68"/>
                  <a:gd name="T43" fmla="*/ 106 h 154"/>
                  <a:gd name="T44" fmla="*/ 22 w 68"/>
                  <a:gd name="T45" fmla="*/ 150 h 154"/>
                  <a:gd name="T46" fmla="*/ 26 w 68"/>
                  <a:gd name="T47" fmla="*/ 154 h 154"/>
                  <a:gd name="T48" fmla="*/ 32 w 68"/>
                  <a:gd name="T49" fmla="*/ 154 h 154"/>
                  <a:gd name="T50" fmla="*/ 32 w 68"/>
                  <a:gd name="T51" fmla="*/ 106 h 154"/>
                  <a:gd name="T52" fmla="*/ 36 w 68"/>
                  <a:gd name="T53" fmla="*/ 106 h 154"/>
                  <a:gd name="T54" fmla="*/ 36 w 68"/>
                  <a:gd name="T55" fmla="*/ 154 h 154"/>
                  <a:gd name="T56" fmla="*/ 42 w 68"/>
                  <a:gd name="T57" fmla="*/ 154 h 154"/>
                  <a:gd name="T58" fmla="*/ 46 w 68"/>
                  <a:gd name="T59" fmla="*/ 150 h 154"/>
                  <a:gd name="T60" fmla="*/ 52 w 68"/>
                  <a:gd name="T61" fmla="*/ 106 h 154"/>
                  <a:gd name="T62" fmla="*/ 63 w 68"/>
                  <a:gd name="T63" fmla="*/ 106 h 154"/>
                  <a:gd name="T64" fmla="*/ 66 w 68"/>
                  <a:gd name="T65" fmla="*/ 102 h 154"/>
                  <a:gd name="T66" fmla="*/ 61 w 68"/>
                  <a:gd name="T67" fmla="*/ 76 h 154"/>
                  <a:gd name="T68" fmla="*/ 63 w 68"/>
                  <a:gd name="T69" fmla="*/ 56 h 154"/>
                  <a:gd name="T70" fmla="*/ 64 w 68"/>
                  <a:gd name="T71" fmla="*/ 64 h 154"/>
                  <a:gd name="T72" fmla="*/ 61 w 68"/>
                  <a:gd name="T73" fmla="*/ 71 h 154"/>
                  <a:gd name="T74" fmla="*/ 60 w 68"/>
                  <a:gd name="T75" fmla="*/ 72 h 154"/>
                  <a:gd name="T76" fmla="*/ 56 w 68"/>
                  <a:gd name="T77" fmla="*/ 56 h 154"/>
                  <a:gd name="T78" fmla="*/ 63 w 68"/>
                  <a:gd name="T79" fmla="*/ 56 h 154"/>
                  <a:gd name="T80" fmla="*/ 7 w 68"/>
                  <a:gd name="T81" fmla="*/ 71 h 154"/>
                  <a:gd name="T82" fmla="*/ 4 w 68"/>
                  <a:gd name="T83" fmla="*/ 64 h 154"/>
                  <a:gd name="T84" fmla="*/ 5 w 68"/>
                  <a:gd name="T85" fmla="*/ 56 h 154"/>
                  <a:gd name="T86" fmla="*/ 12 w 68"/>
                  <a:gd name="T87" fmla="*/ 56 h 154"/>
                  <a:gd name="T88" fmla="*/ 8 w 68"/>
                  <a:gd name="T89" fmla="*/ 72 h 154"/>
                  <a:gd name="T90" fmla="*/ 7 w 68"/>
                  <a:gd name="T91" fmla="*/ 71 h 154"/>
                  <a:gd name="T92" fmla="*/ 5 w 68"/>
                  <a:gd name="T93" fmla="*/ 102 h 154"/>
                  <a:gd name="T94" fmla="*/ 16 w 68"/>
                  <a:gd name="T95" fmla="*/ 53 h 154"/>
                  <a:gd name="T96" fmla="*/ 17 w 68"/>
                  <a:gd name="T97" fmla="*/ 52 h 154"/>
                  <a:gd name="T98" fmla="*/ 51 w 68"/>
                  <a:gd name="T99" fmla="*/ 52 h 154"/>
                  <a:gd name="T100" fmla="*/ 52 w 68"/>
                  <a:gd name="T101" fmla="*/ 53 h 154"/>
                  <a:gd name="T102" fmla="*/ 63 w 68"/>
                  <a:gd name="T103" fmla="*/ 102 h 154"/>
                  <a:gd name="T104" fmla="*/ 5 w 68"/>
                  <a:gd name="T105"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154">
                    <a:moveTo>
                      <a:pt x="61" y="76"/>
                    </a:moveTo>
                    <a:cubicBezTo>
                      <a:pt x="65" y="74"/>
                      <a:pt x="68" y="69"/>
                      <a:pt x="67" y="64"/>
                    </a:cubicBezTo>
                    <a:cubicBezTo>
                      <a:pt x="62" y="10"/>
                      <a:pt x="62" y="10"/>
                      <a:pt x="62" y="10"/>
                    </a:cubicBezTo>
                    <a:cubicBezTo>
                      <a:pt x="61" y="7"/>
                      <a:pt x="60" y="6"/>
                      <a:pt x="58" y="5"/>
                    </a:cubicBezTo>
                    <a:cubicBezTo>
                      <a:pt x="47" y="0"/>
                      <a:pt x="47" y="0"/>
                      <a:pt x="47" y="0"/>
                    </a:cubicBezTo>
                    <a:cubicBezTo>
                      <a:pt x="47" y="7"/>
                      <a:pt x="47" y="7"/>
                      <a:pt x="47" y="7"/>
                    </a:cubicBezTo>
                    <a:cubicBezTo>
                      <a:pt x="47" y="8"/>
                      <a:pt x="46" y="9"/>
                      <a:pt x="46" y="9"/>
                    </a:cubicBezTo>
                    <a:cubicBezTo>
                      <a:pt x="46" y="9"/>
                      <a:pt x="45" y="9"/>
                      <a:pt x="45" y="9"/>
                    </a:cubicBezTo>
                    <a:cubicBezTo>
                      <a:pt x="45" y="9"/>
                      <a:pt x="44" y="9"/>
                      <a:pt x="44" y="9"/>
                    </a:cubicBezTo>
                    <a:cubicBezTo>
                      <a:pt x="34" y="5"/>
                      <a:pt x="34" y="5"/>
                      <a:pt x="34" y="5"/>
                    </a:cubicBezTo>
                    <a:cubicBezTo>
                      <a:pt x="24" y="9"/>
                      <a:pt x="24" y="9"/>
                      <a:pt x="24" y="9"/>
                    </a:cubicBezTo>
                    <a:cubicBezTo>
                      <a:pt x="23" y="9"/>
                      <a:pt x="23" y="9"/>
                      <a:pt x="23" y="9"/>
                    </a:cubicBezTo>
                    <a:cubicBezTo>
                      <a:pt x="23" y="9"/>
                      <a:pt x="22" y="9"/>
                      <a:pt x="22" y="9"/>
                    </a:cubicBezTo>
                    <a:cubicBezTo>
                      <a:pt x="21" y="9"/>
                      <a:pt x="21" y="8"/>
                      <a:pt x="21" y="7"/>
                    </a:cubicBezTo>
                    <a:cubicBezTo>
                      <a:pt x="21" y="0"/>
                      <a:pt x="21" y="0"/>
                      <a:pt x="21" y="0"/>
                    </a:cubicBezTo>
                    <a:cubicBezTo>
                      <a:pt x="10" y="5"/>
                      <a:pt x="10" y="5"/>
                      <a:pt x="10" y="5"/>
                    </a:cubicBezTo>
                    <a:cubicBezTo>
                      <a:pt x="8" y="6"/>
                      <a:pt x="7" y="7"/>
                      <a:pt x="6" y="10"/>
                    </a:cubicBezTo>
                    <a:cubicBezTo>
                      <a:pt x="1" y="64"/>
                      <a:pt x="1" y="64"/>
                      <a:pt x="1" y="64"/>
                    </a:cubicBezTo>
                    <a:cubicBezTo>
                      <a:pt x="0" y="69"/>
                      <a:pt x="3" y="74"/>
                      <a:pt x="7" y="76"/>
                    </a:cubicBezTo>
                    <a:cubicBezTo>
                      <a:pt x="1" y="102"/>
                      <a:pt x="1" y="102"/>
                      <a:pt x="1" y="102"/>
                    </a:cubicBezTo>
                    <a:cubicBezTo>
                      <a:pt x="1" y="104"/>
                      <a:pt x="2" y="106"/>
                      <a:pt x="4" y="106"/>
                    </a:cubicBezTo>
                    <a:cubicBezTo>
                      <a:pt x="16" y="106"/>
                      <a:pt x="16" y="106"/>
                      <a:pt x="16" y="106"/>
                    </a:cubicBezTo>
                    <a:cubicBezTo>
                      <a:pt x="22" y="150"/>
                      <a:pt x="22" y="150"/>
                      <a:pt x="22" y="150"/>
                    </a:cubicBezTo>
                    <a:cubicBezTo>
                      <a:pt x="22" y="152"/>
                      <a:pt x="24" y="154"/>
                      <a:pt x="26" y="154"/>
                    </a:cubicBezTo>
                    <a:cubicBezTo>
                      <a:pt x="32" y="154"/>
                      <a:pt x="32" y="154"/>
                      <a:pt x="32" y="154"/>
                    </a:cubicBezTo>
                    <a:cubicBezTo>
                      <a:pt x="32" y="106"/>
                      <a:pt x="32" y="106"/>
                      <a:pt x="32" y="106"/>
                    </a:cubicBezTo>
                    <a:cubicBezTo>
                      <a:pt x="36" y="106"/>
                      <a:pt x="36" y="106"/>
                      <a:pt x="36" y="106"/>
                    </a:cubicBezTo>
                    <a:cubicBezTo>
                      <a:pt x="36" y="154"/>
                      <a:pt x="36" y="154"/>
                      <a:pt x="36" y="154"/>
                    </a:cubicBezTo>
                    <a:cubicBezTo>
                      <a:pt x="42" y="154"/>
                      <a:pt x="42" y="154"/>
                      <a:pt x="42" y="154"/>
                    </a:cubicBezTo>
                    <a:cubicBezTo>
                      <a:pt x="44" y="154"/>
                      <a:pt x="46" y="152"/>
                      <a:pt x="46" y="150"/>
                    </a:cubicBezTo>
                    <a:cubicBezTo>
                      <a:pt x="52" y="106"/>
                      <a:pt x="52" y="106"/>
                      <a:pt x="52" y="106"/>
                    </a:cubicBezTo>
                    <a:cubicBezTo>
                      <a:pt x="63" y="106"/>
                      <a:pt x="63" y="106"/>
                      <a:pt x="63" y="106"/>
                    </a:cubicBezTo>
                    <a:cubicBezTo>
                      <a:pt x="66" y="106"/>
                      <a:pt x="67" y="104"/>
                      <a:pt x="66" y="102"/>
                    </a:cubicBezTo>
                    <a:lnTo>
                      <a:pt x="61" y="76"/>
                    </a:lnTo>
                    <a:close/>
                    <a:moveTo>
                      <a:pt x="63" y="56"/>
                    </a:moveTo>
                    <a:cubicBezTo>
                      <a:pt x="64" y="64"/>
                      <a:pt x="64" y="64"/>
                      <a:pt x="64" y="64"/>
                    </a:cubicBezTo>
                    <a:cubicBezTo>
                      <a:pt x="64" y="67"/>
                      <a:pt x="62" y="70"/>
                      <a:pt x="61" y="71"/>
                    </a:cubicBezTo>
                    <a:cubicBezTo>
                      <a:pt x="61" y="71"/>
                      <a:pt x="60" y="72"/>
                      <a:pt x="60" y="72"/>
                    </a:cubicBezTo>
                    <a:cubicBezTo>
                      <a:pt x="56" y="56"/>
                      <a:pt x="56" y="56"/>
                      <a:pt x="56" y="56"/>
                    </a:cubicBezTo>
                    <a:lnTo>
                      <a:pt x="63" y="56"/>
                    </a:lnTo>
                    <a:close/>
                    <a:moveTo>
                      <a:pt x="7" y="71"/>
                    </a:moveTo>
                    <a:cubicBezTo>
                      <a:pt x="5" y="70"/>
                      <a:pt x="4" y="67"/>
                      <a:pt x="4" y="64"/>
                    </a:cubicBezTo>
                    <a:cubicBezTo>
                      <a:pt x="5" y="56"/>
                      <a:pt x="5" y="56"/>
                      <a:pt x="5" y="56"/>
                    </a:cubicBezTo>
                    <a:cubicBezTo>
                      <a:pt x="12" y="56"/>
                      <a:pt x="12" y="56"/>
                      <a:pt x="12" y="56"/>
                    </a:cubicBezTo>
                    <a:cubicBezTo>
                      <a:pt x="8" y="72"/>
                      <a:pt x="8" y="72"/>
                      <a:pt x="8" y="72"/>
                    </a:cubicBezTo>
                    <a:cubicBezTo>
                      <a:pt x="8" y="72"/>
                      <a:pt x="7" y="71"/>
                      <a:pt x="7" y="71"/>
                    </a:cubicBezTo>
                    <a:moveTo>
                      <a:pt x="5" y="102"/>
                    </a:moveTo>
                    <a:cubicBezTo>
                      <a:pt x="16" y="53"/>
                      <a:pt x="16" y="53"/>
                      <a:pt x="16" y="53"/>
                    </a:cubicBezTo>
                    <a:cubicBezTo>
                      <a:pt x="16" y="53"/>
                      <a:pt x="17" y="52"/>
                      <a:pt x="17" y="52"/>
                    </a:cubicBezTo>
                    <a:cubicBezTo>
                      <a:pt x="51" y="52"/>
                      <a:pt x="51" y="52"/>
                      <a:pt x="51" y="52"/>
                    </a:cubicBezTo>
                    <a:cubicBezTo>
                      <a:pt x="51" y="52"/>
                      <a:pt x="52" y="53"/>
                      <a:pt x="52" y="53"/>
                    </a:cubicBezTo>
                    <a:cubicBezTo>
                      <a:pt x="63" y="102"/>
                      <a:pt x="63" y="102"/>
                      <a:pt x="63" y="102"/>
                    </a:cubicBezTo>
                    <a:lnTo>
                      <a:pt x="5" y="102"/>
                    </a:lnTo>
                    <a:close/>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6" name="Freeform 12"/>
              <p:cNvSpPr>
                <a:spLocks noEditPoints="1"/>
              </p:cNvSpPr>
              <p:nvPr/>
            </p:nvSpPr>
            <p:spPr bwMode="auto">
              <a:xfrm>
                <a:off x="4168775" y="1920875"/>
                <a:ext cx="112713" cy="119062"/>
              </a:xfrm>
              <a:custGeom>
                <a:avLst/>
                <a:gdLst>
                  <a:gd name="T0" fmla="*/ 42 w 42"/>
                  <a:gd name="T1" fmla="*/ 37 h 44"/>
                  <a:gd name="T2" fmla="*/ 38 w 42"/>
                  <a:gd name="T3" fmla="*/ 23 h 44"/>
                  <a:gd name="T4" fmla="*/ 38 w 42"/>
                  <a:gd name="T5" fmla="*/ 17 h 44"/>
                  <a:gd name="T6" fmla="*/ 21 w 42"/>
                  <a:gd name="T7" fmla="*/ 0 h 44"/>
                  <a:gd name="T8" fmla="*/ 4 w 42"/>
                  <a:gd name="T9" fmla="*/ 17 h 44"/>
                  <a:gd name="T10" fmla="*/ 4 w 42"/>
                  <a:gd name="T11" fmla="*/ 22 h 44"/>
                  <a:gd name="T12" fmla="*/ 4 w 42"/>
                  <a:gd name="T13" fmla="*/ 22 h 44"/>
                  <a:gd name="T14" fmla="*/ 0 w 42"/>
                  <a:gd name="T15" fmla="*/ 37 h 44"/>
                  <a:gd name="T16" fmla="*/ 0 w 42"/>
                  <a:gd name="T17" fmla="*/ 39 h 44"/>
                  <a:gd name="T18" fmla="*/ 2 w 42"/>
                  <a:gd name="T19" fmla="*/ 40 h 44"/>
                  <a:gd name="T20" fmla="*/ 9 w 42"/>
                  <a:gd name="T21" fmla="*/ 40 h 44"/>
                  <a:gd name="T22" fmla="*/ 21 w 42"/>
                  <a:gd name="T23" fmla="*/ 44 h 44"/>
                  <a:gd name="T24" fmla="*/ 33 w 42"/>
                  <a:gd name="T25" fmla="*/ 40 h 44"/>
                  <a:gd name="T26" fmla="*/ 40 w 42"/>
                  <a:gd name="T27" fmla="*/ 40 h 44"/>
                  <a:gd name="T28" fmla="*/ 42 w 42"/>
                  <a:gd name="T29" fmla="*/ 39 h 44"/>
                  <a:gd name="T30" fmla="*/ 42 w 42"/>
                  <a:gd name="T31" fmla="*/ 37 h 44"/>
                  <a:gd name="T32" fmla="*/ 7 w 42"/>
                  <a:gd name="T33" fmla="*/ 27 h 44"/>
                  <a:gd name="T34" fmla="*/ 7 w 42"/>
                  <a:gd name="T35" fmla="*/ 24 h 44"/>
                  <a:gd name="T36" fmla="*/ 14 w 42"/>
                  <a:gd name="T37" fmla="*/ 17 h 44"/>
                  <a:gd name="T38" fmla="*/ 23 w 42"/>
                  <a:gd name="T39" fmla="*/ 17 h 44"/>
                  <a:gd name="T40" fmla="*/ 29 w 42"/>
                  <a:gd name="T41" fmla="*/ 11 h 44"/>
                  <a:gd name="T42" fmla="*/ 29 w 42"/>
                  <a:gd name="T43" fmla="*/ 7 h 44"/>
                  <a:gd name="T44" fmla="*/ 34 w 42"/>
                  <a:gd name="T45" fmla="*/ 17 h 44"/>
                  <a:gd name="T46" fmla="*/ 34 w 42"/>
                  <a:gd name="T47" fmla="*/ 27 h 44"/>
                  <a:gd name="T48" fmla="*/ 21 w 42"/>
                  <a:gd name="T49" fmla="*/ 40 h 44"/>
                  <a:gd name="T50" fmla="*/ 7 w 42"/>
                  <a:gd name="T51"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4">
                    <a:moveTo>
                      <a:pt x="42" y="37"/>
                    </a:moveTo>
                    <a:cubicBezTo>
                      <a:pt x="38" y="30"/>
                      <a:pt x="38" y="29"/>
                      <a:pt x="38" y="23"/>
                    </a:cubicBezTo>
                    <a:cubicBezTo>
                      <a:pt x="38" y="17"/>
                      <a:pt x="38" y="17"/>
                      <a:pt x="38" y="17"/>
                    </a:cubicBezTo>
                    <a:cubicBezTo>
                      <a:pt x="38" y="8"/>
                      <a:pt x="30" y="0"/>
                      <a:pt x="21" y="0"/>
                    </a:cubicBezTo>
                    <a:cubicBezTo>
                      <a:pt x="11" y="0"/>
                      <a:pt x="4" y="8"/>
                      <a:pt x="4" y="17"/>
                    </a:cubicBezTo>
                    <a:cubicBezTo>
                      <a:pt x="4" y="22"/>
                      <a:pt x="4" y="22"/>
                      <a:pt x="4" y="22"/>
                    </a:cubicBezTo>
                    <a:cubicBezTo>
                      <a:pt x="4" y="22"/>
                      <a:pt x="4" y="22"/>
                      <a:pt x="4" y="22"/>
                    </a:cubicBezTo>
                    <a:cubicBezTo>
                      <a:pt x="4" y="29"/>
                      <a:pt x="4" y="30"/>
                      <a:pt x="0" y="37"/>
                    </a:cubicBezTo>
                    <a:cubicBezTo>
                      <a:pt x="0" y="37"/>
                      <a:pt x="0" y="38"/>
                      <a:pt x="0" y="39"/>
                    </a:cubicBezTo>
                    <a:cubicBezTo>
                      <a:pt x="1" y="39"/>
                      <a:pt x="1" y="40"/>
                      <a:pt x="2" y="40"/>
                    </a:cubicBezTo>
                    <a:cubicBezTo>
                      <a:pt x="9" y="40"/>
                      <a:pt x="9" y="40"/>
                      <a:pt x="9" y="40"/>
                    </a:cubicBezTo>
                    <a:cubicBezTo>
                      <a:pt x="12" y="42"/>
                      <a:pt x="16" y="44"/>
                      <a:pt x="21" y="44"/>
                    </a:cubicBezTo>
                    <a:cubicBezTo>
                      <a:pt x="25" y="44"/>
                      <a:pt x="30" y="42"/>
                      <a:pt x="33" y="40"/>
                    </a:cubicBezTo>
                    <a:cubicBezTo>
                      <a:pt x="40" y="40"/>
                      <a:pt x="40" y="40"/>
                      <a:pt x="40" y="40"/>
                    </a:cubicBezTo>
                    <a:cubicBezTo>
                      <a:pt x="41" y="40"/>
                      <a:pt x="41" y="39"/>
                      <a:pt x="42" y="39"/>
                    </a:cubicBezTo>
                    <a:cubicBezTo>
                      <a:pt x="42" y="38"/>
                      <a:pt x="42" y="37"/>
                      <a:pt x="42" y="37"/>
                    </a:cubicBezTo>
                    <a:moveTo>
                      <a:pt x="7" y="27"/>
                    </a:moveTo>
                    <a:cubicBezTo>
                      <a:pt x="7" y="24"/>
                      <a:pt x="7" y="24"/>
                      <a:pt x="7" y="24"/>
                    </a:cubicBezTo>
                    <a:cubicBezTo>
                      <a:pt x="8" y="20"/>
                      <a:pt x="10" y="17"/>
                      <a:pt x="14" y="17"/>
                    </a:cubicBezTo>
                    <a:cubicBezTo>
                      <a:pt x="23" y="17"/>
                      <a:pt x="23" y="17"/>
                      <a:pt x="23" y="17"/>
                    </a:cubicBezTo>
                    <a:cubicBezTo>
                      <a:pt x="26" y="17"/>
                      <a:pt x="29" y="14"/>
                      <a:pt x="29" y="11"/>
                    </a:cubicBezTo>
                    <a:cubicBezTo>
                      <a:pt x="29" y="7"/>
                      <a:pt x="29" y="7"/>
                      <a:pt x="29" y="7"/>
                    </a:cubicBezTo>
                    <a:cubicBezTo>
                      <a:pt x="32" y="9"/>
                      <a:pt x="34" y="13"/>
                      <a:pt x="34" y="17"/>
                    </a:cubicBezTo>
                    <a:cubicBezTo>
                      <a:pt x="34" y="27"/>
                      <a:pt x="34" y="27"/>
                      <a:pt x="34" y="27"/>
                    </a:cubicBezTo>
                    <a:cubicBezTo>
                      <a:pt x="34" y="34"/>
                      <a:pt x="28" y="40"/>
                      <a:pt x="21" y="40"/>
                    </a:cubicBezTo>
                    <a:cubicBezTo>
                      <a:pt x="14" y="40"/>
                      <a:pt x="7" y="34"/>
                      <a:pt x="7" y="27"/>
                    </a:cubicBezTo>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grpSp>
          <p:nvGrpSpPr>
            <p:cNvPr id="12" name="Group 11"/>
            <p:cNvGrpSpPr/>
            <p:nvPr/>
          </p:nvGrpSpPr>
          <p:grpSpPr>
            <a:xfrm>
              <a:off x="8319326" y="4846217"/>
              <a:ext cx="496468" cy="1463038"/>
              <a:chOff x="6296025" y="1920875"/>
              <a:chExt cx="179388" cy="528637"/>
            </a:xfrm>
          </p:grpSpPr>
          <p:sp>
            <p:nvSpPr>
              <p:cNvPr id="13" name="Freeform 9"/>
              <p:cNvSpPr>
                <a:spLocks noEditPoints="1"/>
              </p:cNvSpPr>
              <p:nvPr/>
            </p:nvSpPr>
            <p:spPr bwMode="auto">
              <a:xfrm>
                <a:off x="6342063" y="1920875"/>
                <a:ext cx="87313" cy="115887"/>
              </a:xfrm>
              <a:custGeom>
                <a:avLst/>
                <a:gdLst>
                  <a:gd name="T0" fmla="*/ 16 w 33"/>
                  <a:gd name="T1" fmla="*/ 0 h 43"/>
                  <a:gd name="T2" fmla="*/ 0 w 33"/>
                  <a:gd name="T3" fmla="*/ 16 h 43"/>
                  <a:gd name="T4" fmla="*/ 0 w 33"/>
                  <a:gd name="T5" fmla="*/ 26 h 43"/>
                  <a:gd name="T6" fmla="*/ 16 w 33"/>
                  <a:gd name="T7" fmla="*/ 43 h 43"/>
                  <a:gd name="T8" fmla="*/ 33 w 33"/>
                  <a:gd name="T9" fmla="*/ 26 h 43"/>
                  <a:gd name="T10" fmla="*/ 33 w 33"/>
                  <a:gd name="T11" fmla="*/ 16 h 43"/>
                  <a:gd name="T12" fmla="*/ 16 w 33"/>
                  <a:gd name="T13" fmla="*/ 0 h 43"/>
                  <a:gd name="T14" fmla="*/ 29 w 33"/>
                  <a:gd name="T15" fmla="*/ 26 h 43"/>
                  <a:gd name="T16" fmla="*/ 16 w 33"/>
                  <a:gd name="T17" fmla="*/ 39 h 43"/>
                  <a:gd name="T18" fmla="*/ 3 w 33"/>
                  <a:gd name="T19" fmla="*/ 26 h 43"/>
                  <a:gd name="T20" fmla="*/ 3 w 33"/>
                  <a:gd name="T21" fmla="*/ 18 h 43"/>
                  <a:gd name="T22" fmla="*/ 9 w 33"/>
                  <a:gd name="T23" fmla="*/ 12 h 43"/>
                  <a:gd name="T24" fmla="*/ 9 w 33"/>
                  <a:gd name="T25" fmla="*/ 12 h 43"/>
                  <a:gd name="T26" fmla="*/ 16 w 33"/>
                  <a:gd name="T27" fmla="*/ 12 h 43"/>
                  <a:gd name="T28" fmla="*/ 27 w 33"/>
                  <a:gd name="T29" fmla="*/ 10 h 43"/>
                  <a:gd name="T30" fmla="*/ 29 w 33"/>
                  <a:gd name="T31" fmla="*/ 16 h 43"/>
                  <a:gd name="T32" fmla="*/ 29 w 33"/>
                  <a:gd name="T3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3">
                    <a:moveTo>
                      <a:pt x="16" y="0"/>
                    </a:moveTo>
                    <a:cubicBezTo>
                      <a:pt x="7" y="0"/>
                      <a:pt x="0" y="7"/>
                      <a:pt x="0" y="16"/>
                    </a:cubicBezTo>
                    <a:cubicBezTo>
                      <a:pt x="0" y="26"/>
                      <a:pt x="0" y="26"/>
                      <a:pt x="0" y="26"/>
                    </a:cubicBezTo>
                    <a:cubicBezTo>
                      <a:pt x="0" y="35"/>
                      <a:pt x="7" y="43"/>
                      <a:pt x="16" y="43"/>
                    </a:cubicBezTo>
                    <a:cubicBezTo>
                      <a:pt x="25" y="43"/>
                      <a:pt x="33" y="35"/>
                      <a:pt x="33" y="26"/>
                    </a:cubicBezTo>
                    <a:cubicBezTo>
                      <a:pt x="33" y="16"/>
                      <a:pt x="33" y="16"/>
                      <a:pt x="33" y="16"/>
                    </a:cubicBezTo>
                    <a:cubicBezTo>
                      <a:pt x="33" y="7"/>
                      <a:pt x="25" y="0"/>
                      <a:pt x="16" y="0"/>
                    </a:cubicBezTo>
                    <a:moveTo>
                      <a:pt x="29" y="26"/>
                    </a:moveTo>
                    <a:cubicBezTo>
                      <a:pt x="29" y="33"/>
                      <a:pt x="23" y="39"/>
                      <a:pt x="16" y="39"/>
                    </a:cubicBezTo>
                    <a:cubicBezTo>
                      <a:pt x="9" y="39"/>
                      <a:pt x="3" y="33"/>
                      <a:pt x="3" y="26"/>
                    </a:cubicBezTo>
                    <a:cubicBezTo>
                      <a:pt x="3" y="18"/>
                      <a:pt x="3" y="18"/>
                      <a:pt x="3" y="18"/>
                    </a:cubicBezTo>
                    <a:cubicBezTo>
                      <a:pt x="3" y="15"/>
                      <a:pt x="6" y="12"/>
                      <a:pt x="9" y="12"/>
                    </a:cubicBezTo>
                    <a:cubicBezTo>
                      <a:pt x="9" y="12"/>
                      <a:pt x="9" y="12"/>
                      <a:pt x="9" y="12"/>
                    </a:cubicBezTo>
                    <a:cubicBezTo>
                      <a:pt x="11" y="12"/>
                      <a:pt x="14" y="12"/>
                      <a:pt x="16" y="12"/>
                    </a:cubicBezTo>
                    <a:cubicBezTo>
                      <a:pt x="21" y="12"/>
                      <a:pt x="25" y="12"/>
                      <a:pt x="27" y="10"/>
                    </a:cubicBezTo>
                    <a:cubicBezTo>
                      <a:pt x="28" y="12"/>
                      <a:pt x="29" y="14"/>
                      <a:pt x="29" y="16"/>
                    </a:cubicBezTo>
                    <a:lnTo>
                      <a:pt x="29" y="26"/>
                    </a:lnTo>
                    <a:close/>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4" name="Freeform 10"/>
              <p:cNvSpPr>
                <a:spLocks noEditPoints="1"/>
              </p:cNvSpPr>
              <p:nvPr/>
            </p:nvSpPr>
            <p:spPr bwMode="auto">
              <a:xfrm>
                <a:off x="6296025" y="2032000"/>
                <a:ext cx="179388" cy="417512"/>
              </a:xfrm>
              <a:custGeom>
                <a:avLst/>
                <a:gdLst>
                  <a:gd name="T0" fmla="*/ 67 w 67"/>
                  <a:gd name="T1" fmla="*/ 65 h 155"/>
                  <a:gd name="T2" fmla="*/ 67 w 67"/>
                  <a:gd name="T3" fmla="*/ 65 h 155"/>
                  <a:gd name="T4" fmla="*/ 63 w 67"/>
                  <a:gd name="T5" fmla="*/ 12 h 155"/>
                  <a:gd name="T6" fmla="*/ 60 w 67"/>
                  <a:gd name="T7" fmla="*/ 7 h 155"/>
                  <a:gd name="T8" fmla="*/ 46 w 67"/>
                  <a:gd name="T9" fmla="*/ 0 h 155"/>
                  <a:gd name="T10" fmla="*/ 37 w 67"/>
                  <a:gd name="T11" fmla="*/ 27 h 155"/>
                  <a:gd name="T12" fmla="*/ 35 w 67"/>
                  <a:gd name="T13" fmla="*/ 12 h 155"/>
                  <a:gd name="T14" fmla="*/ 38 w 67"/>
                  <a:gd name="T15" fmla="*/ 8 h 155"/>
                  <a:gd name="T16" fmla="*/ 38 w 67"/>
                  <a:gd name="T17" fmla="*/ 8 h 155"/>
                  <a:gd name="T18" fmla="*/ 38 w 67"/>
                  <a:gd name="T19" fmla="*/ 6 h 155"/>
                  <a:gd name="T20" fmla="*/ 36 w 67"/>
                  <a:gd name="T21" fmla="*/ 4 h 155"/>
                  <a:gd name="T22" fmla="*/ 30 w 67"/>
                  <a:gd name="T23" fmla="*/ 4 h 155"/>
                  <a:gd name="T24" fmla="*/ 28 w 67"/>
                  <a:gd name="T25" fmla="*/ 6 h 155"/>
                  <a:gd name="T26" fmla="*/ 28 w 67"/>
                  <a:gd name="T27" fmla="*/ 8 h 155"/>
                  <a:gd name="T28" fmla="*/ 31 w 67"/>
                  <a:gd name="T29" fmla="*/ 12 h 155"/>
                  <a:gd name="T30" fmla="*/ 29 w 67"/>
                  <a:gd name="T31" fmla="*/ 27 h 155"/>
                  <a:gd name="T32" fmla="*/ 20 w 67"/>
                  <a:gd name="T33" fmla="*/ 0 h 155"/>
                  <a:gd name="T34" fmla="*/ 6 w 67"/>
                  <a:gd name="T35" fmla="*/ 7 h 155"/>
                  <a:gd name="T36" fmla="*/ 3 w 67"/>
                  <a:gd name="T37" fmla="*/ 12 h 155"/>
                  <a:gd name="T38" fmla="*/ 0 w 67"/>
                  <a:gd name="T39" fmla="*/ 65 h 155"/>
                  <a:gd name="T40" fmla="*/ 0 w 67"/>
                  <a:gd name="T41" fmla="*/ 65 h 155"/>
                  <a:gd name="T42" fmla="*/ 0 w 67"/>
                  <a:gd name="T43" fmla="*/ 68 h 155"/>
                  <a:gd name="T44" fmla="*/ 10 w 67"/>
                  <a:gd name="T45" fmla="*/ 82 h 155"/>
                  <a:gd name="T46" fmla="*/ 10 w 67"/>
                  <a:gd name="T47" fmla="*/ 155 h 155"/>
                  <a:gd name="T48" fmla="*/ 19 w 67"/>
                  <a:gd name="T49" fmla="*/ 155 h 155"/>
                  <a:gd name="T50" fmla="*/ 23 w 67"/>
                  <a:gd name="T51" fmla="*/ 151 h 155"/>
                  <a:gd name="T52" fmla="*/ 31 w 67"/>
                  <a:gd name="T53" fmla="*/ 82 h 155"/>
                  <a:gd name="T54" fmla="*/ 35 w 67"/>
                  <a:gd name="T55" fmla="*/ 82 h 155"/>
                  <a:gd name="T56" fmla="*/ 43 w 67"/>
                  <a:gd name="T57" fmla="*/ 151 h 155"/>
                  <a:gd name="T58" fmla="*/ 47 w 67"/>
                  <a:gd name="T59" fmla="*/ 155 h 155"/>
                  <a:gd name="T60" fmla="*/ 56 w 67"/>
                  <a:gd name="T61" fmla="*/ 155 h 155"/>
                  <a:gd name="T62" fmla="*/ 56 w 67"/>
                  <a:gd name="T63" fmla="*/ 82 h 155"/>
                  <a:gd name="T64" fmla="*/ 67 w 67"/>
                  <a:gd name="T65" fmla="*/ 68 h 155"/>
                  <a:gd name="T66" fmla="*/ 67 w 67"/>
                  <a:gd name="T67" fmla="*/ 65 h 155"/>
                  <a:gd name="T68" fmla="*/ 10 w 67"/>
                  <a:gd name="T69" fmla="*/ 78 h 155"/>
                  <a:gd name="T70" fmla="*/ 3 w 67"/>
                  <a:gd name="T71" fmla="*/ 68 h 155"/>
                  <a:gd name="T72" fmla="*/ 3 w 67"/>
                  <a:gd name="T73" fmla="*/ 68 h 155"/>
                  <a:gd name="T74" fmla="*/ 10 w 67"/>
                  <a:gd name="T75" fmla="*/ 68 h 155"/>
                  <a:gd name="T76" fmla="*/ 10 w 67"/>
                  <a:gd name="T77" fmla="*/ 78 h 155"/>
                  <a:gd name="T78" fmla="*/ 56 w 67"/>
                  <a:gd name="T79" fmla="*/ 78 h 155"/>
                  <a:gd name="T80" fmla="*/ 56 w 67"/>
                  <a:gd name="T81" fmla="*/ 68 h 155"/>
                  <a:gd name="T82" fmla="*/ 63 w 67"/>
                  <a:gd name="T83" fmla="*/ 68 h 155"/>
                  <a:gd name="T84" fmla="*/ 63 w 67"/>
                  <a:gd name="T85" fmla="*/ 68 h 155"/>
                  <a:gd name="T86" fmla="*/ 56 w 67"/>
                  <a:gd name="T87"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155">
                    <a:moveTo>
                      <a:pt x="67" y="65"/>
                    </a:moveTo>
                    <a:cubicBezTo>
                      <a:pt x="66" y="65"/>
                      <a:pt x="67" y="65"/>
                      <a:pt x="67" y="65"/>
                    </a:cubicBezTo>
                    <a:cubicBezTo>
                      <a:pt x="63" y="12"/>
                      <a:pt x="63" y="12"/>
                      <a:pt x="63" y="12"/>
                    </a:cubicBezTo>
                    <a:cubicBezTo>
                      <a:pt x="63" y="9"/>
                      <a:pt x="62" y="7"/>
                      <a:pt x="60" y="7"/>
                    </a:cubicBezTo>
                    <a:cubicBezTo>
                      <a:pt x="46" y="0"/>
                      <a:pt x="46" y="0"/>
                      <a:pt x="46" y="0"/>
                    </a:cubicBezTo>
                    <a:cubicBezTo>
                      <a:pt x="37" y="27"/>
                      <a:pt x="37" y="27"/>
                      <a:pt x="37" y="27"/>
                    </a:cubicBezTo>
                    <a:cubicBezTo>
                      <a:pt x="35" y="12"/>
                      <a:pt x="35" y="12"/>
                      <a:pt x="35" y="12"/>
                    </a:cubicBezTo>
                    <a:cubicBezTo>
                      <a:pt x="37" y="12"/>
                      <a:pt x="38" y="10"/>
                      <a:pt x="38" y="8"/>
                    </a:cubicBezTo>
                    <a:cubicBezTo>
                      <a:pt x="38" y="8"/>
                      <a:pt x="38" y="8"/>
                      <a:pt x="38" y="8"/>
                    </a:cubicBezTo>
                    <a:cubicBezTo>
                      <a:pt x="38" y="6"/>
                      <a:pt x="38" y="6"/>
                      <a:pt x="38" y="6"/>
                    </a:cubicBezTo>
                    <a:cubicBezTo>
                      <a:pt x="38" y="5"/>
                      <a:pt x="37" y="4"/>
                      <a:pt x="36" y="4"/>
                    </a:cubicBezTo>
                    <a:cubicBezTo>
                      <a:pt x="30" y="4"/>
                      <a:pt x="30" y="4"/>
                      <a:pt x="30" y="4"/>
                    </a:cubicBezTo>
                    <a:cubicBezTo>
                      <a:pt x="29" y="4"/>
                      <a:pt x="28" y="5"/>
                      <a:pt x="28" y="6"/>
                    </a:cubicBezTo>
                    <a:cubicBezTo>
                      <a:pt x="28" y="8"/>
                      <a:pt x="28" y="8"/>
                      <a:pt x="28" y="8"/>
                    </a:cubicBezTo>
                    <a:cubicBezTo>
                      <a:pt x="28" y="10"/>
                      <a:pt x="29" y="12"/>
                      <a:pt x="31" y="12"/>
                    </a:cubicBezTo>
                    <a:cubicBezTo>
                      <a:pt x="29" y="27"/>
                      <a:pt x="29" y="27"/>
                      <a:pt x="29" y="27"/>
                    </a:cubicBezTo>
                    <a:cubicBezTo>
                      <a:pt x="20" y="0"/>
                      <a:pt x="20" y="0"/>
                      <a:pt x="20" y="0"/>
                    </a:cubicBezTo>
                    <a:cubicBezTo>
                      <a:pt x="6" y="7"/>
                      <a:pt x="6" y="7"/>
                      <a:pt x="6" y="7"/>
                    </a:cubicBezTo>
                    <a:cubicBezTo>
                      <a:pt x="5" y="7"/>
                      <a:pt x="3" y="9"/>
                      <a:pt x="3" y="12"/>
                    </a:cubicBezTo>
                    <a:cubicBezTo>
                      <a:pt x="0" y="65"/>
                      <a:pt x="0" y="65"/>
                      <a:pt x="0" y="65"/>
                    </a:cubicBezTo>
                    <a:cubicBezTo>
                      <a:pt x="0" y="65"/>
                      <a:pt x="0" y="65"/>
                      <a:pt x="0" y="65"/>
                    </a:cubicBezTo>
                    <a:cubicBezTo>
                      <a:pt x="0" y="68"/>
                      <a:pt x="0" y="68"/>
                      <a:pt x="0" y="68"/>
                    </a:cubicBezTo>
                    <a:cubicBezTo>
                      <a:pt x="0" y="75"/>
                      <a:pt x="4" y="80"/>
                      <a:pt x="10" y="82"/>
                    </a:cubicBezTo>
                    <a:cubicBezTo>
                      <a:pt x="10" y="155"/>
                      <a:pt x="10" y="155"/>
                      <a:pt x="10" y="155"/>
                    </a:cubicBezTo>
                    <a:cubicBezTo>
                      <a:pt x="19" y="155"/>
                      <a:pt x="19" y="155"/>
                      <a:pt x="19" y="155"/>
                    </a:cubicBezTo>
                    <a:cubicBezTo>
                      <a:pt x="21" y="155"/>
                      <a:pt x="23" y="153"/>
                      <a:pt x="23" y="151"/>
                    </a:cubicBezTo>
                    <a:cubicBezTo>
                      <a:pt x="31" y="82"/>
                      <a:pt x="31" y="82"/>
                      <a:pt x="31" y="82"/>
                    </a:cubicBezTo>
                    <a:cubicBezTo>
                      <a:pt x="35" y="82"/>
                      <a:pt x="35" y="82"/>
                      <a:pt x="35" y="82"/>
                    </a:cubicBezTo>
                    <a:cubicBezTo>
                      <a:pt x="43" y="151"/>
                      <a:pt x="43" y="151"/>
                      <a:pt x="43" y="151"/>
                    </a:cubicBezTo>
                    <a:cubicBezTo>
                      <a:pt x="43" y="153"/>
                      <a:pt x="45" y="155"/>
                      <a:pt x="47" y="155"/>
                    </a:cubicBezTo>
                    <a:cubicBezTo>
                      <a:pt x="56" y="155"/>
                      <a:pt x="56" y="155"/>
                      <a:pt x="56" y="155"/>
                    </a:cubicBezTo>
                    <a:cubicBezTo>
                      <a:pt x="56" y="82"/>
                      <a:pt x="56" y="82"/>
                      <a:pt x="56" y="82"/>
                    </a:cubicBezTo>
                    <a:cubicBezTo>
                      <a:pt x="62" y="80"/>
                      <a:pt x="67" y="75"/>
                      <a:pt x="67" y="68"/>
                    </a:cubicBezTo>
                    <a:lnTo>
                      <a:pt x="67" y="65"/>
                    </a:lnTo>
                    <a:close/>
                    <a:moveTo>
                      <a:pt x="10" y="78"/>
                    </a:moveTo>
                    <a:cubicBezTo>
                      <a:pt x="6" y="77"/>
                      <a:pt x="3" y="73"/>
                      <a:pt x="3" y="68"/>
                    </a:cubicBezTo>
                    <a:cubicBezTo>
                      <a:pt x="3" y="68"/>
                      <a:pt x="3" y="68"/>
                      <a:pt x="3" y="68"/>
                    </a:cubicBezTo>
                    <a:cubicBezTo>
                      <a:pt x="10" y="68"/>
                      <a:pt x="10" y="68"/>
                      <a:pt x="10" y="68"/>
                    </a:cubicBezTo>
                    <a:lnTo>
                      <a:pt x="10" y="78"/>
                    </a:lnTo>
                    <a:close/>
                    <a:moveTo>
                      <a:pt x="56" y="78"/>
                    </a:moveTo>
                    <a:cubicBezTo>
                      <a:pt x="56" y="68"/>
                      <a:pt x="56" y="68"/>
                      <a:pt x="56" y="68"/>
                    </a:cubicBezTo>
                    <a:cubicBezTo>
                      <a:pt x="63" y="68"/>
                      <a:pt x="63" y="68"/>
                      <a:pt x="63" y="68"/>
                    </a:cubicBezTo>
                    <a:cubicBezTo>
                      <a:pt x="63" y="68"/>
                      <a:pt x="63" y="68"/>
                      <a:pt x="63" y="68"/>
                    </a:cubicBezTo>
                    <a:cubicBezTo>
                      <a:pt x="63" y="73"/>
                      <a:pt x="60" y="77"/>
                      <a:pt x="56" y="78"/>
                    </a:cubicBezTo>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grpSp>
      <p:pic>
        <p:nvPicPr>
          <p:cNvPr id="18" name="Picture 17"/>
          <p:cNvPicPr>
            <a:picLocks noChangeAspect="1"/>
          </p:cNvPicPr>
          <p:nvPr/>
        </p:nvPicPr>
        <p:blipFill>
          <a:blip r:embed="rId3"/>
          <a:stretch>
            <a:fillRect/>
          </a:stretch>
        </p:blipFill>
        <p:spPr>
          <a:xfrm>
            <a:off x="4426826" y="1058708"/>
            <a:ext cx="6400800" cy="2784021"/>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9598737" y="1379239"/>
            <a:ext cx="1082842" cy="529389"/>
          </a:xfrm>
          <a:prstGeom prst="rect">
            <a:avLst/>
          </a:prstGeom>
          <a:noFill/>
        </p:spPr>
        <p:txBody>
          <a:bodyPr wrap="none" lIns="0" tIns="0" rIns="0" bIns="0" rtlCol="0">
            <a:noAutofit/>
          </a:bodyPr>
          <a:lstStyle/>
          <a:p>
            <a:pPr>
              <a:buClr>
                <a:schemeClr val="tx1"/>
              </a:buClr>
            </a:pPr>
            <a:r>
              <a:rPr lang="en-US" sz="3200" b="1" i="1">
                <a:solidFill>
                  <a:srgbClr val="FF0000"/>
                </a:solidFill>
                <a:effectLst>
                  <a:outerShdw blurRad="38100" dist="38100" dir="2700000" algn="tl">
                    <a:srgbClr val="000000">
                      <a:alpha val="43137"/>
                    </a:srgbClr>
                  </a:outerShdw>
                </a:effectLst>
              </a:rPr>
              <a:t>2017</a:t>
            </a:r>
            <a:endParaRPr lang="en-US" sz="3200" b="1" i="1" dirty="0">
              <a:solidFill>
                <a:srgbClr val="FF0000"/>
              </a:solidFill>
              <a:effectLst>
                <a:outerShdw blurRad="38100" dist="38100" dir="2700000" algn="tl">
                  <a:srgbClr val="000000">
                    <a:alpha val="43137"/>
                  </a:srgbClr>
                </a:outerShdw>
              </a:effectLst>
            </a:endParaRPr>
          </a:p>
        </p:txBody>
      </p:sp>
      <p:sp>
        <p:nvSpPr>
          <p:cNvPr id="20" name="Content Placeholder 2"/>
          <p:cNvSpPr txBox="1">
            <a:spLocks/>
          </p:cNvSpPr>
          <p:nvPr/>
        </p:nvSpPr>
        <p:spPr>
          <a:xfrm>
            <a:off x="2710760" y="4163260"/>
            <a:ext cx="9388475" cy="218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err="1">
                <a:solidFill>
                  <a:schemeClr val="bg1"/>
                </a:solidFill>
              </a:rPr>
              <a:t>Tiêu</a:t>
            </a:r>
            <a:r>
              <a:rPr lang="en-US" sz="2000" b="1" dirty="0">
                <a:solidFill>
                  <a:schemeClr val="bg1"/>
                </a:solidFill>
              </a:rPr>
              <a:t> </a:t>
            </a:r>
            <a:r>
              <a:rPr lang="en-US" sz="2000" b="1" dirty="0" err="1">
                <a:solidFill>
                  <a:schemeClr val="bg1"/>
                </a:solidFill>
              </a:rPr>
              <a:t>chí</a:t>
            </a:r>
            <a:r>
              <a:rPr lang="en-US" sz="2000" b="1" dirty="0">
                <a:solidFill>
                  <a:schemeClr val="bg1"/>
                </a:solidFill>
              </a:rPr>
              <a:t> </a:t>
            </a:r>
            <a:r>
              <a:rPr lang="en-US" sz="2000" b="1" dirty="0" err="1">
                <a:solidFill>
                  <a:schemeClr val="bg1"/>
                </a:solidFill>
              </a:rPr>
              <a:t>chính</a:t>
            </a:r>
            <a:r>
              <a:rPr lang="en-US" sz="2000" b="1" dirty="0">
                <a:solidFill>
                  <a:schemeClr val="bg1"/>
                </a:solidFill>
              </a:rPr>
              <a:t>: </a:t>
            </a:r>
            <a:r>
              <a:rPr lang="en-US" sz="2000" dirty="0" err="1">
                <a:solidFill>
                  <a:schemeClr val="bg1"/>
                </a:solidFill>
              </a:rPr>
              <a:t>Tỷ</a:t>
            </a:r>
            <a:r>
              <a:rPr lang="en-US" sz="2000" dirty="0">
                <a:solidFill>
                  <a:schemeClr val="bg1"/>
                </a:solidFill>
              </a:rPr>
              <a:t> </a:t>
            </a:r>
            <a:r>
              <a:rPr lang="en-US" sz="2000" dirty="0" err="1">
                <a:solidFill>
                  <a:schemeClr val="bg1"/>
                </a:solidFill>
              </a:rPr>
              <a:t>lệ</a:t>
            </a:r>
            <a:r>
              <a:rPr lang="en-US" sz="2000" dirty="0">
                <a:solidFill>
                  <a:schemeClr val="bg1"/>
                </a:solidFill>
              </a:rPr>
              <a:t> </a:t>
            </a:r>
            <a:r>
              <a:rPr lang="en-US" sz="2000" dirty="0" err="1">
                <a:solidFill>
                  <a:schemeClr val="bg1"/>
                </a:solidFill>
              </a:rPr>
              <a:t>nhập</a:t>
            </a:r>
            <a:r>
              <a:rPr lang="en-US" sz="2000" dirty="0">
                <a:solidFill>
                  <a:schemeClr val="bg1"/>
                </a:solidFill>
              </a:rPr>
              <a:t> </a:t>
            </a:r>
            <a:r>
              <a:rPr lang="en-US" sz="2000" dirty="0" err="1">
                <a:solidFill>
                  <a:schemeClr val="bg1"/>
                </a:solidFill>
              </a:rPr>
              <a:t>viện</a:t>
            </a:r>
            <a:r>
              <a:rPr lang="en-US" sz="2000" dirty="0">
                <a:solidFill>
                  <a:schemeClr val="bg1"/>
                </a:solidFill>
              </a:rPr>
              <a:t> </a:t>
            </a:r>
            <a:r>
              <a:rPr lang="en-US" sz="2000" dirty="0" err="1">
                <a:solidFill>
                  <a:schemeClr val="bg1"/>
                </a:solidFill>
              </a:rPr>
              <a:t>vì</a:t>
            </a:r>
            <a:r>
              <a:rPr lang="en-US" sz="2000" dirty="0">
                <a:solidFill>
                  <a:schemeClr val="bg1"/>
                </a:solidFill>
              </a:rPr>
              <a:t> </a:t>
            </a:r>
            <a:r>
              <a:rPr lang="en-US" sz="2000" dirty="0" err="1">
                <a:solidFill>
                  <a:schemeClr val="bg1"/>
                </a:solidFill>
              </a:rPr>
              <a:t>cơn</a:t>
            </a:r>
            <a:r>
              <a:rPr lang="en-US" sz="2000" dirty="0">
                <a:solidFill>
                  <a:schemeClr val="bg1"/>
                </a:solidFill>
              </a:rPr>
              <a:t> hen </a:t>
            </a:r>
            <a:r>
              <a:rPr lang="en-US" sz="2000" dirty="0" err="1">
                <a:solidFill>
                  <a:schemeClr val="bg1"/>
                </a:solidFill>
              </a:rPr>
              <a:t>cấp</a:t>
            </a:r>
            <a:r>
              <a:rPr lang="en-US" sz="2000" dirty="0">
                <a:solidFill>
                  <a:schemeClr val="bg1"/>
                </a:solidFill>
              </a:rPr>
              <a:t>.</a:t>
            </a:r>
          </a:p>
          <a:p>
            <a:pPr>
              <a:tabLst>
                <a:tab pos="3309938" algn="l"/>
              </a:tabLst>
            </a:pPr>
            <a:r>
              <a:rPr lang="en-US" sz="2000" dirty="0">
                <a:solidFill>
                  <a:schemeClr val="bg1"/>
                </a:solidFill>
              </a:rPr>
              <a:t>Chung: 		RR = 0.72, 95% CI: 0.59 - 0.87; N = 2120; studies = 16</a:t>
            </a:r>
          </a:p>
          <a:p>
            <a:pPr>
              <a:tabLst>
                <a:tab pos="3309938" algn="l"/>
              </a:tabLst>
            </a:pPr>
            <a:r>
              <a:rPr lang="en-US" sz="2000" dirty="0" err="1">
                <a:solidFill>
                  <a:schemeClr val="bg1"/>
                </a:solidFill>
              </a:rPr>
              <a:t>Nhóm</a:t>
            </a:r>
            <a:r>
              <a:rPr lang="en-US" sz="2000" dirty="0">
                <a:solidFill>
                  <a:schemeClr val="bg1"/>
                </a:solidFill>
              </a:rPr>
              <a:t> BN </a:t>
            </a:r>
            <a:r>
              <a:rPr lang="en-US" sz="2000" dirty="0" err="1">
                <a:solidFill>
                  <a:schemeClr val="bg1"/>
                </a:solidFill>
              </a:rPr>
              <a:t>có</a:t>
            </a:r>
            <a:r>
              <a:rPr lang="en-US" sz="2000" dirty="0">
                <a:solidFill>
                  <a:schemeClr val="bg1"/>
                </a:solidFill>
              </a:rPr>
              <a:t> </a:t>
            </a:r>
            <a:r>
              <a:rPr lang="en-US" sz="2000" dirty="0" err="1">
                <a:solidFill>
                  <a:schemeClr val="bg1"/>
                </a:solidFill>
              </a:rPr>
              <a:t>cơn</a:t>
            </a:r>
            <a:r>
              <a:rPr lang="en-US" sz="2000" dirty="0">
                <a:solidFill>
                  <a:schemeClr val="bg1"/>
                </a:solidFill>
              </a:rPr>
              <a:t> hen </a:t>
            </a:r>
            <a:r>
              <a:rPr lang="en-US" sz="2000" dirty="0" err="1">
                <a:solidFill>
                  <a:schemeClr val="bg1"/>
                </a:solidFill>
              </a:rPr>
              <a:t>nặng</a:t>
            </a:r>
            <a:r>
              <a:rPr lang="en-US" sz="2000" dirty="0">
                <a:solidFill>
                  <a:schemeClr val="bg1"/>
                </a:solidFill>
              </a:rPr>
              <a:t>: 		</a:t>
            </a:r>
            <a:r>
              <a:rPr lang="pl-PL" sz="2000" dirty="0">
                <a:solidFill>
                  <a:schemeClr val="bg1"/>
                </a:solidFill>
              </a:rPr>
              <a:t>RR</a:t>
            </a:r>
            <a:r>
              <a:rPr lang="en-US" sz="2000" dirty="0">
                <a:solidFill>
                  <a:schemeClr val="bg1"/>
                </a:solidFill>
              </a:rPr>
              <a:t> = </a:t>
            </a:r>
            <a:r>
              <a:rPr lang="pl-PL" sz="2000" dirty="0">
                <a:solidFill>
                  <a:schemeClr val="bg1"/>
                </a:solidFill>
              </a:rPr>
              <a:t>0.56, 95%</a:t>
            </a:r>
            <a:r>
              <a:rPr lang="en-US" sz="2000" dirty="0">
                <a:solidFill>
                  <a:schemeClr val="bg1"/>
                </a:solidFill>
              </a:rPr>
              <a:t> </a:t>
            </a:r>
            <a:r>
              <a:rPr lang="pl-PL" sz="2000" dirty="0">
                <a:solidFill>
                  <a:schemeClr val="bg1"/>
                </a:solidFill>
              </a:rPr>
              <a:t>CI</a:t>
            </a:r>
            <a:r>
              <a:rPr lang="en-US" sz="2000" dirty="0">
                <a:solidFill>
                  <a:schemeClr val="bg1"/>
                </a:solidFill>
              </a:rPr>
              <a:t>:</a:t>
            </a:r>
            <a:r>
              <a:rPr lang="pl-PL" sz="2000" dirty="0">
                <a:solidFill>
                  <a:schemeClr val="bg1"/>
                </a:solidFill>
              </a:rPr>
              <a:t> 0.43</a:t>
            </a:r>
            <a:r>
              <a:rPr lang="en-US" sz="2000" dirty="0">
                <a:solidFill>
                  <a:schemeClr val="bg1"/>
                </a:solidFill>
              </a:rPr>
              <a:t> - </a:t>
            </a:r>
            <a:r>
              <a:rPr lang="pl-PL" sz="2000" dirty="0">
                <a:solidFill>
                  <a:schemeClr val="bg1"/>
                </a:solidFill>
              </a:rPr>
              <a:t>0.72;</a:t>
            </a:r>
            <a:r>
              <a:rPr lang="en-US" sz="2000" dirty="0">
                <a:solidFill>
                  <a:schemeClr val="bg1"/>
                </a:solidFill>
              </a:rPr>
              <a:t> N = 599; studies = 7</a:t>
            </a:r>
          </a:p>
          <a:p>
            <a:r>
              <a:rPr lang="en-US" sz="2000" dirty="0" err="1">
                <a:solidFill>
                  <a:schemeClr val="bg1"/>
                </a:solidFill>
              </a:rPr>
              <a:t>Nhóm</a:t>
            </a:r>
            <a:r>
              <a:rPr lang="en-US" sz="2000" dirty="0">
                <a:solidFill>
                  <a:schemeClr val="bg1"/>
                </a:solidFill>
              </a:rPr>
              <a:t> BN </a:t>
            </a:r>
            <a:r>
              <a:rPr lang="en-US" sz="2000" dirty="0" err="1">
                <a:solidFill>
                  <a:schemeClr val="bg1"/>
                </a:solidFill>
              </a:rPr>
              <a:t>có</a:t>
            </a:r>
            <a:r>
              <a:rPr lang="en-US" sz="2000" dirty="0">
                <a:solidFill>
                  <a:schemeClr val="bg1"/>
                </a:solidFill>
              </a:rPr>
              <a:t> </a:t>
            </a:r>
            <a:r>
              <a:rPr lang="en-US" sz="2000" b="1" dirty="0" err="1">
                <a:solidFill>
                  <a:schemeClr val="bg1"/>
                </a:solidFill>
              </a:rPr>
              <a:t>cơn</a:t>
            </a:r>
            <a:r>
              <a:rPr lang="en-US" sz="2000" b="1" dirty="0">
                <a:solidFill>
                  <a:schemeClr val="bg1"/>
                </a:solidFill>
              </a:rPr>
              <a:t> hen </a:t>
            </a:r>
            <a:r>
              <a:rPr lang="en-US" sz="2000" b="1" dirty="0" err="1">
                <a:solidFill>
                  <a:schemeClr val="bg1"/>
                </a:solidFill>
              </a:rPr>
              <a:t>trung</a:t>
            </a:r>
            <a:r>
              <a:rPr lang="en-US" sz="2000" b="1" dirty="0">
                <a:solidFill>
                  <a:schemeClr val="bg1"/>
                </a:solidFill>
              </a:rPr>
              <a:t> </a:t>
            </a:r>
            <a:r>
              <a:rPr lang="en-US" sz="2000" b="1" dirty="0" err="1">
                <a:solidFill>
                  <a:schemeClr val="bg1"/>
                </a:solidFill>
              </a:rPr>
              <a:t>bình</a:t>
            </a:r>
            <a:r>
              <a:rPr lang="en-US" sz="2000" dirty="0">
                <a:solidFill>
                  <a:schemeClr val="bg1"/>
                </a:solidFill>
              </a:rPr>
              <a:t>: </a:t>
            </a:r>
            <a:r>
              <a:rPr lang="en-US" sz="2000" b="1" i="1" dirty="0">
                <a:solidFill>
                  <a:schemeClr val="bg1"/>
                </a:solidFill>
              </a:rPr>
              <a:t>RR = 0.88, </a:t>
            </a:r>
            <a:r>
              <a:rPr lang="en-US" sz="2000" i="1" dirty="0">
                <a:solidFill>
                  <a:schemeClr val="bg1"/>
                </a:solidFill>
              </a:rPr>
              <a:t>95% CI: 0.69 - 1.11</a:t>
            </a:r>
            <a:r>
              <a:rPr lang="en-US" sz="2000" dirty="0">
                <a:solidFill>
                  <a:schemeClr val="bg1"/>
                </a:solidFill>
              </a:rPr>
              <a:t>; N = </a:t>
            </a:r>
            <a:r>
              <a:rPr lang="en-US" sz="2000" b="1" dirty="0">
                <a:solidFill>
                  <a:schemeClr val="bg1"/>
                </a:solidFill>
              </a:rPr>
              <a:t>1409</a:t>
            </a:r>
            <a:r>
              <a:rPr lang="en-US" sz="2000" dirty="0">
                <a:solidFill>
                  <a:schemeClr val="bg1"/>
                </a:solidFill>
              </a:rPr>
              <a:t>; studies = 7</a:t>
            </a:r>
          </a:p>
          <a:p>
            <a:pPr>
              <a:tabLst>
                <a:tab pos="3309938" algn="l"/>
              </a:tabLst>
            </a:pPr>
            <a:r>
              <a:rPr lang="en-US" sz="2000" dirty="0" err="1">
                <a:solidFill>
                  <a:schemeClr val="bg1"/>
                </a:solidFill>
              </a:rPr>
              <a:t>Nhóm</a:t>
            </a:r>
            <a:r>
              <a:rPr lang="en-US" sz="2000" dirty="0">
                <a:solidFill>
                  <a:schemeClr val="bg1"/>
                </a:solidFill>
              </a:rPr>
              <a:t> BN </a:t>
            </a:r>
            <a:r>
              <a:rPr lang="en-US" sz="2000" b="1" dirty="0" err="1">
                <a:solidFill>
                  <a:schemeClr val="bg1"/>
                </a:solidFill>
              </a:rPr>
              <a:t>có</a:t>
            </a:r>
            <a:r>
              <a:rPr lang="en-US" sz="2000" b="1" dirty="0">
                <a:solidFill>
                  <a:schemeClr val="bg1"/>
                </a:solidFill>
              </a:rPr>
              <a:t> </a:t>
            </a:r>
            <a:r>
              <a:rPr lang="en-US" sz="2000" b="1" dirty="0" err="1">
                <a:solidFill>
                  <a:schemeClr val="bg1"/>
                </a:solidFill>
              </a:rPr>
              <a:t>cơn</a:t>
            </a:r>
            <a:r>
              <a:rPr lang="en-US" sz="2000" b="1" dirty="0">
                <a:solidFill>
                  <a:schemeClr val="bg1"/>
                </a:solidFill>
              </a:rPr>
              <a:t> hen </a:t>
            </a:r>
            <a:r>
              <a:rPr lang="en-US" sz="2000" b="1" dirty="0" err="1">
                <a:solidFill>
                  <a:schemeClr val="bg1"/>
                </a:solidFill>
              </a:rPr>
              <a:t>nhẹ</a:t>
            </a:r>
            <a:r>
              <a:rPr lang="en-US" sz="2000" dirty="0">
                <a:solidFill>
                  <a:schemeClr val="bg1"/>
                </a:solidFill>
              </a:rPr>
              <a:t>: 		</a:t>
            </a:r>
            <a:r>
              <a:rPr lang="pl-PL" sz="2000" b="1" i="1" dirty="0">
                <a:solidFill>
                  <a:schemeClr val="bg1"/>
                </a:solidFill>
              </a:rPr>
              <a:t>RR </a:t>
            </a:r>
            <a:r>
              <a:rPr lang="en-US" sz="2000" b="1" i="1" dirty="0">
                <a:solidFill>
                  <a:schemeClr val="bg1"/>
                </a:solidFill>
              </a:rPr>
              <a:t>= </a:t>
            </a:r>
            <a:r>
              <a:rPr lang="pl-PL" sz="2000" b="1" i="1" dirty="0">
                <a:solidFill>
                  <a:schemeClr val="bg1"/>
                </a:solidFill>
              </a:rPr>
              <a:t>1.88, </a:t>
            </a:r>
            <a:r>
              <a:rPr lang="pl-PL" sz="2000" i="1" dirty="0">
                <a:solidFill>
                  <a:schemeClr val="bg1"/>
                </a:solidFill>
              </a:rPr>
              <a:t>95% CI</a:t>
            </a:r>
            <a:r>
              <a:rPr lang="en-US" sz="2000" i="1" dirty="0">
                <a:solidFill>
                  <a:schemeClr val="bg1"/>
                </a:solidFill>
              </a:rPr>
              <a:t>:</a:t>
            </a:r>
            <a:r>
              <a:rPr lang="pl-PL" sz="2000" i="1" dirty="0">
                <a:solidFill>
                  <a:schemeClr val="bg1"/>
                </a:solidFill>
              </a:rPr>
              <a:t> 0.37 </a:t>
            </a:r>
            <a:r>
              <a:rPr lang="en-US" sz="2000" i="1" dirty="0">
                <a:solidFill>
                  <a:schemeClr val="bg1"/>
                </a:solidFill>
              </a:rPr>
              <a:t>-</a:t>
            </a:r>
            <a:r>
              <a:rPr lang="pl-PL" sz="2000" i="1" dirty="0">
                <a:solidFill>
                  <a:schemeClr val="bg1"/>
                </a:solidFill>
              </a:rPr>
              <a:t> 9.54</a:t>
            </a:r>
            <a:r>
              <a:rPr lang="pl-PL" sz="2000" dirty="0">
                <a:solidFill>
                  <a:schemeClr val="bg1"/>
                </a:solidFill>
              </a:rPr>
              <a:t>;</a:t>
            </a:r>
            <a:r>
              <a:rPr lang="en-US" sz="2000" dirty="0">
                <a:solidFill>
                  <a:schemeClr val="bg1"/>
                </a:solidFill>
              </a:rPr>
              <a:t> N = 112; studies = 2</a:t>
            </a:r>
          </a:p>
        </p:txBody>
      </p:sp>
      <p:sp>
        <p:nvSpPr>
          <p:cNvPr id="21" name="Oval 20"/>
          <p:cNvSpPr/>
          <p:nvPr/>
        </p:nvSpPr>
        <p:spPr bwMode="auto">
          <a:xfrm rot="16200000">
            <a:off x="10060972" y="5086726"/>
            <a:ext cx="386635" cy="934091"/>
          </a:xfrm>
          <a:prstGeom prst="ellipse">
            <a:avLst/>
          </a:prstGeom>
          <a:solidFill>
            <a:srgbClr val="00B0F0">
              <a:alpha val="50196"/>
            </a:srgb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975" indent="-180975" algn="ctr" eaLnBrk="0" hangingPunct="0">
              <a:buClr>
                <a:schemeClr val="bg1"/>
              </a:buClr>
              <a:buFont typeface="Arial" pitchFamily="34" charset="0"/>
              <a:buChar char="–"/>
            </a:pPr>
            <a:endParaRPr lang="en-US" sz="1200" b="1" kern="0" dirty="0" err="1">
              <a:solidFill>
                <a:srgbClr val="FFFFFF"/>
              </a:solidFill>
              <a:latin typeface="Arial"/>
            </a:endParaRPr>
          </a:p>
        </p:txBody>
      </p:sp>
      <p:sp>
        <p:nvSpPr>
          <p:cNvPr id="22" name="Rectangle 21"/>
          <p:cNvSpPr/>
          <p:nvPr/>
        </p:nvSpPr>
        <p:spPr>
          <a:xfrm>
            <a:off x="954157" y="1908628"/>
            <a:ext cx="2788379" cy="1015663"/>
          </a:xfrm>
          <a:prstGeom prst="rect">
            <a:avLst/>
          </a:prstGeom>
        </p:spPr>
        <p:txBody>
          <a:bodyPr wrap="square">
            <a:spAutoFit/>
          </a:bodyPr>
          <a:lstStyle/>
          <a:p>
            <a:r>
              <a:rPr lang="en-US" sz="2000" dirty="0" err="1">
                <a:solidFill>
                  <a:schemeClr val="bg1"/>
                </a:solidFill>
                <a:latin typeface="Arial"/>
              </a:rPr>
              <a:t>Phân</a:t>
            </a:r>
            <a:r>
              <a:rPr lang="en-US" sz="2000" dirty="0">
                <a:solidFill>
                  <a:schemeClr val="bg1"/>
                </a:solidFill>
                <a:latin typeface="Arial"/>
              </a:rPr>
              <a:t> </a:t>
            </a:r>
            <a:r>
              <a:rPr lang="en-US" sz="2000" dirty="0" err="1">
                <a:solidFill>
                  <a:schemeClr val="bg1"/>
                </a:solidFill>
                <a:latin typeface="Arial"/>
              </a:rPr>
              <a:t>tích</a:t>
            </a:r>
            <a:r>
              <a:rPr lang="en-US" sz="2000" dirty="0">
                <a:solidFill>
                  <a:schemeClr val="bg1"/>
                </a:solidFill>
                <a:latin typeface="Arial"/>
              </a:rPr>
              <a:t> </a:t>
            </a:r>
            <a:r>
              <a:rPr lang="en-US" sz="2000" dirty="0" err="1">
                <a:solidFill>
                  <a:schemeClr val="bg1"/>
                </a:solidFill>
                <a:latin typeface="Arial"/>
              </a:rPr>
              <a:t>gộp</a:t>
            </a:r>
            <a:r>
              <a:rPr lang="en-US" sz="2000" dirty="0">
                <a:solidFill>
                  <a:schemeClr val="bg1"/>
                </a:solidFill>
                <a:latin typeface="Arial"/>
              </a:rPr>
              <a:t>:</a:t>
            </a:r>
          </a:p>
          <a:p>
            <a:r>
              <a:rPr lang="en-US" sz="2000" dirty="0">
                <a:solidFill>
                  <a:schemeClr val="bg1"/>
                </a:solidFill>
              </a:rPr>
              <a:t>23 </a:t>
            </a:r>
            <a:r>
              <a:rPr lang="en-US" sz="2000" dirty="0" err="1">
                <a:solidFill>
                  <a:schemeClr val="bg1"/>
                </a:solidFill>
              </a:rPr>
              <a:t>nghiên</a:t>
            </a:r>
            <a:r>
              <a:rPr lang="en-US" sz="2000" dirty="0">
                <a:solidFill>
                  <a:schemeClr val="bg1"/>
                </a:solidFill>
              </a:rPr>
              <a:t> </a:t>
            </a:r>
            <a:r>
              <a:rPr lang="en-US" sz="2000" dirty="0" err="1">
                <a:solidFill>
                  <a:schemeClr val="bg1"/>
                </a:solidFill>
              </a:rPr>
              <a:t>cứu</a:t>
            </a:r>
            <a:r>
              <a:rPr lang="en-US" sz="2000" dirty="0">
                <a:solidFill>
                  <a:schemeClr val="bg1"/>
                </a:solidFill>
              </a:rPr>
              <a:t> </a:t>
            </a:r>
          </a:p>
          <a:p>
            <a:r>
              <a:rPr lang="en-US" sz="2000" dirty="0">
                <a:solidFill>
                  <a:schemeClr val="bg1"/>
                </a:solidFill>
              </a:rPr>
              <a:t>2724 BN.</a:t>
            </a:r>
          </a:p>
        </p:txBody>
      </p:sp>
    </p:spTree>
    <p:extLst>
      <p:ext uri="{BB962C8B-B14F-4D97-AF65-F5344CB8AC3E}">
        <p14:creationId xmlns:p14="http://schemas.microsoft.com/office/powerpoint/2010/main" val="31117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334" y="1416050"/>
            <a:ext cx="7570787" cy="234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209800" y="1295400"/>
            <a:ext cx="8482444" cy="2590800"/>
          </a:xfrm>
          <a:prstGeom prst="round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Title 1"/>
          <p:cNvSpPr txBox="1">
            <a:spLocks/>
          </p:cNvSpPr>
          <p:nvPr/>
        </p:nvSpPr>
        <p:spPr>
          <a:xfrm>
            <a:off x="2133600" y="1344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rgbClr val="E7E6E6"/>
                </a:solidFill>
                <a:effectLst/>
                <a:uLnTx/>
                <a:uFillTx/>
                <a:latin typeface="Verdana" panose="020B0604030504040204" pitchFamily="34" charset="0"/>
                <a:ea typeface="Verdana" panose="020B0604030504040204" pitchFamily="34" charset="0"/>
                <a:cs typeface="Verdana" panose="020B0604030504040204" pitchFamily="34" charset="0"/>
              </a:rPr>
              <a:t>Điều trị cơn Hen cấp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rgbClr val="E7E6E6"/>
                </a:solidFill>
                <a:effectLst/>
                <a:uLnTx/>
                <a:uFillTx/>
                <a:latin typeface="Verdana" panose="020B0604030504040204" pitchFamily="34" charset="0"/>
                <a:ea typeface="Verdana" panose="020B0604030504040204" pitchFamily="34" charset="0"/>
                <a:cs typeface="Verdana" panose="020B0604030504040204" pitchFamily="34" charset="0"/>
              </a:rPr>
              <a:t>BTS 2015 – trang 94</a:t>
            </a:r>
            <a:endParaRPr kumimoji="0" lang="vi-VN" sz="3200" b="1" i="0" u="none" strike="noStrike" kern="1200" cap="none" spc="0" normalizeH="0" baseline="0" noProof="0">
              <a:ln>
                <a:noFill/>
              </a:ln>
              <a:solidFill>
                <a:srgbClr val="E7E6E6"/>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ounded Rectangle 6"/>
          <p:cNvSpPr/>
          <p:nvPr/>
        </p:nvSpPr>
        <p:spPr>
          <a:xfrm>
            <a:off x="2209799" y="4038600"/>
            <a:ext cx="8482445" cy="26670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Điều</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trị</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SABA + Ipratropium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giúp</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Giãn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phế</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quản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tốt</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hơn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so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với</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SABA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đơn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trị</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làm</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cải</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thiện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nhanh</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hơn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rút</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ngắn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thời</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gian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nằm</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viện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Nhưng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không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cần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thiết</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hoặc</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không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có</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lợi</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ích</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cộng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thêm</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trên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hen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cấp</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nhẹ</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hơn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hoặc</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đã</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nhập</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viện</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endParaRP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Điều</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trị</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SABA + Ipratropium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nên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dùng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trong</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chemeClr val="bg1"/>
                </a:solidFill>
                <a:effectLst/>
                <a:uLnTx/>
                <a:uFillTx/>
                <a:latin typeface="Calibri" panose="020F0502020204030204"/>
                <a:ea typeface="+mn-ea"/>
                <a:cs typeface="+mn-cs"/>
                <a:sym typeface="Wingdings" panose="05000000000000000000" pitchFamily="2" charset="2"/>
              </a:rPr>
              <a:t>cơn</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Hen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cấp</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nặng</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đe</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doạ</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tính</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mạng</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hoặc</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Cơn</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Hen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đáp</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ứng</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kém</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với</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đồng</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err="1">
                <a:ln>
                  <a:noFill/>
                </a:ln>
                <a:solidFill>
                  <a:srgbClr val="FFFF00"/>
                </a:solidFill>
                <a:effectLst/>
                <a:uLnTx/>
                <a:uFillTx/>
                <a:latin typeface="Calibri" panose="020F0502020204030204"/>
                <a:ea typeface="+mn-ea"/>
                <a:cs typeface="+mn-cs"/>
                <a:sym typeface="Wingdings" panose="05000000000000000000" pitchFamily="2" charset="2"/>
              </a:rPr>
              <a:t>vận</a:t>
            </a:r>
            <a:r>
              <a:rPr kumimoji="0" lang="en-US" sz="2000" b="1" i="0" u="none" strike="noStrike" kern="1200" cap="none" spc="0" normalizeH="0" baseline="0" noProof="0" dirty="0">
                <a:ln>
                  <a:noFill/>
                </a:ln>
                <a:solidFill>
                  <a:srgbClr val="FFFF00"/>
                </a:solidFill>
                <a:effectLst/>
                <a:uLnTx/>
                <a:uFillTx/>
                <a:latin typeface="Calibri" panose="020F0502020204030204"/>
                <a:ea typeface="+mn-ea"/>
                <a:cs typeface="+mn-cs"/>
                <a:sym typeface="Wingdings" panose="05000000000000000000" pitchFamily="2" charset="2"/>
              </a:rPr>
              <a:t> beta2</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sym typeface="Wingdings" panose="05000000000000000000" pitchFamily="2" charset="2"/>
              </a:rPr>
              <a:t>.</a:t>
            </a:r>
          </a:p>
        </p:txBody>
      </p:sp>
    </p:spTree>
    <p:extLst>
      <p:ext uri="{BB962C8B-B14F-4D97-AF65-F5344CB8AC3E}">
        <p14:creationId xmlns:p14="http://schemas.microsoft.com/office/powerpoint/2010/main" val="2653117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5115468" y="1058708"/>
            <a:ext cx="6777950" cy="5242915"/>
          </a:xfrm>
          <a:prstGeom prst="rect">
            <a:avLst/>
          </a:prstGeom>
          <a:ln>
            <a:noFill/>
          </a:ln>
          <a:effectLst>
            <a:outerShdw blurRad="190500" algn="tl" rotWithShape="0">
              <a:srgbClr val="000000">
                <a:alpha val="70000"/>
              </a:srgbClr>
            </a:outerShdw>
          </a:effectLst>
        </p:spPr>
      </p:pic>
      <p:pic>
        <p:nvPicPr>
          <p:cNvPr id="38" name="Picture 37"/>
          <p:cNvPicPr>
            <a:picLocks noChangeAspect="1"/>
          </p:cNvPicPr>
          <p:nvPr/>
        </p:nvPicPr>
        <p:blipFill rotWithShape="1">
          <a:blip r:embed="rId3">
            <a:lum contrast="40000"/>
          </a:blip>
          <a:srcRect l="54078" t="74498" r="37919" b="24181"/>
          <a:stretch/>
        </p:blipFill>
        <p:spPr>
          <a:xfrm>
            <a:off x="8424931" y="5245563"/>
            <a:ext cx="1390673" cy="246994"/>
          </a:xfrm>
          <a:prstGeom prst="rect">
            <a:avLst/>
          </a:prstGeom>
        </p:spPr>
      </p:pic>
      <p:sp>
        <p:nvSpPr>
          <p:cNvPr id="23" name="Title 1"/>
          <p:cNvSpPr>
            <a:spLocks noGrp="1"/>
          </p:cNvSpPr>
          <p:nvPr>
            <p:ph type="title"/>
          </p:nvPr>
        </p:nvSpPr>
        <p:spPr>
          <a:xfrm>
            <a:off x="996316" y="211502"/>
            <a:ext cx="10515600" cy="462289"/>
          </a:xfrm>
        </p:spPr>
        <p:txBody>
          <a:bodyPr>
            <a:normAutofit fontScale="90000"/>
          </a:bodyPr>
          <a:lstStyle/>
          <a:p>
            <a:r>
              <a:rPr lang="en-GB" sz="3600">
                <a:latin typeface="Arial" panose="020B0604020202020204" pitchFamily="34" charset="0"/>
                <a:cs typeface="Arial" panose="020B0604020202020204" pitchFamily="34" charset="0"/>
              </a:rPr>
              <a:t>Tác dụng bất lợi </a:t>
            </a:r>
            <a:r>
              <a:rPr lang="en-GB" sz="3600" dirty="0">
                <a:latin typeface="Arial" panose="020B0604020202020204" pitchFamily="34" charset="0"/>
                <a:cs typeface="Arial" panose="020B0604020202020204" pitchFamily="34" charset="0"/>
              </a:rPr>
              <a:t>SABA </a:t>
            </a:r>
            <a:r>
              <a:rPr lang="en-GB" sz="3600">
                <a:latin typeface="Arial" panose="020B0604020202020204" pitchFamily="34" charset="0"/>
                <a:cs typeface="Arial" panose="020B0604020202020204" pitchFamily="34" charset="0"/>
              </a:rPr>
              <a:t>+ Ipratropium vs SABA đơn thuần</a:t>
            </a:r>
            <a:endParaRPr lang="en-US" sz="3600" dirty="0">
              <a:latin typeface="Arial" panose="020B0604020202020204" pitchFamily="34" charset="0"/>
              <a:cs typeface="Arial" panose="020B0604020202020204" pitchFamily="34" charset="0"/>
            </a:endParaRPr>
          </a:p>
        </p:txBody>
      </p:sp>
      <p:sp>
        <p:nvSpPr>
          <p:cNvPr id="32" name="Content Placeholder 2"/>
          <p:cNvSpPr>
            <a:spLocks noGrp="1"/>
          </p:cNvSpPr>
          <p:nvPr>
            <p:ph idx="1"/>
          </p:nvPr>
        </p:nvSpPr>
        <p:spPr>
          <a:xfrm>
            <a:off x="404661" y="1058708"/>
            <a:ext cx="11107255" cy="364062"/>
          </a:xfrm>
        </p:spPr>
        <p:txBody>
          <a:bodyPr>
            <a:noAutofit/>
          </a:bodyPr>
          <a:lstStyle/>
          <a:p>
            <a:pPr marL="0" indent="0">
              <a:buNone/>
            </a:pPr>
            <a:r>
              <a:rPr lang="en-US" sz="2400" b="1" dirty="0" err="1">
                <a:latin typeface="Arial" panose="020B0604020202020204" pitchFamily="34" charset="0"/>
                <a:cs typeface="Arial" panose="020B0604020202020204" pitchFamily="34" charset="0"/>
              </a:rPr>
              <a:t>Bệnh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người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lớn</a:t>
            </a: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p:txBody>
      </p:sp>
      <p:sp>
        <p:nvSpPr>
          <p:cNvPr id="24" name="Content Placeholder 3"/>
          <p:cNvSpPr>
            <a:spLocks noGrp="1"/>
          </p:cNvSpPr>
          <p:nvPr>
            <p:ph idx="4294967295"/>
          </p:nvPr>
        </p:nvSpPr>
        <p:spPr>
          <a:xfrm>
            <a:off x="0" y="6348413"/>
            <a:ext cx="8228013" cy="509587"/>
          </a:xfrm>
        </p:spPr>
        <p:txBody>
          <a:bodyPr/>
          <a:lstStyle/>
          <a:p>
            <a:pPr marL="0" indent="0">
              <a:buNone/>
            </a:pPr>
            <a:r>
              <a:rPr lang="en-US" sz="1100">
                <a:latin typeface="Arial" panose="020B0604020202020204" pitchFamily="34" charset="0"/>
                <a:cs typeface="Arial" panose="020B0604020202020204" pitchFamily="34" charset="0"/>
              </a:rPr>
              <a:t>Kirkland SW et al., </a:t>
            </a:r>
            <a:r>
              <a:rPr lang="en-US" sz="1100" b="1">
                <a:latin typeface="Arial" panose="020B0604020202020204" pitchFamily="34" charset="0"/>
                <a:cs typeface="Arial" panose="020B0604020202020204" pitchFamily="34" charset="0"/>
              </a:rPr>
              <a:t>Combined inhaled beta-agonist and anticholinergic agents for emergency management in adults with asthma.</a:t>
            </a:r>
            <a:r>
              <a:rPr lang="en-US" sz="1100">
                <a:latin typeface="Arial" panose="020B0604020202020204" pitchFamily="34" charset="0"/>
                <a:cs typeface="Arial" panose="020B0604020202020204" pitchFamily="34" charset="0"/>
              </a:rPr>
              <a:t> Cochrane Database of Systematic Reviews 2017, Issue 1. Art. No.: CD001284.</a:t>
            </a:r>
            <a:endParaRPr lang="en-US" sz="1100" i="1"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grpSp>
        <p:nvGrpSpPr>
          <p:cNvPr id="25" name="Group 24"/>
          <p:cNvGrpSpPr/>
          <p:nvPr/>
        </p:nvGrpSpPr>
        <p:grpSpPr>
          <a:xfrm>
            <a:off x="1295380" y="4310555"/>
            <a:ext cx="1017787" cy="1463038"/>
            <a:chOff x="7798007" y="4846217"/>
            <a:chExt cx="1017787" cy="1463038"/>
          </a:xfrm>
        </p:grpSpPr>
        <p:grpSp>
          <p:nvGrpSpPr>
            <p:cNvPr id="26" name="Group 25"/>
            <p:cNvGrpSpPr>
              <a:grpSpLocks noChangeAspect="1"/>
            </p:cNvGrpSpPr>
            <p:nvPr/>
          </p:nvGrpSpPr>
          <p:grpSpPr>
            <a:xfrm>
              <a:off x="7798007" y="4891935"/>
              <a:ext cx="489466" cy="1417320"/>
              <a:chOff x="4133850" y="1920875"/>
              <a:chExt cx="182563" cy="528638"/>
            </a:xfrm>
          </p:grpSpPr>
          <p:sp>
            <p:nvSpPr>
              <p:cNvPr id="30" name="Freeform 11"/>
              <p:cNvSpPr>
                <a:spLocks noEditPoints="1"/>
              </p:cNvSpPr>
              <p:nvPr/>
            </p:nvSpPr>
            <p:spPr bwMode="auto">
              <a:xfrm>
                <a:off x="4133850" y="2033588"/>
                <a:ext cx="182563" cy="415925"/>
              </a:xfrm>
              <a:custGeom>
                <a:avLst/>
                <a:gdLst>
                  <a:gd name="T0" fmla="*/ 61 w 68"/>
                  <a:gd name="T1" fmla="*/ 76 h 154"/>
                  <a:gd name="T2" fmla="*/ 67 w 68"/>
                  <a:gd name="T3" fmla="*/ 64 h 154"/>
                  <a:gd name="T4" fmla="*/ 62 w 68"/>
                  <a:gd name="T5" fmla="*/ 10 h 154"/>
                  <a:gd name="T6" fmla="*/ 58 w 68"/>
                  <a:gd name="T7" fmla="*/ 5 h 154"/>
                  <a:gd name="T8" fmla="*/ 47 w 68"/>
                  <a:gd name="T9" fmla="*/ 0 h 154"/>
                  <a:gd name="T10" fmla="*/ 47 w 68"/>
                  <a:gd name="T11" fmla="*/ 7 h 154"/>
                  <a:gd name="T12" fmla="*/ 46 w 68"/>
                  <a:gd name="T13" fmla="*/ 9 h 154"/>
                  <a:gd name="T14" fmla="*/ 45 w 68"/>
                  <a:gd name="T15" fmla="*/ 9 h 154"/>
                  <a:gd name="T16" fmla="*/ 44 w 68"/>
                  <a:gd name="T17" fmla="*/ 9 h 154"/>
                  <a:gd name="T18" fmla="*/ 34 w 68"/>
                  <a:gd name="T19" fmla="*/ 5 h 154"/>
                  <a:gd name="T20" fmla="*/ 24 w 68"/>
                  <a:gd name="T21" fmla="*/ 9 h 154"/>
                  <a:gd name="T22" fmla="*/ 23 w 68"/>
                  <a:gd name="T23" fmla="*/ 9 h 154"/>
                  <a:gd name="T24" fmla="*/ 22 w 68"/>
                  <a:gd name="T25" fmla="*/ 9 h 154"/>
                  <a:gd name="T26" fmla="*/ 21 w 68"/>
                  <a:gd name="T27" fmla="*/ 7 h 154"/>
                  <a:gd name="T28" fmla="*/ 21 w 68"/>
                  <a:gd name="T29" fmla="*/ 0 h 154"/>
                  <a:gd name="T30" fmla="*/ 10 w 68"/>
                  <a:gd name="T31" fmla="*/ 5 h 154"/>
                  <a:gd name="T32" fmla="*/ 6 w 68"/>
                  <a:gd name="T33" fmla="*/ 10 h 154"/>
                  <a:gd name="T34" fmla="*/ 1 w 68"/>
                  <a:gd name="T35" fmla="*/ 64 h 154"/>
                  <a:gd name="T36" fmla="*/ 7 w 68"/>
                  <a:gd name="T37" fmla="*/ 76 h 154"/>
                  <a:gd name="T38" fmla="*/ 1 w 68"/>
                  <a:gd name="T39" fmla="*/ 102 h 154"/>
                  <a:gd name="T40" fmla="*/ 4 w 68"/>
                  <a:gd name="T41" fmla="*/ 106 h 154"/>
                  <a:gd name="T42" fmla="*/ 16 w 68"/>
                  <a:gd name="T43" fmla="*/ 106 h 154"/>
                  <a:gd name="T44" fmla="*/ 22 w 68"/>
                  <a:gd name="T45" fmla="*/ 150 h 154"/>
                  <a:gd name="T46" fmla="*/ 26 w 68"/>
                  <a:gd name="T47" fmla="*/ 154 h 154"/>
                  <a:gd name="T48" fmla="*/ 32 w 68"/>
                  <a:gd name="T49" fmla="*/ 154 h 154"/>
                  <a:gd name="T50" fmla="*/ 32 w 68"/>
                  <a:gd name="T51" fmla="*/ 106 h 154"/>
                  <a:gd name="T52" fmla="*/ 36 w 68"/>
                  <a:gd name="T53" fmla="*/ 106 h 154"/>
                  <a:gd name="T54" fmla="*/ 36 w 68"/>
                  <a:gd name="T55" fmla="*/ 154 h 154"/>
                  <a:gd name="T56" fmla="*/ 42 w 68"/>
                  <a:gd name="T57" fmla="*/ 154 h 154"/>
                  <a:gd name="T58" fmla="*/ 46 w 68"/>
                  <a:gd name="T59" fmla="*/ 150 h 154"/>
                  <a:gd name="T60" fmla="*/ 52 w 68"/>
                  <a:gd name="T61" fmla="*/ 106 h 154"/>
                  <a:gd name="T62" fmla="*/ 63 w 68"/>
                  <a:gd name="T63" fmla="*/ 106 h 154"/>
                  <a:gd name="T64" fmla="*/ 66 w 68"/>
                  <a:gd name="T65" fmla="*/ 102 h 154"/>
                  <a:gd name="T66" fmla="*/ 61 w 68"/>
                  <a:gd name="T67" fmla="*/ 76 h 154"/>
                  <a:gd name="T68" fmla="*/ 63 w 68"/>
                  <a:gd name="T69" fmla="*/ 56 h 154"/>
                  <a:gd name="T70" fmla="*/ 64 w 68"/>
                  <a:gd name="T71" fmla="*/ 64 h 154"/>
                  <a:gd name="T72" fmla="*/ 61 w 68"/>
                  <a:gd name="T73" fmla="*/ 71 h 154"/>
                  <a:gd name="T74" fmla="*/ 60 w 68"/>
                  <a:gd name="T75" fmla="*/ 72 h 154"/>
                  <a:gd name="T76" fmla="*/ 56 w 68"/>
                  <a:gd name="T77" fmla="*/ 56 h 154"/>
                  <a:gd name="T78" fmla="*/ 63 w 68"/>
                  <a:gd name="T79" fmla="*/ 56 h 154"/>
                  <a:gd name="T80" fmla="*/ 7 w 68"/>
                  <a:gd name="T81" fmla="*/ 71 h 154"/>
                  <a:gd name="T82" fmla="*/ 4 w 68"/>
                  <a:gd name="T83" fmla="*/ 64 h 154"/>
                  <a:gd name="T84" fmla="*/ 5 w 68"/>
                  <a:gd name="T85" fmla="*/ 56 h 154"/>
                  <a:gd name="T86" fmla="*/ 12 w 68"/>
                  <a:gd name="T87" fmla="*/ 56 h 154"/>
                  <a:gd name="T88" fmla="*/ 8 w 68"/>
                  <a:gd name="T89" fmla="*/ 72 h 154"/>
                  <a:gd name="T90" fmla="*/ 7 w 68"/>
                  <a:gd name="T91" fmla="*/ 71 h 154"/>
                  <a:gd name="T92" fmla="*/ 5 w 68"/>
                  <a:gd name="T93" fmla="*/ 102 h 154"/>
                  <a:gd name="T94" fmla="*/ 16 w 68"/>
                  <a:gd name="T95" fmla="*/ 53 h 154"/>
                  <a:gd name="T96" fmla="*/ 17 w 68"/>
                  <a:gd name="T97" fmla="*/ 52 h 154"/>
                  <a:gd name="T98" fmla="*/ 51 w 68"/>
                  <a:gd name="T99" fmla="*/ 52 h 154"/>
                  <a:gd name="T100" fmla="*/ 52 w 68"/>
                  <a:gd name="T101" fmla="*/ 53 h 154"/>
                  <a:gd name="T102" fmla="*/ 63 w 68"/>
                  <a:gd name="T103" fmla="*/ 102 h 154"/>
                  <a:gd name="T104" fmla="*/ 5 w 68"/>
                  <a:gd name="T105"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154">
                    <a:moveTo>
                      <a:pt x="61" y="76"/>
                    </a:moveTo>
                    <a:cubicBezTo>
                      <a:pt x="65" y="74"/>
                      <a:pt x="68" y="69"/>
                      <a:pt x="67" y="64"/>
                    </a:cubicBezTo>
                    <a:cubicBezTo>
                      <a:pt x="62" y="10"/>
                      <a:pt x="62" y="10"/>
                      <a:pt x="62" y="10"/>
                    </a:cubicBezTo>
                    <a:cubicBezTo>
                      <a:pt x="61" y="7"/>
                      <a:pt x="60" y="6"/>
                      <a:pt x="58" y="5"/>
                    </a:cubicBezTo>
                    <a:cubicBezTo>
                      <a:pt x="47" y="0"/>
                      <a:pt x="47" y="0"/>
                      <a:pt x="47" y="0"/>
                    </a:cubicBezTo>
                    <a:cubicBezTo>
                      <a:pt x="47" y="7"/>
                      <a:pt x="47" y="7"/>
                      <a:pt x="47" y="7"/>
                    </a:cubicBezTo>
                    <a:cubicBezTo>
                      <a:pt x="47" y="8"/>
                      <a:pt x="46" y="9"/>
                      <a:pt x="46" y="9"/>
                    </a:cubicBezTo>
                    <a:cubicBezTo>
                      <a:pt x="46" y="9"/>
                      <a:pt x="45" y="9"/>
                      <a:pt x="45" y="9"/>
                    </a:cubicBezTo>
                    <a:cubicBezTo>
                      <a:pt x="45" y="9"/>
                      <a:pt x="44" y="9"/>
                      <a:pt x="44" y="9"/>
                    </a:cubicBezTo>
                    <a:cubicBezTo>
                      <a:pt x="34" y="5"/>
                      <a:pt x="34" y="5"/>
                      <a:pt x="34" y="5"/>
                    </a:cubicBezTo>
                    <a:cubicBezTo>
                      <a:pt x="24" y="9"/>
                      <a:pt x="24" y="9"/>
                      <a:pt x="24" y="9"/>
                    </a:cubicBezTo>
                    <a:cubicBezTo>
                      <a:pt x="23" y="9"/>
                      <a:pt x="23" y="9"/>
                      <a:pt x="23" y="9"/>
                    </a:cubicBezTo>
                    <a:cubicBezTo>
                      <a:pt x="23" y="9"/>
                      <a:pt x="22" y="9"/>
                      <a:pt x="22" y="9"/>
                    </a:cubicBezTo>
                    <a:cubicBezTo>
                      <a:pt x="21" y="9"/>
                      <a:pt x="21" y="8"/>
                      <a:pt x="21" y="7"/>
                    </a:cubicBezTo>
                    <a:cubicBezTo>
                      <a:pt x="21" y="0"/>
                      <a:pt x="21" y="0"/>
                      <a:pt x="21" y="0"/>
                    </a:cubicBezTo>
                    <a:cubicBezTo>
                      <a:pt x="10" y="5"/>
                      <a:pt x="10" y="5"/>
                      <a:pt x="10" y="5"/>
                    </a:cubicBezTo>
                    <a:cubicBezTo>
                      <a:pt x="8" y="6"/>
                      <a:pt x="7" y="7"/>
                      <a:pt x="6" y="10"/>
                    </a:cubicBezTo>
                    <a:cubicBezTo>
                      <a:pt x="1" y="64"/>
                      <a:pt x="1" y="64"/>
                      <a:pt x="1" y="64"/>
                    </a:cubicBezTo>
                    <a:cubicBezTo>
                      <a:pt x="0" y="69"/>
                      <a:pt x="3" y="74"/>
                      <a:pt x="7" y="76"/>
                    </a:cubicBezTo>
                    <a:cubicBezTo>
                      <a:pt x="1" y="102"/>
                      <a:pt x="1" y="102"/>
                      <a:pt x="1" y="102"/>
                    </a:cubicBezTo>
                    <a:cubicBezTo>
                      <a:pt x="1" y="104"/>
                      <a:pt x="2" y="106"/>
                      <a:pt x="4" y="106"/>
                    </a:cubicBezTo>
                    <a:cubicBezTo>
                      <a:pt x="16" y="106"/>
                      <a:pt x="16" y="106"/>
                      <a:pt x="16" y="106"/>
                    </a:cubicBezTo>
                    <a:cubicBezTo>
                      <a:pt x="22" y="150"/>
                      <a:pt x="22" y="150"/>
                      <a:pt x="22" y="150"/>
                    </a:cubicBezTo>
                    <a:cubicBezTo>
                      <a:pt x="22" y="152"/>
                      <a:pt x="24" y="154"/>
                      <a:pt x="26" y="154"/>
                    </a:cubicBezTo>
                    <a:cubicBezTo>
                      <a:pt x="32" y="154"/>
                      <a:pt x="32" y="154"/>
                      <a:pt x="32" y="154"/>
                    </a:cubicBezTo>
                    <a:cubicBezTo>
                      <a:pt x="32" y="106"/>
                      <a:pt x="32" y="106"/>
                      <a:pt x="32" y="106"/>
                    </a:cubicBezTo>
                    <a:cubicBezTo>
                      <a:pt x="36" y="106"/>
                      <a:pt x="36" y="106"/>
                      <a:pt x="36" y="106"/>
                    </a:cubicBezTo>
                    <a:cubicBezTo>
                      <a:pt x="36" y="154"/>
                      <a:pt x="36" y="154"/>
                      <a:pt x="36" y="154"/>
                    </a:cubicBezTo>
                    <a:cubicBezTo>
                      <a:pt x="42" y="154"/>
                      <a:pt x="42" y="154"/>
                      <a:pt x="42" y="154"/>
                    </a:cubicBezTo>
                    <a:cubicBezTo>
                      <a:pt x="44" y="154"/>
                      <a:pt x="46" y="152"/>
                      <a:pt x="46" y="150"/>
                    </a:cubicBezTo>
                    <a:cubicBezTo>
                      <a:pt x="52" y="106"/>
                      <a:pt x="52" y="106"/>
                      <a:pt x="52" y="106"/>
                    </a:cubicBezTo>
                    <a:cubicBezTo>
                      <a:pt x="63" y="106"/>
                      <a:pt x="63" y="106"/>
                      <a:pt x="63" y="106"/>
                    </a:cubicBezTo>
                    <a:cubicBezTo>
                      <a:pt x="66" y="106"/>
                      <a:pt x="67" y="104"/>
                      <a:pt x="66" y="102"/>
                    </a:cubicBezTo>
                    <a:lnTo>
                      <a:pt x="61" y="76"/>
                    </a:lnTo>
                    <a:close/>
                    <a:moveTo>
                      <a:pt x="63" y="56"/>
                    </a:moveTo>
                    <a:cubicBezTo>
                      <a:pt x="64" y="64"/>
                      <a:pt x="64" y="64"/>
                      <a:pt x="64" y="64"/>
                    </a:cubicBezTo>
                    <a:cubicBezTo>
                      <a:pt x="64" y="67"/>
                      <a:pt x="62" y="70"/>
                      <a:pt x="61" y="71"/>
                    </a:cubicBezTo>
                    <a:cubicBezTo>
                      <a:pt x="61" y="71"/>
                      <a:pt x="60" y="72"/>
                      <a:pt x="60" y="72"/>
                    </a:cubicBezTo>
                    <a:cubicBezTo>
                      <a:pt x="56" y="56"/>
                      <a:pt x="56" y="56"/>
                      <a:pt x="56" y="56"/>
                    </a:cubicBezTo>
                    <a:lnTo>
                      <a:pt x="63" y="56"/>
                    </a:lnTo>
                    <a:close/>
                    <a:moveTo>
                      <a:pt x="7" y="71"/>
                    </a:moveTo>
                    <a:cubicBezTo>
                      <a:pt x="5" y="70"/>
                      <a:pt x="4" y="67"/>
                      <a:pt x="4" y="64"/>
                    </a:cubicBezTo>
                    <a:cubicBezTo>
                      <a:pt x="5" y="56"/>
                      <a:pt x="5" y="56"/>
                      <a:pt x="5" y="56"/>
                    </a:cubicBezTo>
                    <a:cubicBezTo>
                      <a:pt x="12" y="56"/>
                      <a:pt x="12" y="56"/>
                      <a:pt x="12" y="56"/>
                    </a:cubicBezTo>
                    <a:cubicBezTo>
                      <a:pt x="8" y="72"/>
                      <a:pt x="8" y="72"/>
                      <a:pt x="8" y="72"/>
                    </a:cubicBezTo>
                    <a:cubicBezTo>
                      <a:pt x="8" y="72"/>
                      <a:pt x="7" y="71"/>
                      <a:pt x="7" y="71"/>
                    </a:cubicBezTo>
                    <a:moveTo>
                      <a:pt x="5" y="102"/>
                    </a:moveTo>
                    <a:cubicBezTo>
                      <a:pt x="16" y="53"/>
                      <a:pt x="16" y="53"/>
                      <a:pt x="16" y="53"/>
                    </a:cubicBezTo>
                    <a:cubicBezTo>
                      <a:pt x="16" y="53"/>
                      <a:pt x="17" y="52"/>
                      <a:pt x="17" y="52"/>
                    </a:cubicBezTo>
                    <a:cubicBezTo>
                      <a:pt x="51" y="52"/>
                      <a:pt x="51" y="52"/>
                      <a:pt x="51" y="52"/>
                    </a:cubicBezTo>
                    <a:cubicBezTo>
                      <a:pt x="51" y="52"/>
                      <a:pt x="52" y="53"/>
                      <a:pt x="52" y="53"/>
                    </a:cubicBezTo>
                    <a:cubicBezTo>
                      <a:pt x="63" y="102"/>
                      <a:pt x="63" y="102"/>
                      <a:pt x="63" y="102"/>
                    </a:cubicBezTo>
                    <a:lnTo>
                      <a:pt x="5" y="102"/>
                    </a:lnTo>
                    <a:close/>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00"/>
              </a:p>
            </p:txBody>
          </p:sp>
          <p:sp>
            <p:nvSpPr>
              <p:cNvPr id="31" name="Freeform 12"/>
              <p:cNvSpPr>
                <a:spLocks noEditPoints="1"/>
              </p:cNvSpPr>
              <p:nvPr/>
            </p:nvSpPr>
            <p:spPr bwMode="auto">
              <a:xfrm>
                <a:off x="4168775" y="1920875"/>
                <a:ext cx="112713" cy="119062"/>
              </a:xfrm>
              <a:custGeom>
                <a:avLst/>
                <a:gdLst>
                  <a:gd name="T0" fmla="*/ 42 w 42"/>
                  <a:gd name="T1" fmla="*/ 37 h 44"/>
                  <a:gd name="T2" fmla="*/ 38 w 42"/>
                  <a:gd name="T3" fmla="*/ 23 h 44"/>
                  <a:gd name="T4" fmla="*/ 38 w 42"/>
                  <a:gd name="T5" fmla="*/ 17 h 44"/>
                  <a:gd name="T6" fmla="*/ 21 w 42"/>
                  <a:gd name="T7" fmla="*/ 0 h 44"/>
                  <a:gd name="T8" fmla="*/ 4 w 42"/>
                  <a:gd name="T9" fmla="*/ 17 h 44"/>
                  <a:gd name="T10" fmla="*/ 4 w 42"/>
                  <a:gd name="T11" fmla="*/ 22 h 44"/>
                  <a:gd name="T12" fmla="*/ 4 w 42"/>
                  <a:gd name="T13" fmla="*/ 22 h 44"/>
                  <a:gd name="T14" fmla="*/ 0 w 42"/>
                  <a:gd name="T15" fmla="*/ 37 h 44"/>
                  <a:gd name="T16" fmla="*/ 0 w 42"/>
                  <a:gd name="T17" fmla="*/ 39 h 44"/>
                  <a:gd name="T18" fmla="*/ 2 w 42"/>
                  <a:gd name="T19" fmla="*/ 40 h 44"/>
                  <a:gd name="T20" fmla="*/ 9 w 42"/>
                  <a:gd name="T21" fmla="*/ 40 h 44"/>
                  <a:gd name="T22" fmla="*/ 21 w 42"/>
                  <a:gd name="T23" fmla="*/ 44 h 44"/>
                  <a:gd name="T24" fmla="*/ 33 w 42"/>
                  <a:gd name="T25" fmla="*/ 40 h 44"/>
                  <a:gd name="T26" fmla="*/ 40 w 42"/>
                  <a:gd name="T27" fmla="*/ 40 h 44"/>
                  <a:gd name="T28" fmla="*/ 42 w 42"/>
                  <a:gd name="T29" fmla="*/ 39 h 44"/>
                  <a:gd name="T30" fmla="*/ 42 w 42"/>
                  <a:gd name="T31" fmla="*/ 37 h 44"/>
                  <a:gd name="T32" fmla="*/ 7 w 42"/>
                  <a:gd name="T33" fmla="*/ 27 h 44"/>
                  <a:gd name="T34" fmla="*/ 7 w 42"/>
                  <a:gd name="T35" fmla="*/ 24 h 44"/>
                  <a:gd name="T36" fmla="*/ 14 w 42"/>
                  <a:gd name="T37" fmla="*/ 17 h 44"/>
                  <a:gd name="T38" fmla="*/ 23 w 42"/>
                  <a:gd name="T39" fmla="*/ 17 h 44"/>
                  <a:gd name="T40" fmla="*/ 29 w 42"/>
                  <a:gd name="T41" fmla="*/ 11 h 44"/>
                  <a:gd name="T42" fmla="*/ 29 w 42"/>
                  <a:gd name="T43" fmla="*/ 7 h 44"/>
                  <a:gd name="T44" fmla="*/ 34 w 42"/>
                  <a:gd name="T45" fmla="*/ 17 h 44"/>
                  <a:gd name="T46" fmla="*/ 34 w 42"/>
                  <a:gd name="T47" fmla="*/ 27 h 44"/>
                  <a:gd name="T48" fmla="*/ 21 w 42"/>
                  <a:gd name="T49" fmla="*/ 40 h 44"/>
                  <a:gd name="T50" fmla="*/ 7 w 42"/>
                  <a:gd name="T51"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4">
                    <a:moveTo>
                      <a:pt x="42" y="37"/>
                    </a:moveTo>
                    <a:cubicBezTo>
                      <a:pt x="38" y="30"/>
                      <a:pt x="38" y="29"/>
                      <a:pt x="38" y="23"/>
                    </a:cubicBezTo>
                    <a:cubicBezTo>
                      <a:pt x="38" y="17"/>
                      <a:pt x="38" y="17"/>
                      <a:pt x="38" y="17"/>
                    </a:cubicBezTo>
                    <a:cubicBezTo>
                      <a:pt x="38" y="8"/>
                      <a:pt x="30" y="0"/>
                      <a:pt x="21" y="0"/>
                    </a:cubicBezTo>
                    <a:cubicBezTo>
                      <a:pt x="11" y="0"/>
                      <a:pt x="4" y="8"/>
                      <a:pt x="4" y="17"/>
                    </a:cubicBezTo>
                    <a:cubicBezTo>
                      <a:pt x="4" y="22"/>
                      <a:pt x="4" y="22"/>
                      <a:pt x="4" y="22"/>
                    </a:cubicBezTo>
                    <a:cubicBezTo>
                      <a:pt x="4" y="22"/>
                      <a:pt x="4" y="22"/>
                      <a:pt x="4" y="22"/>
                    </a:cubicBezTo>
                    <a:cubicBezTo>
                      <a:pt x="4" y="29"/>
                      <a:pt x="4" y="30"/>
                      <a:pt x="0" y="37"/>
                    </a:cubicBezTo>
                    <a:cubicBezTo>
                      <a:pt x="0" y="37"/>
                      <a:pt x="0" y="38"/>
                      <a:pt x="0" y="39"/>
                    </a:cubicBezTo>
                    <a:cubicBezTo>
                      <a:pt x="1" y="39"/>
                      <a:pt x="1" y="40"/>
                      <a:pt x="2" y="40"/>
                    </a:cubicBezTo>
                    <a:cubicBezTo>
                      <a:pt x="9" y="40"/>
                      <a:pt x="9" y="40"/>
                      <a:pt x="9" y="40"/>
                    </a:cubicBezTo>
                    <a:cubicBezTo>
                      <a:pt x="12" y="42"/>
                      <a:pt x="16" y="44"/>
                      <a:pt x="21" y="44"/>
                    </a:cubicBezTo>
                    <a:cubicBezTo>
                      <a:pt x="25" y="44"/>
                      <a:pt x="30" y="42"/>
                      <a:pt x="33" y="40"/>
                    </a:cubicBezTo>
                    <a:cubicBezTo>
                      <a:pt x="40" y="40"/>
                      <a:pt x="40" y="40"/>
                      <a:pt x="40" y="40"/>
                    </a:cubicBezTo>
                    <a:cubicBezTo>
                      <a:pt x="41" y="40"/>
                      <a:pt x="41" y="39"/>
                      <a:pt x="42" y="39"/>
                    </a:cubicBezTo>
                    <a:cubicBezTo>
                      <a:pt x="42" y="38"/>
                      <a:pt x="42" y="37"/>
                      <a:pt x="42" y="37"/>
                    </a:cubicBezTo>
                    <a:moveTo>
                      <a:pt x="7" y="27"/>
                    </a:moveTo>
                    <a:cubicBezTo>
                      <a:pt x="7" y="24"/>
                      <a:pt x="7" y="24"/>
                      <a:pt x="7" y="24"/>
                    </a:cubicBezTo>
                    <a:cubicBezTo>
                      <a:pt x="8" y="20"/>
                      <a:pt x="10" y="17"/>
                      <a:pt x="14" y="17"/>
                    </a:cubicBezTo>
                    <a:cubicBezTo>
                      <a:pt x="23" y="17"/>
                      <a:pt x="23" y="17"/>
                      <a:pt x="23" y="17"/>
                    </a:cubicBezTo>
                    <a:cubicBezTo>
                      <a:pt x="26" y="17"/>
                      <a:pt x="29" y="14"/>
                      <a:pt x="29" y="11"/>
                    </a:cubicBezTo>
                    <a:cubicBezTo>
                      <a:pt x="29" y="7"/>
                      <a:pt x="29" y="7"/>
                      <a:pt x="29" y="7"/>
                    </a:cubicBezTo>
                    <a:cubicBezTo>
                      <a:pt x="32" y="9"/>
                      <a:pt x="34" y="13"/>
                      <a:pt x="34" y="17"/>
                    </a:cubicBezTo>
                    <a:cubicBezTo>
                      <a:pt x="34" y="27"/>
                      <a:pt x="34" y="27"/>
                      <a:pt x="34" y="27"/>
                    </a:cubicBezTo>
                    <a:cubicBezTo>
                      <a:pt x="34" y="34"/>
                      <a:pt x="28" y="40"/>
                      <a:pt x="21" y="40"/>
                    </a:cubicBezTo>
                    <a:cubicBezTo>
                      <a:pt x="14" y="40"/>
                      <a:pt x="7" y="34"/>
                      <a:pt x="7" y="27"/>
                    </a:cubicBezTo>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00"/>
              </a:p>
            </p:txBody>
          </p:sp>
        </p:grpSp>
        <p:grpSp>
          <p:nvGrpSpPr>
            <p:cNvPr id="27" name="Group 26"/>
            <p:cNvGrpSpPr/>
            <p:nvPr/>
          </p:nvGrpSpPr>
          <p:grpSpPr>
            <a:xfrm>
              <a:off x="8319326" y="4846217"/>
              <a:ext cx="496468" cy="1463038"/>
              <a:chOff x="6296025" y="1920875"/>
              <a:chExt cx="179388" cy="528637"/>
            </a:xfrm>
          </p:grpSpPr>
          <p:sp>
            <p:nvSpPr>
              <p:cNvPr id="28" name="Freeform 9"/>
              <p:cNvSpPr>
                <a:spLocks noEditPoints="1"/>
              </p:cNvSpPr>
              <p:nvPr/>
            </p:nvSpPr>
            <p:spPr bwMode="auto">
              <a:xfrm>
                <a:off x="6342063" y="1920875"/>
                <a:ext cx="87313" cy="115887"/>
              </a:xfrm>
              <a:custGeom>
                <a:avLst/>
                <a:gdLst>
                  <a:gd name="T0" fmla="*/ 16 w 33"/>
                  <a:gd name="T1" fmla="*/ 0 h 43"/>
                  <a:gd name="T2" fmla="*/ 0 w 33"/>
                  <a:gd name="T3" fmla="*/ 16 h 43"/>
                  <a:gd name="T4" fmla="*/ 0 w 33"/>
                  <a:gd name="T5" fmla="*/ 26 h 43"/>
                  <a:gd name="T6" fmla="*/ 16 w 33"/>
                  <a:gd name="T7" fmla="*/ 43 h 43"/>
                  <a:gd name="T8" fmla="*/ 33 w 33"/>
                  <a:gd name="T9" fmla="*/ 26 h 43"/>
                  <a:gd name="T10" fmla="*/ 33 w 33"/>
                  <a:gd name="T11" fmla="*/ 16 h 43"/>
                  <a:gd name="T12" fmla="*/ 16 w 33"/>
                  <a:gd name="T13" fmla="*/ 0 h 43"/>
                  <a:gd name="T14" fmla="*/ 29 w 33"/>
                  <a:gd name="T15" fmla="*/ 26 h 43"/>
                  <a:gd name="T16" fmla="*/ 16 w 33"/>
                  <a:gd name="T17" fmla="*/ 39 h 43"/>
                  <a:gd name="T18" fmla="*/ 3 w 33"/>
                  <a:gd name="T19" fmla="*/ 26 h 43"/>
                  <a:gd name="T20" fmla="*/ 3 w 33"/>
                  <a:gd name="T21" fmla="*/ 18 h 43"/>
                  <a:gd name="T22" fmla="*/ 9 w 33"/>
                  <a:gd name="T23" fmla="*/ 12 h 43"/>
                  <a:gd name="T24" fmla="*/ 9 w 33"/>
                  <a:gd name="T25" fmla="*/ 12 h 43"/>
                  <a:gd name="T26" fmla="*/ 16 w 33"/>
                  <a:gd name="T27" fmla="*/ 12 h 43"/>
                  <a:gd name="T28" fmla="*/ 27 w 33"/>
                  <a:gd name="T29" fmla="*/ 10 h 43"/>
                  <a:gd name="T30" fmla="*/ 29 w 33"/>
                  <a:gd name="T31" fmla="*/ 16 h 43"/>
                  <a:gd name="T32" fmla="*/ 29 w 33"/>
                  <a:gd name="T3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3">
                    <a:moveTo>
                      <a:pt x="16" y="0"/>
                    </a:moveTo>
                    <a:cubicBezTo>
                      <a:pt x="7" y="0"/>
                      <a:pt x="0" y="7"/>
                      <a:pt x="0" y="16"/>
                    </a:cubicBezTo>
                    <a:cubicBezTo>
                      <a:pt x="0" y="26"/>
                      <a:pt x="0" y="26"/>
                      <a:pt x="0" y="26"/>
                    </a:cubicBezTo>
                    <a:cubicBezTo>
                      <a:pt x="0" y="35"/>
                      <a:pt x="7" y="43"/>
                      <a:pt x="16" y="43"/>
                    </a:cubicBezTo>
                    <a:cubicBezTo>
                      <a:pt x="25" y="43"/>
                      <a:pt x="33" y="35"/>
                      <a:pt x="33" y="26"/>
                    </a:cubicBezTo>
                    <a:cubicBezTo>
                      <a:pt x="33" y="16"/>
                      <a:pt x="33" y="16"/>
                      <a:pt x="33" y="16"/>
                    </a:cubicBezTo>
                    <a:cubicBezTo>
                      <a:pt x="33" y="7"/>
                      <a:pt x="25" y="0"/>
                      <a:pt x="16" y="0"/>
                    </a:cubicBezTo>
                    <a:moveTo>
                      <a:pt x="29" y="26"/>
                    </a:moveTo>
                    <a:cubicBezTo>
                      <a:pt x="29" y="33"/>
                      <a:pt x="23" y="39"/>
                      <a:pt x="16" y="39"/>
                    </a:cubicBezTo>
                    <a:cubicBezTo>
                      <a:pt x="9" y="39"/>
                      <a:pt x="3" y="33"/>
                      <a:pt x="3" y="26"/>
                    </a:cubicBezTo>
                    <a:cubicBezTo>
                      <a:pt x="3" y="18"/>
                      <a:pt x="3" y="18"/>
                      <a:pt x="3" y="18"/>
                    </a:cubicBezTo>
                    <a:cubicBezTo>
                      <a:pt x="3" y="15"/>
                      <a:pt x="6" y="12"/>
                      <a:pt x="9" y="12"/>
                    </a:cubicBezTo>
                    <a:cubicBezTo>
                      <a:pt x="9" y="12"/>
                      <a:pt x="9" y="12"/>
                      <a:pt x="9" y="12"/>
                    </a:cubicBezTo>
                    <a:cubicBezTo>
                      <a:pt x="11" y="12"/>
                      <a:pt x="14" y="12"/>
                      <a:pt x="16" y="12"/>
                    </a:cubicBezTo>
                    <a:cubicBezTo>
                      <a:pt x="21" y="12"/>
                      <a:pt x="25" y="12"/>
                      <a:pt x="27" y="10"/>
                    </a:cubicBezTo>
                    <a:cubicBezTo>
                      <a:pt x="28" y="12"/>
                      <a:pt x="29" y="14"/>
                      <a:pt x="29" y="16"/>
                    </a:cubicBezTo>
                    <a:lnTo>
                      <a:pt x="29" y="26"/>
                    </a:lnTo>
                    <a:close/>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00"/>
              </a:p>
            </p:txBody>
          </p:sp>
          <p:sp>
            <p:nvSpPr>
              <p:cNvPr id="29" name="Freeform 10"/>
              <p:cNvSpPr>
                <a:spLocks noEditPoints="1"/>
              </p:cNvSpPr>
              <p:nvPr/>
            </p:nvSpPr>
            <p:spPr bwMode="auto">
              <a:xfrm>
                <a:off x="6296025" y="2032000"/>
                <a:ext cx="179388" cy="417512"/>
              </a:xfrm>
              <a:custGeom>
                <a:avLst/>
                <a:gdLst>
                  <a:gd name="T0" fmla="*/ 67 w 67"/>
                  <a:gd name="T1" fmla="*/ 65 h 155"/>
                  <a:gd name="T2" fmla="*/ 67 w 67"/>
                  <a:gd name="T3" fmla="*/ 65 h 155"/>
                  <a:gd name="T4" fmla="*/ 63 w 67"/>
                  <a:gd name="T5" fmla="*/ 12 h 155"/>
                  <a:gd name="T6" fmla="*/ 60 w 67"/>
                  <a:gd name="T7" fmla="*/ 7 h 155"/>
                  <a:gd name="T8" fmla="*/ 46 w 67"/>
                  <a:gd name="T9" fmla="*/ 0 h 155"/>
                  <a:gd name="T10" fmla="*/ 37 w 67"/>
                  <a:gd name="T11" fmla="*/ 27 h 155"/>
                  <a:gd name="T12" fmla="*/ 35 w 67"/>
                  <a:gd name="T13" fmla="*/ 12 h 155"/>
                  <a:gd name="T14" fmla="*/ 38 w 67"/>
                  <a:gd name="T15" fmla="*/ 8 h 155"/>
                  <a:gd name="T16" fmla="*/ 38 w 67"/>
                  <a:gd name="T17" fmla="*/ 8 h 155"/>
                  <a:gd name="T18" fmla="*/ 38 w 67"/>
                  <a:gd name="T19" fmla="*/ 6 h 155"/>
                  <a:gd name="T20" fmla="*/ 36 w 67"/>
                  <a:gd name="T21" fmla="*/ 4 h 155"/>
                  <a:gd name="T22" fmla="*/ 30 w 67"/>
                  <a:gd name="T23" fmla="*/ 4 h 155"/>
                  <a:gd name="T24" fmla="*/ 28 w 67"/>
                  <a:gd name="T25" fmla="*/ 6 h 155"/>
                  <a:gd name="T26" fmla="*/ 28 w 67"/>
                  <a:gd name="T27" fmla="*/ 8 h 155"/>
                  <a:gd name="T28" fmla="*/ 31 w 67"/>
                  <a:gd name="T29" fmla="*/ 12 h 155"/>
                  <a:gd name="T30" fmla="*/ 29 w 67"/>
                  <a:gd name="T31" fmla="*/ 27 h 155"/>
                  <a:gd name="T32" fmla="*/ 20 w 67"/>
                  <a:gd name="T33" fmla="*/ 0 h 155"/>
                  <a:gd name="T34" fmla="*/ 6 w 67"/>
                  <a:gd name="T35" fmla="*/ 7 h 155"/>
                  <a:gd name="T36" fmla="*/ 3 w 67"/>
                  <a:gd name="T37" fmla="*/ 12 h 155"/>
                  <a:gd name="T38" fmla="*/ 0 w 67"/>
                  <a:gd name="T39" fmla="*/ 65 h 155"/>
                  <a:gd name="T40" fmla="*/ 0 w 67"/>
                  <a:gd name="T41" fmla="*/ 65 h 155"/>
                  <a:gd name="T42" fmla="*/ 0 w 67"/>
                  <a:gd name="T43" fmla="*/ 68 h 155"/>
                  <a:gd name="T44" fmla="*/ 10 w 67"/>
                  <a:gd name="T45" fmla="*/ 82 h 155"/>
                  <a:gd name="T46" fmla="*/ 10 w 67"/>
                  <a:gd name="T47" fmla="*/ 155 h 155"/>
                  <a:gd name="T48" fmla="*/ 19 w 67"/>
                  <a:gd name="T49" fmla="*/ 155 h 155"/>
                  <a:gd name="T50" fmla="*/ 23 w 67"/>
                  <a:gd name="T51" fmla="*/ 151 h 155"/>
                  <a:gd name="T52" fmla="*/ 31 w 67"/>
                  <a:gd name="T53" fmla="*/ 82 h 155"/>
                  <a:gd name="T54" fmla="*/ 35 w 67"/>
                  <a:gd name="T55" fmla="*/ 82 h 155"/>
                  <a:gd name="T56" fmla="*/ 43 w 67"/>
                  <a:gd name="T57" fmla="*/ 151 h 155"/>
                  <a:gd name="T58" fmla="*/ 47 w 67"/>
                  <a:gd name="T59" fmla="*/ 155 h 155"/>
                  <a:gd name="T60" fmla="*/ 56 w 67"/>
                  <a:gd name="T61" fmla="*/ 155 h 155"/>
                  <a:gd name="T62" fmla="*/ 56 w 67"/>
                  <a:gd name="T63" fmla="*/ 82 h 155"/>
                  <a:gd name="T64" fmla="*/ 67 w 67"/>
                  <a:gd name="T65" fmla="*/ 68 h 155"/>
                  <a:gd name="T66" fmla="*/ 67 w 67"/>
                  <a:gd name="T67" fmla="*/ 65 h 155"/>
                  <a:gd name="T68" fmla="*/ 10 w 67"/>
                  <a:gd name="T69" fmla="*/ 78 h 155"/>
                  <a:gd name="T70" fmla="*/ 3 w 67"/>
                  <a:gd name="T71" fmla="*/ 68 h 155"/>
                  <a:gd name="T72" fmla="*/ 3 w 67"/>
                  <a:gd name="T73" fmla="*/ 68 h 155"/>
                  <a:gd name="T74" fmla="*/ 10 w 67"/>
                  <a:gd name="T75" fmla="*/ 68 h 155"/>
                  <a:gd name="T76" fmla="*/ 10 w 67"/>
                  <a:gd name="T77" fmla="*/ 78 h 155"/>
                  <a:gd name="T78" fmla="*/ 56 w 67"/>
                  <a:gd name="T79" fmla="*/ 78 h 155"/>
                  <a:gd name="T80" fmla="*/ 56 w 67"/>
                  <a:gd name="T81" fmla="*/ 68 h 155"/>
                  <a:gd name="T82" fmla="*/ 63 w 67"/>
                  <a:gd name="T83" fmla="*/ 68 h 155"/>
                  <a:gd name="T84" fmla="*/ 63 w 67"/>
                  <a:gd name="T85" fmla="*/ 68 h 155"/>
                  <a:gd name="T86" fmla="*/ 56 w 67"/>
                  <a:gd name="T87" fmla="*/ 7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155">
                    <a:moveTo>
                      <a:pt x="67" y="65"/>
                    </a:moveTo>
                    <a:cubicBezTo>
                      <a:pt x="66" y="65"/>
                      <a:pt x="67" y="65"/>
                      <a:pt x="67" y="65"/>
                    </a:cubicBezTo>
                    <a:cubicBezTo>
                      <a:pt x="63" y="12"/>
                      <a:pt x="63" y="12"/>
                      <a:pt x="63" y="12"/>
                    </a:cubicBezTo>
                    <a:cubicBezTo>
                      <a:pt x="63" y="9"/>
                      <a:pt x="62" y="7"/>
                      <a:pt x="60" y="7"/>
                    </a:cubicBezTo>
                    <a:cubicBezTo>
                      <a:pt x="46" y="0"/>
                      <a:pt x="46" y="0"/>
                      <a:pt x="46" y="0"/>
                    </a:cubicBezTo>
                    <a:cubicBezTo>
                      <a:pt x="37" y="27"/>
                      <a:pt x="37" y="27"/>
                      <a:pt x="37" y="27"/>
                    </a:cubicBezTo>
                    <a:cubicBezTo>
                      <a:pt x="35" y="12"/>
                      <a:pt x="35" y="12"/>
                      <a:pt x="35" y="12"/>
                    </a:cubicBezTo>
                    <a:cubicBezTo>
                      <a:pt x="37" y="12"/>
                      <a:pt x="38" y="10"/>
                      <a:pt x="38" y="8"/>
                    </a:cubicBezTo>
                    <a:cubicBezTo>
                      <a:pt x="38" y="8"/>
                      <a:pt x="38" y="8"/>
                      <a:pt x="38" y="8"/>
                    </a:cubicBezTo>
                    <a:cubicBezTo>
                      <a:pt x="38" y="6"/>
                      <a:pt x="38" y="6"/>
                      <a:pt x="38" y="6"/>
                    </a:cubicBezTo>
                    <a:cubicBezTo>
                      <a:pt x="38" y="5"/>
                      <a:pt x="37" y="4"/>
                      <a:pt x="36" y="4"/>
                    </a:cubicBezTo>
                    <a:cubicBezTo>
                      <a:pt x="30" y="4"/>
                      <a:pt x="30" y="4"/>
                      <a:pt x="30" y="4"/>
                    </a:cubicBezTo>
                    <a:cubicBezTo>
                      <a:pt x="29" y="4"/>
                      <a:pt x="28" y="5"/>
                      <a:pt x="28" y="6"/>
                    </a:cubicBezTo>
                    <a:cubicBezTo>
                      <a:pt x="28" y="8"/>
                      <a:pt x="28" y="8"/>
                      <a:pt x="28" y="8"/>
                    </a:cubicBezTo>
                    <a:cubicBezTo>
                      <a:pt x="28" y="10"/>
                      <a:pt x="29" y="12"/>
                      <a:pt x="31" y="12"/>
                    </a:cubicBezTo>
                    <a:cubicBezTo>
                      <a:pt x="29" y="27"/>
                      <a:pt x="29" y="27"/>
                      <a:pt x="29" y="27"/>
                    </a:cubicBezTo>
                    <a:cubicBezTo>
                      <a:pt x="20" y="0"/>
                      <a:pt x="20" y="0"/>
                      <a:pt x="20" y="0"/>
                    </a:cubicBezTo>
                    <a:cubicBezTo>
                      <a:pt x="6" y="7"/>
                      <a:pt x="6" y="7"/>
                      <a:pt x="6" y="7"/>
                    </a:cubicBezTo>
                    <a:cubicBezTo>
                      <a:pt x="5" y="7"/>
                      <a:pt x="3" y="9"/>
                      <a:pt x="3" y="12"/>
                    </a:cubicBezTo>
                    <a:cubicBezTo>
                      <a:pt x="0" y="65"/>
                      <a:pt x="0" y="65"/>
                      <a:pt x="0" y="65"/>
                    </a:cubicBezTo>
                    <a:cubicBezTo>
                      <a:pt x="0" y="65"/>
                      <a:pt x="0" y="65"/>
                      <a:pt x="0" y="65"/>
                    </a:cubicBezTo>
                    <a:cubicBezTo>
                      <a:pt x="0" y="68"/>
                      <a:pt x="0" y="68"/>
                      <a:pt x="0" y="68"/>
                    </a:cubicBezTo>
                    <a:cubicBezTo>
                      <a:pt x="0" y="75"/>
                      <a:pt x="4" y="80"/>
                      <a:pt x="10" y="82"/>
                    </a:cubicBezTo>
                    <a:cubicBezTo>
                      <a:pt x="10" y="155"/>
                      <a:pt x="10" y="155"/>
                      <a:pt x="10" y="155"/>
                    </a:cubicBezTo>
                    <a:cubicBezTo>
                      <a:pt x="19" y="155"/>
                      <a:pt x="19" y="155"/>
                      <a:pt x="19" y="155"/>
                    </a:cubicBezTo>
                    <a:cubicBezTo>
                      <a:pt x="21" y="155"/>
                      <a:pt x="23" y="153"/>
                      <a:pt x="23" y="151"/>
                    </a:cubicBezTo>
                    <a:cubicBezTo>
                      <a:pt x="31" y="82"/>
                      <a:pt x="31" y="82"/>
                      <a:pt x="31" y="82"/>
                    </a:cubicBezTo>
                    <a:cubicBezTo>
                      <a:pt x="35" y="82"/>
                      <a:pt x="35" y="82"/>
                      <a:pt x="35" y="82"/>
                    </a:cubicBezTo>
                    <a:cubicBezTo>
                      <a:pt x="43" y="151"/>
                      <a:pt x="43" y="151"/>
                      <a:pt x="43" y="151"/>
                    </a:cubicBezTo>
                    <a:cubicBezTo>
                      <a:pt x="43" y="153"/>
                      <a:pt x="45" y="155"/>
                      <a:pt x="47" y="155"/>
                    </a:cubicBezTo>
                    <a:cubicBezTo>
                      <a:pt x="56" y="155"/>
                      <a:pt x="56" y="155"/>
                      <a:pt x="56" y="155"/>
                    </a:cubicBezTo>
                    <a:cubicBezTo>
                      <a:pt x="56" y="82"/>
                      <a:pt x="56" y="82"/>
                      <a:pt x="56" y="82"/>
                    </a:cubicBezTo>
                    <a:cubicBezTo>
                      <a:pt x="62" y="80"/>
                      <a:pt x="67" y="75"/>
                      <a:pt x="67" y="68"/>
                    </a:cubicBezTo>
                    <a:lnTo>
                      <a:pt x="67" y="65"/>
                    </a:lnTo>
                    <a:close/>
                    <a:moveTo>
                      <a:pt x="10" y="78"/>
                    </a:moveTo>
                    <a:cubicBezTo>
                      <a:pt x="6" y="77"/>
                      <a:pt x="3" y="73"/>
                      <a:pt x="3" y="68"/>
                    </a:cubicBezTo>
                    <a:cubicBezTo>
                      <a:pt x="3" y="68"/>
                      <a:pt x="3" y="68"/>
                      <a:pt x="3" y="68"/>
                    </a:cubicBezTo>
                    <a:cubicBezTo>
                      <a:pt x="10" y="68"/>
                      <a:pt x="10" y="68"/>
                      <a:pt x="10" y="68"/>
                    </a:cubicBezTo>
                    <a:lnTo>
                      <a:pt x="10" y="78"/>
                    </a:lnTo>
                    <a:close/>
                    <a:moveTo>
                      <a:pt x="56" y="78"/>
                    </a:moveTo>
                    <a:cubicBezTo>
                      <a:pt x="56" y="68"/>
                      <a:pt x="56" y="68"/>
                      <a:pt x="56" y="68"/>
                    </a:cubicBezTo>
                    <a:cubicBezTo>
                      <a:pt x="63" y="68"/>
                      <a:pt x="63" y="68"/>
                      <a:pt x="63" y="68"/>
                    </a:cubicBezTo>
                    <a:cubicBezTo>
                      <a:pt x="63" y="68"/>
                      <a:pt x="63" y="68"/>
                      <a:pt x="63" y="68"/>
                    </a:cubicBezTo>
                    <a:cubicBezTo>
                      <a:pt x="63" y="73"/>
                      <a:pt x="60" y="77"/>
                      <a:pt x="56" y="78"/>
                    </a:cubicBezTo>
                  </a:path>
                </a:pathLst>
              </a:custGeom>
              <a:solidFill>
                <a:srgbClr val="EC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600"/>
              </a:p>
            </p:txBody>
          </p:sp>
        </p:grpSp>
      </p:grpSp>
      <p:pic>
        <p:nvPicPr>
          <p:cNvPr id="35" name="Picture 34"/>
          <p:cNvPicPr>
            <a:picLocks noChangeAspect="1"/>
          </p:cNvPicPr>
          <p:nvPr/>
        </p:nvPicPr>
        <p:blipFill rotWithShape="1">
          <a:blip r:embed="rId3">
            <a:lum contrast="40000"/>
          </a:blip>
          <a:srcRect l="81651" t="74281" r="2917" b="22480"/>
          <a:stretch/>
        </p:blipFill>
        <p:spPr>
          <a:xfrm>
            <a:off x="9212000" y="5470831"/>
            <a:ext cx="2681418" cy="605524"/>
          </a:xfrm>
          <a:prstGeom prst="rect">
            <a:avLst/>
          </a:prstGeom>
        </p:spPr>
      </p:pic>
      <p:sp>
        <p:nvSpPr>
          <p:cNvPr id="36" name="Oval 35"/>
          <p:cNvSpPr/>
          <p:nvPr/>
        </p:nvSpPr>
        <p:spPr bwMode="auto">
          <a:xfrm>
            <a:off x="8777981" y="5188758"/>
            <a:ext cx="868038" cy="371017"/>
          </a:xfrm>
          <a:prstGeom prst="ellipse">
            <a:avLst/>
          </a:prstGeom>
          <a:solidFill>
            <a:srgbClr val="00B0F0">
              <a:alpha val="50196"/>
            </a:srgb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975" indent="-180975" algn="ctr" eaLnBrk="0" hangingPunct="0">
              <a:buClr>
                <a:schemeClr val="bg1"/>
              </a:buClr>
              <a:buFont typeface="Arial" pitchFamily="34" charset="0"/>
              <a:buChar char="–"/>
            </a:pPr>
            <a:endParaRPr lang="en-US" sz="1200" b="1" kern="0" dirty="0" err="1">
              <a:solidFill>
                <a:srgbClr val="FFFFFF"/>
              </a:solidFill>
              <a:latin typeface="Arial"/>
            </a:endParaRPr>
          </a:p>
        </p:txBody>
      </p:sp>
      <p:sp>
        <p:nvSpPr>
          <p:cNvPr id="37" name="Oval 36"/>
          <p:cNvSpPr/>
          <p:nvPr/>
        </p:nvSpPr>
        <p:spPr bwMode="auto">
          <a:xfrm>
            <a:off x="8928987" y="4933375"/>
            <a:ext cx="287040" cy="122687"/>
          </a:xfrm>
          <a:prstGeom prst="ellipse">
            <a:avLst/>
          </a:prstGeom>
          <a:solidFill>
            <a:srgbClr val="00B0F0">
              <a:alpha val="50196"/>
            </a:srgb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975" indent="-180975" algn="ctr" eaLnBrk="0" hangingPunct="0">
              <a:buClr>
                <a:schemeClr val="bg1"/>
              </a:buClr>
              <a:buFont typeface="Arial" pitchFamily="34" charset="0"/>
              <a:buChar char="–"/>
            </a:pPr>
            <a:endParaRPr lang="en-US" sz="1200" b="1" kern="0" dirty="0" err="1">
              <a:solidFill>
                <a:srgbClr val="FFFFFF"/>
              </a:solidFill>
              <a:latin typeface="Arial"/>
            </a:endParaRPr>
          </a:p>
        </p:txBody>
      </p:sp>
      <p:sp>
        <p:nvSpPr>
          <p:cNvPr id="17" name="Content Placeholder 2">
            <a:extLst>
              <a:ext uri="{FF2B5EF4-FFF2-40B4-BE49-F238E27FC236}">
                <a16:creationId xmlns:a16="http://schemas.microsoft.com/office/drawing/2014/main" id="{9AE594A7-2748-466F-8506-F9FAD73FC0D3}"/>
              </a:ext>
            </a:extLst>
          </p:cNvPr>
          <p:cNvSpPr txBox="1">
            <a:spLocks/>
          </p:cNvSpPr>
          <p:nvPr/>
        </p:nvSpPr>
        <p:spPr>
          <a:xfrm>
            <a:off x="2918676" y="1728782"/>
            <a:ext cx="1930730" cy="40448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rPr>
              <a:t>Khô</a:t>
            </a:r>
            <a:r>
              <a:rPr lang="en-US" sz="2400" dirty="0">
                <a:solidFill>
                  <a:schemeClr val="bg1"/>
                </a:solidFill>
              </a:rPr>
              <a:t> </a:t>
            </a:r>
            <a:r>
              <a:rPr lang="en-US" sz="2400" dirty="0" err="1">
                <a:solidFill>
                  <a:schemeClr val="bg1"/>
                </a:solidFill>
              </a:rPr>
              <a:t>miệng</a:t>
            </a:r>
            <a:endParaRPr lang="en-US" sz="2400" dirty="0">
              <a:solidFill>
                <a:schemeClr val="bg1"/>
              </a:solidFill>
            </a:endParaRPr>
          </a:p>
          <a:p>
            <a:r>
              <a:rPr lang="en-US" sz="2400" dirty="0">
                <a:solidFill>
                  <a:schemeClr val="bg1"/>
                </a:solidFill>
              </a:rPr>
              <a:t>Run</a:t>
            </a:r>
          </a:p>
          <a:p>
            <a:r>
              <a:rPr lang="en-US" sz="2400" dirty="0">
                <a:solidFill>
                  <a:schemeClr val="bg1"/>
                </a:solidFill>
              </a:rPr>
              <a:t>Lo </a:t>
            </a:r>
            <a:r>
              <a:rPr lang="en-US" sz="2400" dirty="0" err="1">
                <a:solidFill>
                  <a:schemeClr val="bg1"/>
                </a:solidFill>
              </a:rPr>
              <a:t>lắng</a:t>
            </a:r>
            <a:endParaRPr lang="en-US" sz="2400" dirty="0">
              <a:solidFill>
                <a:schemeClr val="bg1"/>
              </a:solidFill>
            </a:endParaRPr>
          </a:p>
          <a:p>
            <a:r>
              <a:rPr lang="en-US" sz="2400" dirty="0" err="1">
                <a:solidFill>
                  <a:schemeClr val="bg1"/>
                </a:solidFill>
              </a:rPr>
              <a:t>Hồi</a:t>
            </a:r>
            <a:r>
              <a:rPr lang="en-US" sz="2400" dirty="0">
                <a:solidFill>
                  <a:schemeClr val="bg1"/>
                </a:solidFill>
              </a:rPr>
              <a:t> </a:t>
            </a:r>
            <a:r>
              <a:rPr lang="en-US" sz="2400" dirty="0" err="1">
                <a:solidFill>
                  <a:schemeClr val="bg1"/>
                </a:solidFill>
              </a:rPr>
              <a:t>hộp</a:t>
            </a:r>
            <a:endParaRPr lang="en-US" sz="2400" dirty="0">
              <a:solidFill>
                <a:schemeClr val="bg1"/>
              </a:solidFill>
            </a:endParaRPr>
          </a:p>
          <a:p>
            <a:r>
              <a:rPr lang="en-US" sz="2400" dirty="0" err="1">
                <a:solidFill>
                  <a:schemeClr val="bg1"/>
                </a:solidFill>
              </a:rPr>
              <a:t>Buồn</a:t>
            </a:r>
            <a:r>
              <a:rPr lang="en-US" sz="2400" dirty="0">
                <a:solidFill>
                  <a:schemeClr val="bg1"/>
                </a:solidFill>
              </a:rPr>
              <a:t> </a:t>
            </a:r>
            <a:r>
              <a:rPr lang="en-US" sz="2400" dirty="0" err="1">
                <a:solidFill>
                  <a:schemeClr val="bg1"/>
                </a:solidFill>
              </a:rPr>
              <a:t>nôn</a:t>
            </a:r>
            <a:endParaRPr lang="en-US" sz="2400" dirty="0">
              <a:solidFill>
                <a:schemeClr val="bg1"/>
              </a:solidFill>
            </a:endParaRPr>
          </a:p>
          <a:p>
            <a:r>
              <a:rPr lang="en-US" sz="2400" dirty="0" err="1">
                <a:solidFill>
                  <a:schemeClr val="bg1"/>
                </a:solidFill>
              </a:rPr>
              <a:t>Đau</a:t>
            </a:r>
            <a:r>
              <a:rPr lang="en-US" sz="2400" dirty="0">
                <a:solidFill>
                  <a:schemeClr val="bg1"/>
                </a:solidFill>
              </a:rPr>
              <a:t> </a:t>
            </a:r>
            <a:r>
              <a:rPr lang="en-US" sz="2400" dirty="0" err="1">
                <a:solidFill>
                  <a:schemeClr val="bg1"/>
                </a:solidFill>
              </a:rPr>
              <a:t>đầu</a:t>
            </a:r>
            <a:endParaRPr lang="en-US" sz="2400" dirty="0">
              <a:solidFill>
                <a:schemeClr val="bg1"/>
              </a:solidFill>
            </a:endParaRPr>
          </a:p>
          <a:p>
            <a:r>
              <a:rPr lang="en-US" sz="2400" dirty="0" err="1">
                <a:solidFill>
                  <a:schemeClr val="bg1"/>
                </a:solidFill>
              </a:rPr>
              <a:t>Nhìn</a:t>
            </a:r>
            <a:r>
              <a:rPr lang="en-US" sz="2400" dirty="0">
                <a:solidFill>
                  <a:schemeClr val="bg1"/>
                </a:solidFill>
              </a:rPr>
              <a:t> </a:t>
            </a:r>
            <a:r>
              <a:rPr lang="en-US" sz="2400" dirty="0" err="1">
                <a:solidFill>
                  <a:schemeClr val="bg1"/>
                </a:solidFill>
              </a:rPr>
              <a:t>mờ</a:t>
            </a:r>
            <a:endParaRPr lang="en-US" sz="2400" dirty="0">
              <a:solidFill>
                <a:schemeClr val="bg1"/>
              </a:solidFill>
            </a:endParaRPr>
          </a:p>
          <a:p>
            <a:r>
              <a:rPr lang="en-US" sz="2400" dirty="0" err="1">
                <a:solidFill>
                  <a:schemeClr val="bg1"/>
                </a:solidFill>
              </a:rPr>
              <a:t>Kích</a:t>
            </a:r>
            <a:r>
              <a:rPr lang="en-US" sz="2400" dirty="0">
                <a:solidFill>
                  <a:schemeClr val="bg1"/>
                </a:solidFill>
              </a:rPr>
              <a:t> </a:t>
            </a:r>
            <a:r>
              <a:rPr lang="en-US" sz="2400" dirty="0" err="1">
                <a:solidFill>
                  <a:schemeClr val="bg1"/>
                </a:solidFill>
              </a:rPr>
              <a:t>động</a:t>
            </a:r>
            <a:endParaRPr lang="en-US" sz="2400" dirty="0">
              <a:solidFill>
                <a:schemeClr val="bg1"/>
              </a:solidFill>
            </a:endParaRPr>
          </a:p>
        </p:txBody>
      </p:sp>
    </p:spTree>
    <p:extLst>
      <p:ext uri="{BB962C8B-B14F-4D97-AF65-F5344CB8AC3E}">
        <p14:creationId xmlns:p14="http://schemas.microsoft.com/office/powerpoint/2010/main" val="106002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2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fade">
                                      <p:cBhvr>
                                        <p:cTn id="21" dur="500"/>
                                        <p:tgtEl>
                                          <p:spTgt spid="1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fade">
                                      <p:cBhvr>
                                        <p:cTn id="27" dur="500"/>
                                        <p:tgtEl>
                                          <p:spTgt spid="17">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fade">
                                      <p:cBhvr>
                                        <p:cTn id="30" dur="500"/>
                                        <p:tgtEl>
                                          <p:spTgt spid="17">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5" end="5"/>
                                            </p:txEl>
                                          </p:spTgt>
                                        </p:tgtEl>
                                        <p:attrNameLst>
                                          <p:attrName>style.visibility</p:attrName>
                                        </p:attrNameLst>
                                      </p:cBhvr>
                                      <p:to>
                                        <p:strVal val="visible"/>
                                      </p:to>
                                    </p:set>
                                    <p:animEffect transition="in" filter="fade">
                                      <p:cBhvr>
                                        <p:cTn id="33" dur="500"/>
                                        <p:tgtEl>
                                          <p:spTgt spid="17">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xEl>
                                              <p:pRg st="6" end="6"/>
                                            </p:txEl>
                                          </p:spTgt>
                                        </p:tgtEl>
                                        <p:attrNameLst>
                                          <p:attrName>style.visibility</p:attrName>
                                        </p:attrNameLst>
                                      </p:cBhvr>
                                      <p:to>
                                        <p:strVal val="visible"/>
                                      </p:to>
                                    </p:set>
                                    <p:animEffect transition="in" filter="fade">
                                      <p:cBhvr>
                                        <p:cTn id="36" dur="500"/>
                                        <p:tgtEl>
                                          <p:spTgt spid="17">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7" end="7"/>
                                            </p:txEl>
                                          </p:spTgt>
                                        </p:tgtEl>
                                        <p:attrNameLst>
                                          <p:attrName>style.visibility</p:attrName>
                                        </p:attrNameLst>
                                      </p:cBhvr>
                                      <p:to>
                                        <p:strVal val="visible"/>
                                      </p:to>
                                    </p:set>
                                    <p:animEffect transition="in" filter="fade">
                                      <p:cBhvr>
                                        <p:cTn id="39"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Title 1"/>
          <p:cNvSpPr>
            <a:spLocks noGrp="1"/>
          </p:cNvSpPr>
          <p:nvPr>
            <p:ph type="title"/>
          </p:nvPr>
        </p:nvSpPr>
        <p:spPr/>
        <p:txBody>
          <a:bodyPr/>
          <a:lstStyle/>
          <a:p>
            <a:endParaRPr lang="en-US">
              <a:latin typeface="Arial" pitchFamily="34" charset="0"/>
            </a:endParaRPr>
          </a:p>
        </p:txBody>
      </p:sp>
      <p:sp>
        <p:nvSpPr>
          <p:cNvPr id="415746" name="Content Placeholder 2"/>
          <p:cNvSpPr>
            <a:spLocks noGrp="1"/>
          </p:cNvSpPr>
          <p:nvPr>
            <p:ph idx="1"/>
          </p:nvPr>
        </p:nvSpPr>
        <p:spPr>
          <a:xfrm>
            <a:off x="2166938" y="1676400"/>
            <a:ext cx="8501062" cy="4495800"/>
          </a:xfrm>
        </p:spPr>
        <p:txBody>
          <a:bodyPr/>
          <a:lstStyle/>
          <a:p>
            <a:r>
              <a:rPr lang="en-US"/>
              <a:t>…appears to be safe and beneficial in patients who present with severe acute asthma</a:t>
            </a:r>
          </a:p>
        </p:txBody>
      </p:sp>
      <p:pic>
        <p:nvPicPr>
          <p:cNvPr id="415747" name="Picture 2"/>
          <p:cNvPicPr>
            <a:picLocks noChangeAspect="1" noChangeArrowheads="1"/>
          </p:cNvPicPr>
          <p:nvPr/>
        </p:nvPicPr>
        <p:blipFill>
          <a:blip r:embed="rId2" cstate="print"/>
          <a:srcRect/>
          <a:stretch>
            <a:fillRect/>
          </a:stretch>
        </p:blipFill>
        <p:spPr bwMode="auto">
          <a:xfrm>
            <a:off x="2438400" y="1"/>
            <a:ext cx="8229600" cy="1552575"/>
          </a:xfrm>
          <a:prstGeom prst="rect">
            <a:avLst/>
          </a:prstGeom>
          <a:noFill/>
          <a:ln w="9525">
            <a:noFill/>
            <a:miter lim="800000"/>
            <a:headEnd/>
            <a:tailEnd/>
          </a:ln>
        </p:spPr>
      </p:pic>
      <p:pic>
        <p:nvPicPr>
          <p:cNvPr id="415748" name="Picture 3"/>
          <p:cNvPicPr>
            <a:picLocks noChangeAspect="1" noChangeArrowheads="1"/>
          </p:cNvPicPr>
          <p:nvPr/>
        </p:nvPicPr>
        <p:blipFill>
          <a:blip r:embed="rId3" cstate="print"/>
          <a:srcRect/>
          <a:stretch>
            <a:fillRect/>
          </a:stretch>
        </p:blipFill>
        <p:spPr bwMode="auto">
          <a:xfrm rot="10800000" flipH="1" flipV="1">
            <a:off x="1077912" y="7143"/>
            <a:ext cx="1360488" cy="1556573"/>
          </a:xfrm>
          <a:prstGeom prst="rect">
            <a:avLst/>
          </a:prstGeom>
          <a:noFill/>
          <a:ln w="9525">
            <a:noFill/>
            <a:miter lim="800000"/>
            <a:headEnd/>
            <a:tailEnd/>
          </a:ln>
        </p:spPr>
      </p:pic>
      <p:pic>
        <p:nvPicPr>
          <p:cNvPr id="415749" name="Picture 4"/>
          <p:cNvPicPr>
            <a:picLocks noChangeAspect="1" noChangeArrowheads="1"/>
          </p:cNvPicPr>
          <p:nvPr/>
        </p:nvPicPr>
        <p:blipFill>
          <a:blip r:embed="rId4" cstate="print"/>
          <a:srcRect/>
          <a:stretch>
            <a:fillRect/>
          </a:stretch>
        </p:blipFill>
        <p:spPr bwMode="auto">
          <a:xfrm>
            <a:off x="3276600" y="2590799"/>
            <a:ext cx="5254625" cy="4267200"/>
          </a:xfrm>
          <a:prstGeom prst="rect">
            <a:avLst/>
          </a:prstGeom>
          <a:noFill/>
          <a:ln w="9525">
            <a:noFill/>
            <a:miter lim="800000"/>
            <a:headEnd/>
            <a:tailEnd/>
          </a:ln>
        </p:spPr>
      </p:pic>
    </p:spTree>
    <p:extLst>
      <p:ext uri="{BB962C8B-B14F-4D97-AF65-F5344CB8AC3E}">
        <p14:creationId xmlns:p14="http://schemas.microsoft.com/office/powerpoint/2010/main" val="150372110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05000" y="381000"/>
            <a:ext cx="8001000" cy="1219200"/>
          </a:xfrm>
        </p:spPr>
        <p:txBody>
          <a:bodyPr/>
          <a:lstStyle/>
          <a:p>
            <a:pPr eaLnBrk="1" hangingPunct="1">
              <a:defRPr/>
            </a:pPr>
            <a:r>
              <a:rPr lang="en-US" altLang="en-US" sz="3000" dirty="0" err="1">
                <a:latin typeface="+mn-lt"/>
              </a:rPr>
              <a:t>Thực</a:t>
            </a:r>
            <a:r>
              <a:rPr lang="en-US" altLang="en-US" sz="3000" dirty="0">
                <a:latin typeface="+mn-lt"/>
              </a:rPr>
              <a:t> </a:t>
            </a:r>
            <a:r>
              <a:rPr lang="en-US" altLang="en-US" sz="3000" dirty="0" err="1">
                <a:latin typeface="+mn-lt"/>
              </a:rPr>
              <a:t>tế</a:t>
            </a:r>
            <a:r>
              <a:rPr lang="en-US" altLang="en-US" sz="3000" dirty="0">
                <a:latin typeface="+mn-lt"/>
              </a:rPr>
              <a:t> </a:t>
            </a:r>
            <a:r>
              <a:rPr lang="en-US" altLang="en-US" sz="3000" dirty="0" err="1">
                <a:latin typeface="+mn-lt"/>
              </a:rPr>
              <a:t>sử</a:t>
            </a:r>
            <a:r>
              <a:rPr lang="en-US" altLang="en-US" sz="3000" dirty="0">
                <a:latin typeface="+mn-lt"/>
              </a:rPr>
              <a:t> </a:t>
            </a:r>
            <a:r>
              <a:rPr lang="en-US" altLang="en-US" sz="3000" dirty="0" err="1">
                <a:latin typeface="+mn-lt"/>
              </a:rPr>
              <a:t>dụng</a:t>
            </a:r>
            <a:r>
              <a:rPr lang="en-US" altLang="en-US" sz="3000" dirty="0">
                <a:latin typeface="+mn-lt"/>
              </a:rPr>
              <a:t> </a:t>
            </a:r>
            <a:r>
              <a:rPr lang="en-US" altLang="en-US" sz="3000" dirty="0" err="1">
                <a:latin typeface="+mn-lt"/>
              </a:rPr>
              <a:t>magne</a:t>
            </a:r>
            <a:r>
              <a:rPr lang="en-US" altLang="en-US" sz="3000" dirty="0">
                <a:latin typeface="+mn-lt"/>
              </a:rPr>
              <a:t> sulfate ở </a:t>
            </a:r>
            <a:r>
              <a:rPr lang="en-US" altLang="en-US" sz="3000" dirty="0" err="1">
                <a:latin typeface="+mn-lt"/>
              </a:rPr>
              <a:t>Cấp</a:t>
            </a:r>
            <a:r>
              <a:rPr lang="en-US" altLang="en-US" sz="3000" dirty="0">
                <a:latin typeface="+mn-lt"/>
              </a:rPr>
              <a:t> </a:t>
            </a:r>
            <a:r>
              <a:rPr lang="en-US" altLang="en-US" sz="3000" dirty="0" err="1">
                <a:latin typeface="+mn-lt"/>
              </a:rPr>
              <a:t>cứu</a:t>
            </a:r>
            <a:endParaRPr lang="en-US" altLang="en-US" dirty="0">
              <a:latin typeface="+mn-lt"/>
            </a:endParaRPr>
          </a:p>
        </p:txBody>
      </p:sp>
      <p:sp>
        <p:nvSpPr>
          <p:cNvPr id="14339" name="Rectangle 3"/>
          <p:cNvSpPr>
            <a:spLocks noGrp="1" noChangeArrowheads="1"/>
          </p:cNvSpPr>
          <p:nvPr>
            <p:ph type="body" idx="1"/>
          </p:nvPr>
        </p:nvSpPr>
        <p:spPr>
          <a:xfrm>
            <a:off x="2209800" y="1524000"/>
            <a:ext cx="7772400" cy="4495800"/>
          </a:xfrm>
        </p:spPr>
        <p:txBody>
          <a:bodyPr/>
          <a:lstStyle/>
          <a:p>
            <a:pPr eaLnBrk="1" hangingPunct="1">
              <a:lnSpc>
                <a:spcPct val="90000"/>
              </a:lnSpc>
            </a:pPr>
            <a:r>
              <a:rPr lang="en-US" altLang="en-US" sz="2800"/>
              <a:t>Anh 2009</a:t>
            </a:r>
          </a:p>
          <a:p>
            <a:pPr lvl="1" eaLnBrk="1" hangingPunct="1">
              <a:lnSpc>
                <a:spcPct val="90000"/>
              </a:lnSpc>
            </a:pPr>
            <a:r>
              <a:rPr lang="en-US" altLang="en-US" sz="2000"/>
              <a:t>93% khoa Cấp cứu</a:t>
            </a:r>
          </a:p>
          <a:p>
            <a:pPr eaLnBrk="1" hangingPunct="1">
              <a:lnSpc>
                <a:spcPct val="90000"/>
              </a:lnSpc>
            </a:pPr>
            <a:endParaRPr lang="en-US" altLang="en-US" sz="2000"/>
          </a:p>
          <a:p>
            <a:pPr eaLnBrk="1" hangingPunct="1">
              <a:lnSpc>
                <a:spcPct val="90000"/>
              </a:lnSpc>
            </a:pPr>
            <a:endParaRPr lang="en-US" altLang="en-US" sz="2000"/>
          </a:p>
        </p:txBody>
      </p:sp>
      <p:sp>
        <p:nvSpPr>
          <p:cNvPr id="14340" name="Text Box 4"/>
          <p:cNvSpPr txBox="1">
            <a:spLocks noChangeArrowheads="1"/>
          </p:cNvSpPr>
          <p:nvPr/>
        </p:nvSpPr>
        <p:spPr bwMode="auto">
          <a:xfrm>
            <a:off x="2362200" y="6019800"/>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Char char="•"/>
              <a:defRPr sz="3200">
                <a:solidFill>
                  <a:schemeClr val="tx1"/>
                </a:solidFill>
                <a:latin typeface="Helvetica" panose="020B0604020202020204" pitchFamily="34" charset="0"/>
              </a:defRPr>
            </a:lvl1pPr>
            <a:lvl2pPr marL="742950" indent="-285750">
              <a:spcBef>
                <a:spcPct val="20000"/>
              </a:spcBef>
              <a:buClr>
                <a:schemeClr val="hlink"/>
              </a:buClr>
              <a:buChar char="–"/>
              <a:defRPr sz="2800">
                <a:solidFill>
                  <a:schemeClr val="tx1"/>
                </a:solidFill>
                <a:latin typeface="Helvetica" panose="020B0604020202020204" pitchFamily="34" charset="0"/>
              </a:defRPr>
            </a:lvl2pPr>
            <a:lvl3pPr marL="1143000" indent="-228600">
              <a:spcBef>
                <a:spcPct val="20000"/>
              </a:spcBef>
              <a:buClr>
                <a:schemeClr val="accent1"/>
              </a:buClr>
              <a:buChar char="•"/>
              <a:defRPr sz="2400">
                <a:solidFill>
                  <a:schemeClr val="tx1"/>
                </a:solidFill>
                <a:latin typeface="Helvetica" panose="020B0604020202020204" pitchFamily="34" charset="0"/>
              </a:defRPr>
            </a:lvl3pPr>
            <a:lvl4pPr marL="1600200" indent="-228600">
              <a:spcBef>
                <a:spcPct val="20000"/>
              </a:spcBef>
              <a:buClr>
                <a:schemeClr val="folHlink"/>
              </a:buClr>
              <a:buChar char="–"/>
              <a:defRPr sz="2000">
                <a:solidFill>
                  <a:schemeClr val="tx1"/>
                </a:solidFill>
                <a:latin typeface="Helvetica" panose="020B0604020202020204" pitchFamily="34" charset="0"/>
              </a:defRPr>
            </a:lvl4pPr>
            <a:lvl5pPr marL="2057400" indent="-228600">
              <a:spcBef>
                <a:spcPct val="20000"/>
              </a:spcBef>
              <a:buClr>
                <a:schemeClr val="accent1"/>
              </a:buClr>
              <a:buChar char="»"/>
              <a:defRPr sz="20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Helvetica" panose="020B0604020202020204" pitchFamily="34" charset="0"/>
              </a:defRPr>
            </a:lvl9pPr>
          </a:lstStyle>
          <a:p>
            <a:pPr>
              <a:spcBef>
                <a:spcPct val="50000"/>
              </a:spcBef>
              <a:buClrTx/>
              <a:buFontTx/>
              <a:buNone/>
            </a:pPr>
            <a:r>
              <a:rPr lang="en-US" altLang="en-US" sz="1000" dirty="0">
                <a:solidFill>
                  <a:schemeClr val="bg1"/>
                </a:solidFill>
              </a:rPr>
              <a:t>Jones LA, Goodacre S. Magnesium sulphate in the treatment of acute asthma: evaluation of current practice in adult emergency departments. </a:t>
            </a:r>
            <a:r>
              <a:rPr lang="en-US" altLang="en-US" sz="1000" dirty="0" err="1">
                <a:solidFill>
                  <a:schemeClr val="bg1"/>
                </a:solidFill>
              </a:rPr>
              <a:t>Emerg</a:t>
            </a:r>
            <a:r>
              <a:rPr lang="en-US" altLang="en-US" sz="1000" dirty="0">
                <a:solidFill>
                  <a:schemeClr val="bg1"/>
                </a:solidFill>
              </a:rPr>
              <a:t> Med J 2009;26:783</a:t>
            </a:r>
            <a:endParaRPr lang="en-US" altLang="en-US" sz="1400" dirty="0">
              <a:solidFill>
                <a:schemeClr val="bg1"/>
              </a:solidFill>
              <a:latin typeface="Comic Sans MS" panose="030F0702030302020204" pitchFamily="66" charset="0"/>
            </a:endParaRPr>
          </a:p>
        </p:txBody>
      </p:sp>
      <p:pic>
        <p:nvPicPr>
          <p:cNvPr id="1434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382838"/>
            <a:ext cx="8739188"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5257800" y="2895600"/>
            <a:ext cx="2743200" cy="28194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Tree>
    <p:extLst>
      <p:ext uri="{BB962C8B-B14F-4D97-AF65-F5344CB8AC3E}">
        <p14:creationId xmlns:p14="http://schemas.microsoft.com/office/powerpoint/2010/main" val="2040603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9E90-2B03-4316-84F6-E0E0BCA22A7F}"/>
              </a:ext>
            </a:extLst>
          </p:cNvPr>
          <p:cNvSpPr>
            <a:spLocks noGrp="1"/>
          </p:cNvSpPr>
          <p:nvPr>
            <p:ph type="title"/>
          </p:nvPr>
        </p:nvSpPr>
        <p:spPr/>
        <p:txBody>
          <a:bodyPr/>
          <a:lstStyle/>
          <a:p>
            <a:r>
              <a:rPr lang="en-US" dirty="0"/>
              <a:t>3Mg trial</a:t>
            </a:r>
          </a:p>
        </p:txBody>
      </p:sp>
      <p:sp>
        <p:nvSpPr>
          <p:cNvPr id="3" name="Content Placeholder 2">
            <a:extLst>
              <a:ext uri="{FF2B5EF4-FFF2-40B4-BE49-F238E27FC236}">
                <a16:creationId xmlns:a16="http://schemas.microsoft.com/office/drawing/2014/main" id="{0354E518-CC6D-4C51-93ED-5E3D1F1F7BD2}"/>
              </a:ext>
            </a:extLst>
          </p:cNvPr>
          <p:cNvSpPr>
            <a:spLocks noGrp="1"/>
          </p:cNvSpPr>
          <p:nvPr>
            <p:ph idx="1"/>
          </p:nvPr>
        </p:nvSpPr>
        <p:spPr>
          <a:xfrm>
            <a:off x="838200" y="1825625"/>
            <a:ext cx="4738635" cy="4351338"/>
          </a:xfrm>
        </p:spPr>
        <p:txBody>
          <a:bodyPr/>
          <a:lstStyle/>
          <a:p>
            <a:r>
              <a:rPr lang="en-US" dirty="0"/>
              <a:t>RCT 1109 bn</a:t>
            </a:r>
          </a:p>
          <a:p>
            <a:r>
              <a:rPr lang="en-US" dirty="0" err="1"/>
              <a:t>Magne</a:t>
            </a:r>
            <a:r>
              <a:rPr lang="en-US" dirty="0"/>
              <a:t> sulfate </a:t>
            </a:r>
            <a:r>
              <a:rPr lang="en-US" dirty="0" err="1"/>
              <a:t>tĩnh</a:t>
            </a:r>
            <a:r>
              <a:rPr lang="en-US" dirty="0"/>
              <a:t> </a:t>
            </a:r>
            <a:r>
              <a:rPr lang="en-US" dirty="0" err="1"/>
              <a:t>mạch</a:t>
            </a:r>
            <a:r>
              <a:rPr lang="en-US" dirty="0"/>
              <a:t> </a:t>
            </a:r>
            <a:r>
              <a:rPr lang="en-US" dirty="0" err="1"/>
              <a:t>hiệu</a:t>
            </a:r>
            <a:r>
              <a:rPr lang="en-US" dirty="0"/>
              <a:t> </a:t>
            </a:r>
            <a:r>
              <a:rPr lang="en-US" dirty="0" err="1"/>
              <a:t>quả</a:t>
            </a:r>
            <a:endParaRPr lang="en-US" dirty="0"/>
          </a:p>
        </p:txBody>
      </p:sp>
      <p:pic>
        <p:nvPicPr>
          <p:cNvPr id="4" name="Picture 3">
            <a:extLst>
              <a:ext uri="{FF2B5EF4-FFF2-40B4-BE49-F238E27FC236}">
                <a16:creationId xmlns:a16="http://schemas.microsoft.com/office/drawing/2014/main" id="{3419AC54-7C7E-4805-9D25-FF078FD17E60}"/>
              </a:ext>
            </a:extLst>
          </p:cNvPr>
          <p:cNvPicPr>
            <a:picLocks noChangeAspect="1"/>
          </p:cNvPicPr>
          <p:nvPr/>
        </p:nvPicPr>
        <p:blipFill>
          <a:blip r:embed="rId2"/>
          <a:stretch>
            <a:fillRect/>
          </a:stretch>
        </p:blipFill>
        <p:spPr>
          <a:xfrm>
            <a:off x="5651295" y="1911415"/>
            <a:ext cx="6309907" cy="4023709"/>
          </a:xfrm>
          <a:prstGeom prst="rect">
            <a:avLst/>
          </a:prstGeom>
        </p:spPr>
      </p:pic>
      <p:sp>
        <p:nvSpPr>
          <p:cNvPr id="5" name="TextBox 4">
            <a:extLst>
              <a:ext uri="{FF2B5EF4-FFF2-40B4-BE49-F238E27FC236}">
                <a16:creationId xmlns:a16="http://schemas.microsoft.com/office/drawing/2014/main" id="{4834C5CA-A6CA-4D26-ABB2-EAFA0BB9D3B4}"/>
              </a:ext>
            </a:extLst>
          </p:cNvPr>
          <p:cNvSpPr txBox="1"/>
          <p:nvPr/>
        </p:nvSpPr>
        <p:spPr>
          <a:xfrm>
            <a:off x="7857811" y="6492875"/>
            <a:ext cx="3331105" cy="369332"/>
          </a:xfrm>
          <a:prstGeom prst="rect">
            <a:avLst/>
          </a:prstGeom>
          <a:noFill/>
        </p:spPr>
        <p:txBody>
          <a:bodyPr wrap="none" rtlCol="0">
            <a:spAutoFit/>
          </a:bodyPr>
          <a:lstStyle/>
          <a:p>
            <a:r>
              <a:rPr lang="en-US" dirty="0">
                <a:solidFill>
                  <a:schemeClr val="bg1"/>
                </a:solidFill>
              </a:rPr>
              <a:t>Goodacre Lancet </a:t>
            </a:r>
            <a:r>
              <a:rPr lang="en-US" dirty="0" err="1">
                <a:solidFill>
                  <a:schemeClr val="bg1"/>
                </a:solidFill>
              </a:rPr>
              <a:t>Respi</a:t>
            </a:r>
            <a:r>
              <a:rPr lang="en-US" dirty="0">
                <a:solidFill>
                  <a:schemeClr val="bg1"/>
                </a:solidFill>
              </a:rPr>
              <a:t> Med 2013</a:t>
            </a:r>
          </a:p>
        </p:txBody>
      </p:sp>
    </p:spTree>
    <p:extLst>
      <p:ext uri="{BB962C8B-B14F-4D97-AF65-F5344CB8AC3E}">
        <p14:creationId xmlns:p14="http://schemas.microsoft.com/office/powerpoint/2010/main" val="4176638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Corticoid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310892" y="1518423"/>
            <a:ext cx="5736124" cy="5029715"/>
          </a:xfrm>
        </p:spPr>
        <p:txBody>
          <a:bodyPr>
            <a:normAutofit fontScale="92500" lnSpcReduction="20000"/>
          </a:bodyPr>
          <a:lstStyle/>
          <a:p>
            <a:r>
              <a:rPr lang="en-US" sz="3300" dirty="0" err="1">
                <a:latin typeface="Arial" panose="020B0604020202020204" pitchFamily="34" charset="0"/>
                <a:cs typeface="Arial" panose="020B0604020202020204" pitchFamily="34" charset="0"/>
              </a:rPr>
              <a:t>Chỉ</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định</a:t>
            </a:r>
            <a:r>
              <a:rPr lang="en-US" sz="3300" dirty="0">
                <a:latin typeface="Arial" panose="020B0604020202020204" pitchFamily="34" charset="0"/>
                <a:cs typeface="Arial" panose="020B0604020202020204" pitchFamily="34" charset="0"/>
              </a:rPr>
              <a:t>:</a:t>
            </a:r>
          </a:p>
          <a:p>
            <a:pPr lvl="1"/>
            <a:r>
              <a:rPr lang="en-US" sz="3300" dirty="0" err="1">
                <a:latin typeface="Arial" panose="020B0604020202020204" pitchFamily="34" charset="0"/>
                <a:cs typeface="Arial" panose="020B0604020202020204" pitchFamily="34" charset="0"/>
              </a:rPr>
              <a:t>Mọi</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cơn</a:t>
            </a:r>
            <a:r>
              <a:rPr lang="en-US" sz="3300" dirty="0">
                <a:latin typeface="Arial" panose="020B0604020202020204" pitchFamily="34" charset="0"/>
                <a:cs typeface="Arial" panose="020B0604020202020204" pitchFamily="34" charset="0"/>
              </a:rPr>
              <a:t> hen </a:t>
            </a:r>
            <a:r>
              <a:rPr lang="en-US" sz="3300" dirty="0" err="1">
                <a:latin typeface="Arial" panose="020B0604020202020204" pitchFamily="34" charset="0"/>
                <a:cs typeface="Arial" panose="020B0604020202020204" pitchFamily="34" charset="0"/>
              </a:rPr>
              <a:t>trừ</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nhẹ</a:t>
            </a:r>
            <a:endParaRPr lang="en-US" sz="3300" dirty="0">
              <a:latin typeface="Arial" panose="020B0604020202020204" pitchFamily="34" charset="0"/>
              <a:cs typeface="Arial" panose="020B0604020202020204" pitchFamily="34" charset="0"/>
            </a:endParaRPr>
          </a:p>
          <a:p>
            <a:pPr lvl="1"/>
            <a:r>
              <a:rPr lang="en-US" sz="3300" dirty="0" err="1">
                <a:latin typeface="Arial" panose="020B0604020202020204" pitchFamily="34" charset="0"/>
                <a:cs typeface="Arial" panose="020B0604020202020204" pitchFamily="34" charset="0"/>
              </a:rPr>
              <a:t>Đã</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hoặc</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đang</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dùng</a:t>
            </a:r>
            <a:r>
              <a:rPr lang="en-US" sz="3300" dirty="0">
                <a:latin typeface="Arial" panose="020B0604020202020204" pitchFamily="34" charset="0"/>
                <a:cs typeface="Arial" panose="020B0604020202020204" pitchFamily="34" charset="0"/>
              </a:rPr>
              <a:t> corticoid</a:t>
            </a:r>
          </a:p>
          <a:p>
            <a:r>
              <a:rPr lang="en-US" sz="3300" dirty="0" err="1">
                <a:latin typeface="Arial" panose="020B0604020202020204" pitchFamily="34" charset="0"/>
                <a:cs typeface="Arial" panose="020B0604020202020204" pitchFamily="34" charset="0"/>
              </a:rPr>
              <a:t>Liều</a:t>
            </a:r>
            <a:endParaRPr lang="en-US" sz="3300" dirty="0">
              <a:latin typeface="Arial" panose="020B0604020202020204" pitchFamily="34" charset="0"/>
              <a:cs typeface="Arial" panose="020B0604020202020204" pitchFamily="34" charset="0"/>
            </a:endParaRPr>
          </a:p>
          <a:p>
            <a:pPr lvl="1"/>
            <a:r>
              <a:rPr lang="en-US" sz="3300" dirty="0" err="1">
                <a:latin typeface="Arial" panose="020B0604020202020204" pitchFamily="34" charset="0"/>
                <a:cs typeface="Arial" panose="020B0604020202020204" pitchFamily="34" charset="0"/>
              </a:rPr>
              <a:t>người</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lớn</a:t>
            </a:r>
            <a:r>
              <a:rPr lang="en-US" sz="3300" dirty="0">
                <a:latin typeface="Arial" panose="020B0604020202020204" pitchFamily="34" charset="0"/>
                <a:cs typeface="Arial" panose="020B0604020202020204" pitchFamily="34" charset="0"/>
              </a:rPr>
              <a:t> 50mg prednisolone/</a:t>
            </a:r>
            <a:r>
              <a:rPr lang="en-US" sz="3300" dirty="0" err="1">
                <a:latin typeface="Arial" panose="020B0604020202020204" pitchFamily="34" charset="0"/>
                <a:cs typeface="Arial" panose="020B0604020202020204" pitchFamily="34" charset="0"/>
              </a:rPr>
              <a:t>ngày</a:t>
            </a:r>
            <a:r>
              <a:rPr lang="en-US" sz="3300" dirty="0">
                <a:latin typeface="Arial" panose="020B0604020202020204" pitchFamily="34" charset="0"/>
                <a:cs typeface="Arial" panose="020B0604020202020204" pitchFamily="34" charset="0"/>
              </a:rPr>
              <a:t> </a:t>
            </a:r>
          </a:p>
          <a:p>
            <a:pPr lvl="1"/>
            <a:r>
              <a:rPr lang="en-US" sz="3300" dirty="0" err="1">
                <a:latin typeface="Arial" panose="020B0604020202020204" pitchFamily="34" charset="0"/>
                <a:cs typeface="Arial" panose="020B0604020202020204" pitchFamily="34" charset="0"/>
              </a:rPr>
              <a:t>trẻ</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em</a:t>
            </a:r>
            <a:r>
              <a:rPr lang="en-US" sz="3300" dirty="0">
                <a:latin typeface="Arial" panose="020B0604020202020204" pitchFamily="34" charset="0"/>
                <a:cs typeface="Arial" panose="020B0604020202020204" pitchFamily="34" charset="0"/>
              </a:rPr>
              <a:t> 40mg/</a:t>
            </a:r>
            <a:r>
              <a:rPr lang="en-US" sz="3300" dirty="0" err="1">
                <a:latin typeface="Arial" panose="020B0604020202020204" pitchFamily="34" charset="0"/>
                <a:cs typeface="Arial" panose="020B0604020202020204" pitchFamily="34" charset="0"/>
              </a:rPr>
              <a:t>ngày</a:t>
            </a:r>
            <a:r>
              <a:rPr lang="en-US" sz="3300" dirty="0">
                <a:latin typeface="Arial" panose="020B0604020202020204" pitchFamily="34" charset="0"/>
                <a:cs typeface="Arial" panose="020B0604020202020204" pitchFamily="34" charset="0"/>
              </a:rPr>
              <a:t>.</a:t>
            </a:r>
          </a:p>
          <a:p>
            <a:r>
              <a:rPr lang="en-US" sz="3800" dirty="0" err="1">
                <a:latin typeface="Arial" panose="020B0604020202020204" pitchFamily="34" charset="0"/>
                <a:cs typeface="Arial" panose="020B0604020202020204" pitchFamily="34" charset="0"/>
              </a:rPr>
              <a:t>Cách</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dùng</a:t>
            </a:r>
            <a:endParaRPr lang="en-US" sz="3800" dirty="0">
              <a:latin typeface="Arial" panose="020B0604020202020204" pitchFamily="34" charset="0"/>
              <a:cs typeface="Arial" panose="020B0604020202020204" pitchFamily="34" charset="0"/>
            </a:endParaRPr>
          </a:p>
          <a:p>
            <a:pPr lvl="1"/>
            <a:r>
              <a:rPr lang="en-US" sz="3300" dirty="0">
                <a:latin typeface="Arial" panose="020B0604020202020204" pitchFamily="34" charset="0"/>
                <a:cs typeface="Arial" panose="020B0604020202020204" pitchFamily="34" charset="0"/>
              </a:rPr>
              <a:t>Cho </a:t>
            </a:r>
            <a:r>
              <a:rPr lang="en-US" sz="3300" dirty="0" err="1">
                <a:latin typeface="Arial" panose="020B0604020202020204" pitchFamily="34" charset="0"/>
                <a:cs typeface="Arial" panose="020B0604020202020204" pitchFamily="34" charset="0"/>
              </a:rPr>
              <a:t>sớm</a:t>
            </a:r>
            <a:r>
              <a:rPr lang="en-US" sz="3300" dirty="0">
                <a:latin typeface="Arial" panose="020B0604020202020204" pitchFamily="34" charset="0"/>
                <a:cs typeface="Arial" panose="020B0604020202020204" pitchFamily="34" charset="0"/>
              </a:rPr>
              <a:t> (1 </a:t>
            </a:r>
            <a:r>
              <a:rPr lang="en-US" sz="3300" dirty="0" err="1">
                <a:latin typeface="Arial" panose="020B0604020202020204" pitchFamily="34" charset="0"/>
                <a:cs typeface="Arial" panose="020B0604020202020204" pitchFamily="34" charset="0"/>
              </a:rPr>
              <a:t>giờ</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đầu</a:t>
            </a:r>
            <a:r>
              <a:rPr lang="en-US" sz="3300" dirty="0">
                <a:latin typeface="Arial" panose="020B0604020202020204" pitchFamily="34" charset="0"/>
                <a:cs typeface="Arial" panose="020B0604020202020204" pitchFamily="34" charset="0"/>
              </a:rPr>
              <a:t>)</a:t>
            </a:r>
          </a:p>
          <a:p>
            <a:pPr lvl="1"/>
            <a:r>
              <a:rPr lang="en-US" sz="3300" dirty="0" err="1">
                <a:latin typeface="Arial" panose="020B0604020202020204" pitchFamily="34" charset="0"/>
                <a:cs typeface="Arial" panose="020B0604020202020204" pitchFamily="34" charset="0"/>
              </a:rPr>
              <a:t>Uống</a:t>
            </a:r>
            <a:r>
              <a:rPr lang="en-US" sz="3300" dirty="0">
                <a:latin typeface="Arial" panose="020B0604020202020204" pitchFamily="34" charset="0"/>
                <a:cs typeface="Arial" panose="020B0604020202020204" pitchFamily="34" charset="0"/>
              </a:rPr>
              <a:t> &gt; </a:t>
            </a:r>
            <a:r>
              <a:rPr lang="en-US" sz="3300" dirty="0" err="1">
                <a:latin typeface="Arial" panose="020B0604020202020204" pitchFamily="34" charset="0"/>
                <a:cs typeface="Arial" panose="020B0604020202020204" pitchFamily="34" charset="0"/>
              </a:rPr>
              <a:t>Tĩnh</a:t>
            </a:r>
            <a:r>
              <a:rPr lang="en-US" sz="3300" dirty="0">
                <a:latin typeface="Arial" panose="020B0604020202020204" pitchFamily="34" charset="0"/>
                <a:cs typeface="Arial" panose="020B0604020202020204" pitchFamily="34" charset="0"/>
              </a:rPr>
              <a:t> </a:t>
            </a:r>
            <a:r>
              <a:rPr lang="en-US" sz="3300" dirty="0" err="1">
                <a:latin typeface="Arial" panose="020B0604020202020204" pitchFamily="34" charset="0"/>
                <a:cs typeface="Arial" panose="020B0604020202020204" pitchFamily="34" charset="0"/>
              </a:rPr>
              <a:t>mạch</a:t>
            </a:r>
            <a:r>
              <a:rPr lang="en-US" sz="3300" dirty="0">
                <a:latin typeface="Arial" panose="020B0604020202020204" pitchFamily="34" charset="0"/>
                <a:cs typeface="Arial" panose="020B0604020202020204" pitchFamily="34" charset="0"/>
              </a:rPr>
              <a:t> </a:t>
            </a:r>
          </a:p>
          <a:p>
            <a:pPr lvl="1"/>
            <a:r>
              <a:rPr lang="en-US" sz="3300" dirty="0">
                <a:latin typeface="Arial" panose="020B0604020202020204" pitchFamily="34" charset="0"/>
                <a:cs typeface="Arial" panose="020B0604020202020204" pitchFamily="34" charset="0"/>
              </a:rPr>
              <a:t>5-7 </a:t>
            </a:r>
            <a:r>
              <a:rPr lang="en-US" sz="3300" dirty="0" err="1">
                <a:latin typeface="Arial" panose="020B0604020202020204" pitchFamily="34" charset="0"/>
                <a:cs typeface="Arial" panose="020B0604020202020204" pitchFamily="34" charset="0"/>
              </a:rPr>
              <a:t>ngày</a:t>
            </a:r>
            <a:endParaRPr lang="en-US" sz="33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6A919EB-13C7-4A65-8443-2E7DB596793B}"/>
              </a:ext>
            </a:extLst>
          </p:cNvPr>
          <p:cNvPicPr>
            <a:picLocks noChangeAspect="1"/>
          </p:cNvPicPr>
          <p:nvPr/>
        </p:nvPicPr>
        <p:blipFill>
          <a:blip r:embed="rId3"/>
          <a:stretch>
            <a:fillRect/>
          </a:stretch>
        </p:blipFill>
        <p:spPr>
          <a:xfrm>
            <a:off x="6172200" y="1027906"/>
            <a:ext cx="5708909" cy="4351339"/>
          </a:xfrm>
          <a:prstGeom prst="rect">
            <a:avLst/>
          </a:prstGeom>
        </p:spPr>
      </p:pic>
      <p:sp>
        <p:nvSpPr>
          <p:cNvPr id="8" name="TextBox 7">
            <a:extLst>
              <a:ext uri="{FF2B5EF4-FFF2-40B4-BE49-F238E27FC236}">
                <a16:creationId xmlns:a16="http://schemas.microsoft.com/office/drawing/2014/main" id="{4C6249E0-433E-48A1-9508-C1537029B3BF}"/>
              </a:ext>
            </a:extLst>
          </p:cNvPr>
          <p:cNvSpPr txBox="1"/>
          <p:nvPr/>
        </p:nvSpPr>
        <p:spPr>
          <a:xfrm>
            <a:off x="6618705" y="5660043"/>
            <a:ext cx="5415265" cy="113877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GROUP A: IV hydrocortisone </a:t>
            </a:r>
            <a:r>
              <a:rPr kumimoji="0" lang="en-GB" alt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rồi</a:t>
            </a:r>
            <a:r>
              <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 prednisolone </a:t>
            </a:r>
            <a:r>
              <a:rPr kumimoji="0" lang="en-GB" alt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uống</a:t>
            </a:r>
            <a:endPar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GROUP B: IV methylprednisolone </a:t>
            </a:r>
            <a:r>
              <a:rPr kumimoji="0" lang="en-GB" alt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rồi</a:t>
            </a:r>
            <a:r>
              <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alt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methylpred</a:t>
            </a:r>
            <a:r>
              <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alt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uống</a:t>
            </a:r>
            <a:endParaRPr kumimoji="0" lang="en-GB" alt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Aggarwal P: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Emerg</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Trauma Shock 2010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948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41A8-9D93-4072-A0EA-B2880CCB1E8B}"/>
              </a:ext>
            </a:extLst>
          </p:cNvPr>
          <p:cNvSpPr>
            <a:spLocks noGrp="1"/>
          </p:cNvSpPr>
          <p:nvPr>
            <p:ph type="title"/>
          </p:nvPr>
        </p:nvSpPr>
        <p:spPr/>
        <p:txBody>
          <a:bodyPr/>
          <a:lstStyle/>
          <a:p>
            <a:r>
              <a:rPr lang="en-US" dirty="0" err="1"/>
              <a:t>Dexa</a:t>
            </a:r>
            <a:r>
              <a:rPr lang="en-US" dirty="0"/>
              <a:t> &gt; Prednisolone, </a:t>
            </a:r>
            <a:r>
              <a:rPr lang="en-US" dirty="0" err="1"/>
              <a:t>Pred</a:t>
            </a:r>
            <a:r>
              <a:rPr lang="en-US" dirty="0"/>
              <a:t> </a:t>
            </a:r>
            <a:r>
              <a:rPr lang="en-US" dirty="0" err="1"/>
              <a:t>trong</a:t>
            </a:r>
            <a:r>
              <a:rPr lang="en-US" dirty="0"/>
              <a:t> Hen </a:t>
            </a:r>
            <a:r>
              <a:rPr lang="en-US" dirty="0" err="1"/>
              <a:t>cấp</a:t>
            </a:r>
            <a:r>
              <a:rPr lang="en-US" dirty="0"/>
              <a:t>?</a:t>
            </a:r>
          </a:p>
        </p:txBody>
      </p:sp>
      <p:sp>
        <p:nvSpPr>
          <p:cNvPr id="3" name="Content Placeholder 2">
            <a:extLst>
              <a:ext uri="{FF2B5EF4-FFF2-40B4-BE49-F238E27FC236}">
                <a16:creationId xmlns:a16="http://schemas.microsoft.com/office/drawing/2014/main" id="{66AE13E4-145B-42A9-A3FC-119AE1932150}"/>
              </a:ext>
            </a:extLst>
          </p:cNvPr>
          <p:cNvSpPr>
            <a:spLocks noGrp="1"/>
          </p:cNvSpPr>
          <p:nvPr>
            <p:ph idx="1"/>
          </p:nvPr>
        </p:nvSpPr>
        <p:spPr>
          <a:xfrm>
            <a:off x="838200" y="1825625"/>
            <a:ext cx="4777509" cy="4351338"/>
          </a:xfrm>
        </p:spPr>
        <p:txBody>
          <a:bodyPr/>
          <a:lstStyle/>
          <a:p>
            <a:r>
              <a:rPr lang="en-US" sz="2400" dirty="0"/>
              <a:t>d</a:t>
            </a:r>
            <a:r>
              <a:rPr lang="en-US" sz="2400" b="0" i="0" dirty="0">
                <a:effectLst/>
              </a:rPr>
              <a:t>examethasone (0.6 mg/kg/</a:t>
            </a:r>
            <a:r>
              <a:rPr lang="en-US" sz="2400" b="0" i="0" dirty="0" err="1">
                <a:effectLst/>
              </a:rPr>
              <a:t>ngày</a:t>
            </a:r>
            <a:r>
              <a:rPr lang="en-US" sz="2400" b="0" i="0" dirty="0">
                <a:effectLst/>
              </a:rPr>
              <a:t>) x 2 </a:t>
            </a:r>
            <a:r>
              <a:rPr lang="en-US" sz="2400" b="0" i="0" dirty="0" err="1">
                <a:effectLst/>
              </a:rPr>
              <a:t>ngày</a:t>
            </a:r>
            <a:endParaRPr lang="en-US" sz="2400" b="0" i="0" dirty="0">
              <a:effectLst/>
            </a:endParaRPr>
          </a:p>
          <a:p>
            <a:r>
              <a:rPr lang="en-US" sz="2400" b="0" i="0" dirty="0">
                <a:effectLst/>
              </a:rPr>
              <a:t>prednisolone/prednisone (1.5 mg/kg/</a:t>
            </a:r>
            <a:r>
              <a:rPr lang="en-US" sz="2400" b="0" i="0" dirty="0" err="1">
                <a:effectLst/>
              </a:rPr>
              <a:t>ngày</a:t>
            </a:r>
            <a:r>
              <a:rPr lang="en-US" sz="2400" b="0" i="0" dirty="0">
                <a:effectLst/>
              </a:rPr>
              <a:t>, </a:t>
            </a:r>
            <a:r>
              <a:rPr lang="en-US" sz="2400" b="0" i="0" dirty="0" err="1">
                <a:effectLst/>
              </a:rPr>
              <a:t>sau</a:t>
            </a:r>
            <a:r>
              <a:rPr lang="en-US" sz="2400" b="0" i="0" dirty="0">
                <a:effectLst/>
              </a:rPr>
              <a:t> </a:t>
            </a:r>
            <a:r>
              <a:rPr lang="en-US" sz="2400" b="0" i="0" dirty="0" err="1">
                <a:effectLst/>
              </a:rPr>
              <a:t>đó</a:t>
            </a:r>
            <a:r>
              <a:rPr lang="en-US" sz="2400" b="0" i="0" dirty="0">
                <a:effectLst/>
              </a:rPr>
              <a:t> 1 mg/kg/</a:t>
            </a:r>
            <a:r>
              <a:rPr lang="en-US" sz="2400" b="0" i="0" dirty="0" err="1">
                <a:effectLst/>
              </a:rPr>
              <a:t>ngày</a:t>
            </a:r>
            <a:r>
              <a:rPr lang="en-US" sz="2400" b="0" i="0" dirty="0">
                <a:effectLst/>
              </a:rPr>
              <a:t> </a:t>
            </a:r>
            <a:r>
              <a:rPr lang="en-US" sz="2400" b="0" i="0" dirty="0" err="1">
                <a:effectLst/>
              </a:rPr>
              <a:t>từ</a:t>
            </a:r>
            <a:r>
              <a:rPr lang="en-US" sz="2400" b="0" i="0" dirty="0">
                <a:effectLst/>
              </a:rPr>
              <a:t> </a:t>
            </a:r>
            <a:r>
              <a:rPr lang="en-US" sz="2400" b="0" i="0" dirty="0" err="1">
                <a:effectLst/>
              </a:rPr>
              <a:t>ngày</a:t>
            </a:r>
            <a:r>
              <a:rPr lang="en-US" sz="2400" b="0" i="0" dirty="0">
                <a:effectLst/>
              </a:rPr>
              <a:t> 2-5</a:t>
            </a:r>
            <a:endParaRPr lang="en-US" dirty="0"/>
          </a:p>
        </p:txBody>
      </p:sp>
      <p:sp>
        <p:nvSpPr>
          <p:cNvPr id="5" name="TextBox 4">
            <a:extLst>
              <a:ext uri="{FF2B5EF4-FFF2-40B4-BE49-F238E27FC236}">
                <a16:creationId xmlns:a16="http://schemas.microsoft.com/office/drawing/2014/main" id="{4D8CFFC1-C8AB-4587-A071-4E5DDDCAC8C6}"/>
              </a:ext>
            </a:extLst>
          </p:cNvPr>
          <p:cNvSpPr txBox="1"/>
          <p:nvPr/>
        </p:nvSpPr>
        <p:spPr>
          <a:xfrm>
            <a:off x="7038109" y="6505714"/>
            <a:ext cx="2332113" cy="369332"/>
          </a:xfrm>
          <a:prstGeom prst="rect">
            <a:avLst/>
          </a:prstGeom>
          <a:noFill/>
        </p:spPr>
        <p:txBody>
          <a:bodyPr wrap="none" rtlCol="0">
            <a:spAutoFit/>
          </a:bodyPr>
          <a:lstStyle/>
          <a:p>
            <a:r>
              <a:rPr lang="en-US" dirty="0" err="1"/>
              <a:t>Ballestero</a:t>
            </a:r>
            <a:r>
              <a:rPr lang="en-US" dirty="0"/>
              <a:t> J </a:t>
            </a:r>
            <a:r>
              <a:rPr lang="en-US" dirty="0" err="1"/>
              <a:t>Pedia</a:t>
            </a:r>
            <a:r>
              <a:rPr lang="en-US" dirty="0"/>
              <a:t> 2018</a:t>
            </a:r>
          </a:p>
        </p:txBody>
      </p:sp>
      <p:pic>
        <p:nvPicPr>
          <p:cNvPr id="6" name="Picture 5">
            <a:extLst>
              <a:ext uri="{FF2B5EF4-FFF2-40B4-BE49-F238E27FC236}">
                <a16:creationId xmlns:a16="http://schemas.microsoft.com/office/drawing/2014/main" id="{AFFC1C92-F64F-4460-BA14-AE4D42F7AFDD}"/>
              </a:ext>
            </a:extLst>
          </p:cNvPr>
          <p:cNvPicPr>
            <a:picLocks noChangeAspect="1"/>
          </p:cNvPicPr>
          <p:nvPr/>
        </p:nvPicPr>
        <p:blipFill>
          <a:blip r:embed="rId2"/>
          <a:stretch>
            <a:fillRect/>
          </a:stretch>
        </p:blipFill>
        <p:spPr>
          <a:xfrm>
            <a:off x="5615709" y="1673182"/>
            <a:ext cx="6279424" cy="4656223"/>
          </a:xfrm>
          <a:prstGeom prst="rect">
            <a:avLst/>
          </a:prstGeom>
        </p:spPr>
      </p:pic>
    </p:spTree>
    <p:extLst>
      <p:ext uri="{BB962C8B-B14F-4D97-AF65-F5344CB8AC3E}">
        <p14:creationId xmlns:p14="http://schemas.microsoft.com/office/powerpoint/2010/main" val="3272994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8EA3-A61E-440B-8D16-83AA54A74C10}"/>
              </a:ext>
            </a:extLst>
          </p:cNvPr>
          <p:cNvSpPr>
            <a:spLocks noGrp="1"/>
          </p:cNvSpPr>
          <p:nvPr>
            <p:ph type="title"/>
          </p:nvPr>
        </p:nvSpPr>
        <p:spPr/>
        <p:txBody>
          <a:bodyPr/>
          <a:lstStyle/>
          <a:p>
            <a:r>
              <a:rPr lang="en-US" dirty="0"/>
              <a:t>ICS </a:t>
            </a:r>
            <a:r>
              <a:rPr lang="en-US" dirty="0" err="1"/>
              <a:t>trong</a:t>
            </a:r>
            <a:r>
              <a:rPr lang="en-US" dirty="0"/>
              <a:t> Hen </a:t>
            </a:r>
            <a:r>
              <a:rPr lang="en-US" dirty="0" err="1"/>
              <a:t>cấp</a:t>
            </a:r>
            <a:endParaRPr lang="en-US" dirty="0"/>
          </a:p>
        </p:txBody>
      </p:sp>
      <p:sp>
        <p:nvSpPr>
          <p:cNvPr id="3" name="Content Placeholder 2">
            <a:extLst>
              <a:ext uri="{FF2B5EF4-FFF2-40B4-BE49-F238E27FC236}">
                <a16:creationId xmlns:a16="http://schemas.microsoft.com/office/drawing/2014/main" id="{A9530D1F-700E-4A6B-B360-281942EC41CD}"/>
              </a:ext>
            </a:extLst>
          </p:cNvPr>
          <p:cNvSpPr>
            <a:spLocks noGrp="1"/>
          </p:cNvSpPr>
          <p:nvPr>
            <p:ph idx="1"/>
          </p:nvPr>
        </p:nvSpPr>
        <p:spPr/>
        <p:txBody>
          <a:bodyPr/>
          <a:lstStyle/>
          <a:p>
            <a:r>
              <a:rPr lang="en-US" dirty="0"/>
              <a:t>ICS + SCS 	&gt; SCS</a:t>
            </a:r>
          </a:p>
          <a:p>
            <a:r>
              <a:rPr lang="en-US" dirty="0"/>
              <a:t>ICS 		&gt; SCS</a:t>
            </a:r>
          </a:p>
          <a:p>
            <a:r>
              <a:rPr lang="en-US" dirty="0"/>
              <a:t>ICS 		&gt; placebo</a:t>
            </a:r>
          </a:p>
        </p:txBody>
      </p:sp>
      <p:pic>
        <p:nvPicPr>
          <p:cNvPr id="4" name="Picture 3">
            <a:extLst>
              <a:ext uri="{FF2B5EF4-FFF2-40B4-BE49-F238E27FC236}">
                <a16:creationId xmlns:a16="http://schemas.microsoft.com/office/drawing/2014/main" id="{F25E5812-EE7A-4D8B-970E-C534290F169F}"/>
              </a:ext>
            </a:extLst>
          </p:cNvPr>
          <p:cNvPicPr>
            <a:picLocks noChangeAspect="1"/>
          </p:cNvPicPr>
          <p:nvPr/>
        </p:nvPicPr>
        <p:blipFill>
          <a:blip r:embed="rId2"/>
          <a:stretch>
            <a:fillRect/>
          </a:stretch>
        </p:blipFill>
        <p:spPr>
          <a:xfrm>
            <a:off x="6864659" y="0"/>
            <a:ext cx="5327342" cy="2617440"/>
          </a:xfrm>
          <a:prstGeom prst="rect">
            <a:avLst/>
          </a:prstGeom>
        </p:spPr>
      </p:pic>
      <p:pic>
        <p:nvPicPr>
          <p:cNvPr id="5" name="Picture 4">
            <a:extLst>
              <a:ext uri="{FF2B5EF4-FFF2-40B4-BE49-F238E27FC236}">
                <a16:creationId xmlns:a16="http://schemas.microsoft.com/office/drawing/2014/main" id="{E6428855-73FA-4309-BB9E-1E9E8D6F00C4}"/>
              </a:ext>
            </a:extLst>
          </p:cNvPr>
          <p:cNvPicPr>
            <a:picLocks noChangeAspect="1"/>
          </p:cNvPicPr>
          <p:nvPr/>
        </p:nvPicPr>
        <p:blipFill>
          <a:blip r:embed="rId3"/>
          <a:stretch>
            <a:fillRect/>
          </a:stretch>
        </p:blipFill>
        <p:spPr>
          <a:xfrm>
            <a:off x="6864658" y="2290928"/>
            <a:ext cx="5327342" cy="2451455"/>
          </a:xfrm>
          <a:prstGeom prst="rect">
            <a:avLst/>
          </a:prstGeom>
        </p:spPr>
      </p:pic>
      <p:pic>
        <p:nvPicPr>
          <p:cNvPr id="6" name="Picture 5">
            <a:extLst>
              <a:ext uri="{FF2B5EF4-FFF2-40B4-BE49-F238E27FC236}">
                <a16:creationId xmlns:a16="http://schemas.microsoft.com/office/drawing/2014/main" id="{24BF74DF-D4A1-4BF4-ADED-33AD796E37A0}"/>
              </a:ext>
            </a:extLst>
          </p:cNvPr>
          <p:cNvPicPr>
            <a:picLocks noChangeAspect="1"/>
          </p:cNvPicPr>
          <p:nvPr/>
        </p:nvPicPr>
        <p:blipFill>
          <a:blip r:embed="rId4"/>
          <a:stretch>
            <a:fillRect/>
          </a:stretch>
        </p:blipFill>
        <p:spPr>
          <a:xfrm>
            <a:off x="6864658" y="4525223"/>
            <a:ext cx="5327342" cy="2349235"/>
          </a:xfrm>
          <a:prstGeom prst="rect">
            <a:avLst/>
          </a:prstGeom>
        </p:spPr>
      </p:pic>
      <p:sp>
        <p:nvSpPr>
          <p:cNvPr id="7" name="TextBox 6">
            <a:extLst>
              <a:ext uri="{FF2B5EF4-FFF2-40B4-BE49-F238E27FC236}">
                <a16:creationId xmlns:a16="http://schemas.microsoft.com/office/drawing/2014/main" id="{6469344B-CE33-4EA2-876A-68561FA02B67}"/>
              </a:ext>
            </a:extLst>
          </p:cNvPr>
          <p:cNvSpPr txBox="1"/>
          <p:nvPr/>
        </p:nvSpPr>
        <p:spPr>
          <a:xfrm>
            <a:off x="993913" y="6488668"/>
            <a:ext cx="3772186" cy="369332"/>
          </a:xfrm>
          <a:prstGeom prst="rect">
            <a:avLst/>
          </a:prstGeom>
          <a:noFill/>
        </p:spPr>
        <p:txBody>
          <a:bodyPr wrap="none" rtlCol="0">
            <a:spAutoFit/>
          </a:bodyPr>
          <a:lstStyle/>
          <a:p>
            <a:r>
              <a:rPr lang="en-US" dirty="0"/>
              <a:t>Kearns J Aller Clin </a:t>
            </a:r>
            <a:r>
              <a:rPr lang="en-US" dirty="0" err="1"/>
              <a:t>Immun</a:t>
            </a:r>
            <a:r>
              <a:rPr lang="en-US" dirty="0"/>
              <a:t> in </a:t>
            </a:r>
            <a:r>
              <a:rPr lang="en-US" dirty="0" err="1"/>
              <a:t>Prac</a:t>
            </a:r>
            <a:r>
              <a:rPr lang="en-US" dirty="0"/>
              <a:t> 2020</a:t>
            </a:r>
          </a:p>
        </p:txBody>
      </p:sp>
    </p:spTree>
    <p:extLst>
      <p:ext uri="{BB962C8B-B14F-4D97-AF65-F5344CB8AC3E}">
        <p14:creationId xmlns:p14="http://schemas.microsoft.com/office/powerpoint/2010/main" val="1524078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p:nvPr>
        </p:nvSpPr>
        <p:spPr>
          <a:xfrm>
            <a:off x="1525588" y="533401"/>
            <a:ext cx="9142412" cy="1141413"/>
          </a:xfrm>
        </p:spPr>
        <p:txBody>
          <a:bodyPr/>
          <a:lstStyle/>
          <a:p>
            <a:pPr algn="l"/>
            <a:r>
              <a:rPr lang="en-US">
                <a:latin typeface="Arial" panose="020B0604020202020204" pitchFamily="34" charset="0"/>
                <a:cs typeface="Arial" panose="020B0604020202020204" pitchFamily="34" charset="0"/>
              </a:rPr>
              <a:t>Cơ chế?</a:t>
            </a:r>
          </a:p>
        </p:txBody>
      </p:sp>
      <p:pic>
        <p:nvPicPr>
          <p:cNvPr id="411651" name="Picture 4"/>
          <p:cNvPicPr>
            <a:picLocks noGrp="1" noChangeAspect="1" noChangeArrowheads="1"/>
          </p:cNvPicPr>
          <p:nvPr>
            <p:ph sz="half" idx="1"/>
          </p:nvPr>
        </p:nvPicPr>
        <p:blipFill>
          <a:blip r:embed="rId2" cstate="print"/>
          <a:stretch>
            <a:fillRect/>
          </a:stretch>
        </p:blipFill>
        <p:spPr>
          <a:xfrm>
            <a:off x="2028825" y="3060794"/>
            <a:ext cx="2800350" cy="1881000"/>
          </a:xfrm>
        </p:spPr>
      </p:pic>
      <p:sp>
        <p:nvSpPr>
          <p:cNvPr id="411650" name="Rectangle 3"/>
          <p:cNvSpPr>
            <a:spLocks noGrp="1" noChangeArrowheads="1"/>
          </p:cNvSpPr>
          <p:nvPr>
            <p:ph sz="half" idx="2"/>
          </p:nvPr>
        </p:nvSpPr>
        <p:spPr>
          <a:xfrm>
            <a:off x="3429000" y="6365876"/>
            <a:ext cx="7239000" cy="492125"/>
          </a:xfrm>
        </p:spPr>
        <p:txBody>
          <a:bodyPr>
            <a:normAutofit fontScale="92500" lnSpcReduction="20000"/>
          </a:bodyPr>
          <a:lstStyle/>
          <a:p>
            <a:pPr>
              <a:lnSpc>
                <a:spcPct val="80000"/>
              </a:lnSpc>
            </a:pPr>
            <a:r>
              <a:rPr lang="en-US" sz="1400">
                <a:latin typeface="Arial" panose="020B0604020202020204" pitchFamily="34" charset="0"/>
                <a:cs typeface="Arial" panose="020B0604020202020204" pitchFamily="34" charset="0"/>
              </a:rPr>
              <a:t>Rodrigo, G. J. (2006) </a:t>
            </a:r>
            <a:r>
              <a:rPr lang="en-US" sz="1400" i="1">
                <a:latin typeface="Arial" panose="020B0604020202020204" pitchFamily="34" charset="0"/>
                <a:cs typeface="Arial" panose="020B0604020202020204" pitchFamily="34" charset="0"/>
              </a:rPr>
              <a:t>Chest, </a:t>
            </a:r>
            <a:r>
              <a:rPr lang="en-US" sz="1400">
                <a:latin typeface="Arial" panose="020B0604020202020204" pitchFamily="34" charset="0"/>
                <a:cs typeface="Arial" panose="020B0604020202020204" pitchFamily="34" charset="0"/>
              </a:rPr>
              <a:t>130(5), 1301-1311</a:t>
            </a:r>
          </a:p>
          <a:p>
            <a:pPr>
              <a:lnSpc>
                <a:spcPct val="80000"/>
              </a:lnSpc>
            </a:pPr>
            <a:r>
              <a:rPr lang="en-US" sz="1400">
                <a:latin typeface="Arial" panose="020B0604020202020204" pitchFamily="34" charset="0"/>
                <a:cs typeface="Arial" panose="020B0604020202020204" pitchFamily="34" charset="0"/>
              </a:rPr>
              <a:t>Belda, J 2007 </a:t>
            </a:r>
            <a:r>
              <a:rPr lang="en-US" sz="1400" i="1">
                <a:latin typeface="Arial" panose="020B0604020202020204" pitchFamily="34" charset="0"/>
                <a:cs typeface="Arial" panose="020B0604020202020204" pitchFamily="34" charset="0"/>
              </a:rPr>
              <a:t>Eur Respir J, </a:t>
            </a:r>
            <a:r>
              <a:rPr lang="en-US" sz="1400">
                <a:latin typeface="Arial" panose="020B0604020202020204" pitchFamily="34" charset="0"/>
                <a:cs typeface="Arial" panose="020B0604020202020204" pitchFamily="34" charset="0"/>
              </a:rPr>
              <a:t>30(6), 1143-1149</a:t>
            </a:r>
          </a:p>
        </p:txBody>
      </p:sp>
      <p:pic>
        <p:nvPicPr>
          <p:cNvPr id="411652" name="Picture 5"/>
          <p:cNvPicPr>
            <a:picLocks noChangeAspect="1" noChangeArrowheads="1"/>
          </p:cNvPicPr>
          <p:nvPr/>
        </p:nvPicPr>
        <p:blipFill>
          <a:blip r:embed="rId3" cstate="print"/>
          <a:srcRect/>
          <a:stretch>
            <a:fillRect/>
          </a:stretch>
        </p:blipFill>
        <p:spPr bwMode="auto">
          <a:xfrm>
            <a:off x="6019800" y="0"/>
            <a:ext cx="4648200" cy="3190796"/>
          </a:xfrm>
          <a:prstGeom prst="rect">
            <a:avLst/>
          </a:prstGeom>
          <a:noFill/>
          <a:ln w="9525">
            <a:noFill/>
            <a:miter lim="800000"/>
            <a:headEnd/>
            <a:tailEnd/>
          </a:ln>
        </p:spPr>
      </p:pic>
      <p:pic>
        <p:nvPicPr>
          <p:cNvPr id="411653" name="Picture 6"/>
          <p:cNvPicPr>
            <a:picLocks noChangeAspect="1" noChangeArrowheads="1"/>
          </p:cNvPicPr>
          <p:nvPr/>
        </p:nvPicPr>
        <p:blipFill>
          <a:blip r:embed="rId4" cstate="print"/>
          <a:srcRect/>
          <a:stretch>
            <a:fillRect/>
          </a:stretch>
        </p:blipFill>
        <p:spPr bwMode="auto">
          <a:xfrm>
            <a:off x="1524000" y="1447800"/>
            <a:ext cx="4495800" cy="3587750"/>
          </a:xfrm>
          <a:prstGeom prst="rect">
            <a:avLst/>
          </a:prstGeom>
          <a:noFill/>
          <a:ln w="9525">
            <a:noFill/>
            <a:miter lim="800000"/>
            <a:headEnd/>
            <a:tailEnd/>
          </a:ln>
        </p:spPr>
      </p:pic>
      <p:pic>
        <p:nvPicPr>
          <p:cNvPr id="7" name="Picture 4">
            <a:extLst>
              <a:ext uri="{FF2B5EF4-FFF2-40B4-BE49-F238E27FC236}">
                <a16:creationId xmlns:a16="http://schemas.microsoft.com/office/drawing/2014/main" id="{C3B7AF84-24A2-4318-B00C-229C1E49807C}"/>
              </a:ext>
            </a:extLst>
          </p:cNvPr>
          <p:cNvPicPr>
            <a:picLocks noChangeAspect="1" noChangeArrowheads="1"/>
          </p:cNvPicPr>
          <p:nvPr/>
        </p:nvPicPr>
        <p:blipFill>
          <a:blip r:embed="rId2" cstate="print"/>
          <a:srcRect/>
          <a:stretch>
            <a:fillRect/>
          </a:stretch>
        </p:blipFill>
        <p:spPr>
          <a:xfrm>
            <a:off x="6019800" y="3124201"/>
            <a:ext cx="4648200" cy="3127375"/>
          </a:xfrm>
          <a:prstGeom prst="rect">
            <a:avLst/>
          </a:prstGeom>
        </p:spPr>
      </p:pic>
    </p:spTree>
    <p:extLst>
      <p:ext uri="{BB962C8B-B14F-4D97-AF65-F5344CB8AC3E}">
        <p14:creationId xmlns:p14="http://schemas.microsoft.com/office/powerpoint/2010/main" val="4104680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1652"/>
                                        </p:tgtEl>
                                        <p:attrNameLst>
                                          <p:attrName>style.visibility</p:attrName>
                                        </p:attrNameLst>
                                      </p:cBhvr>
                                      <p:to>
                                        <p:strVal val="visible"/>
                                      </p:to>
                                    </p:set>
                                    <p:animEffect transition="in" filter="barn(inVertical)">
                                      <p:cBhvr>
                                        <p:cTn id="7" dur="500"/>
                                        <p:tgtEl>
                                          <p:spTgt spid="411652"/>
                                        </p:tgtEl>
                                      </p:cBhvr>
                                    </p:animEffect>
                                  </p:childTnLst>
                                </p:cTn>
                              </p:par>
                              <p:par>
                                <p:cTn id="8" presetID="16" presetClass="entr" presetSubtype="21" fill="hold" nodeType="withEffect">
                                  <p:stCondLst>
                                    <p:cond delay="0"/>
                                  </p:stCondLst>
                                  <p:childTnLst>
                                    <p:set>
                                      <p:cBhvr>
                                        <p:cTn id="9" dur="1" fill="hold">
                                          <p:stCondLst>
                                            <p:cond delay="0"/>
                                          </p:stCondLst>
                                        </p:cTn>
                                        <p:tgtEl>
                                          <p:spTgt spid="411651"/>
                                        </p:tgtEl>
                                        <p:attrNameLst>
                                          <p:attrName>style.visibility</p:attrName>
                                        </p:attrNameLst>
                                      </p:cBhvr>
                                      <p:to>
                                        <p:strVal val="visible"/>
                                      </p:to>
                                    </p:set>
                                    <p:animEffect transition="in" filter="barn(inVertical)">
                                      <p:cBhvr>
                                        <p:cTn id="10" dur="500"/>
                                        <p:tgtEl>
                                          <p:spTgt spid="411651"/>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BA0483F019E44AB93114951210C656" ma:contentTypeVersion="12" ma:contentTypeDescription="Create a new document." ma:contentTypeScope="" ma:versionID="b6e5eb338c7b5ef42a84e47153c9b0c1">
  <xsd:schema xmlns:xsd="http://www.w3.org/2001/XMLSchema" xmlns:xs="http://www.w3.org/2001/XMLSchema" xmlns:p="http://schemas.microsoft.com/office/2006/metadata/properties" xmlns:ns2="d05cea3f-4f95-44f5-ae95-6403881d4483" xmlns:ns3="2ecaca1d-bd8f-4c43-a184-a6077d1224f3" targetNamespace="http://schemas.microsoft.com/office/2006/metadata/properties" ma:root="true" ma:fieldsID="9d81d76984b2295c3332b9e5fe03e2ee" ns2:_="" ns3:_="">
    <xsd:import namespace="d05cea3f-4f95-44f5-ae95-6403881d4483"/>
    <xsd:import namespace="2ecaca1d-bd8f-4c43-a184-a6077d1224f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5cea3f-4f95-44f5-ae95-6403881d4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caca1d-bd8f-4c43-a184-a6077d1224f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583DE5-E2E7-4940-B895-14AFCFC1D0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5cea3f-4f95-44f5-ae95-6403881d4483"/>
    <ds:schemaRef ds:uri="2ecaca1d-bd8f-4c43-a184-a6077d122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0923C2-4AC7-4455-8470-84DDB6DA0EA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0EB4016-EBFC-47BE-8B2E-E8DF730BD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3199</TotalTime>
  <Words>7481</Words>
  <Application>Microsoft Office PowerPoint</Application>
  <PresentationFormat>Widescreen</PresentationFormat>
  <Paragraphs>892</Paragraphs>
  <Slides>111</Slides>
  <Notes>30</Notes>
  <HiddenSlides>16</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111</vt:i4>
      </vt:variant>
    </vt:vector>
  </HeadingPairs>
  <TitlesOfParts>
    <vt:vector size="129" baseType="lpstr">
      <vt:lpstr>AdvOT863180fb</vt:lpstr>
      <vt:lpstr>Arial</vt:lpstr>
      <vt:lpstr>Arial Bold</vt:lpstr>
      <vt:lpstr>Arial Italic</vt:lpstr>
      <vt:lpstr>Calibri</vt:lpstr>
      <vt:lpstr>Cambria</vt:lpstr>
      <vt:lpstr>Comic Sans MS</vt:lpstr>
      <vt:lpstr>Helvetica</vt:lpstr>
      <vt:lpstr>Symbol</vt:lpstr>
      <vt:lpstr>Tahoma</vt:lpstr>
      <vt:lpstr>Times</vt:lpstr>
      <vt:lpstr>Times New Roman</vt:lpstr>
      <vt:lpstr>Verdana</vt:lpstr>
      <vt:lpstr>VNI-Helve</vt:lpstr>
      <vt:lpstr>Wingdings</vt:lpstr>
      <vt:lpstr>Custom Design</vt:lpstr>
      <vt:lpstr>Office Theme</vt:lpstr>
      <vt:lpstr>Acrobat Document</vt:lpstr>
      <vt:lpstr>ĐIỀU TRỊ HEN</vt:lpstr>
      <vt:lpstr>Điều trị Hen</vt:lpstr>
      <vt:lpstr>Tần suất Bệnh hô hấp toàn cầu</vt:lpstr>
      <vt:lpstr>Tử suất Bệnh hô hấp toàn cầu</vt:lpstr>
      <vt:lpstr>Tần suất hen và hen nặng trẻ 13-14 tuổi ở Việt Nam theo ISAAC pha 3 </vt:lpstr>
      <vt:lpstr>Hen vẫn chưa đạt kiểm soát tốt</vt:lpstr>
      <vt:lpstr>ĐỊNH NGHĨA </vt:lpstr>
      <vt:lpstr>PowerPoint Presentation</vt:lpstr>
      <vt:lpstr>Triệu chứng cơ năng/thực thể</vt:lpstr>
      <vt:lpstr>Đánh giá Hen triệu chứng hiện tại/nguy cơ tương lai</vt:lpstr>
      <vt:lpstr>Đánh giá hành vi điều trị/bệnh đồng mắc và độ nặng</vt:lpstr>
      <vt:lpstr>Chẩn đoán Hen</vt:lpstr>
      <vt:lpstr>Điều trị Hen</vt:lpstr>
      <vt:lpstr>Mục tiêu điều trị HEN</vt:lpstr>
      <vt:lpstr>PowerPoint Presentation</vt:lpstr>
      <vt:lpstr>PowerPoint Presentation</vt:lpstr>
      <vt:lpstr>PowerPoint Presentation</vt:lpstr>
      <vt:lpstr>Khởi đầu điều trị hen– bất đầu từ đâu?</vt:lpstr>
      <vt:lpstr>PowerPoint Presentation</vt:lpstr>
      <vt:lpstr>PowerPoint Presentation</vt:lpstr>
      <vt:lpstr>PowerPoint Presentation</vt:lpstr>
      <vt:lpstr>PowerPoint Presentation</vt:lpstr>
      <vt:lpstr>Low, medium and high ICS doses: adults/adolescents</vt:lpstr>
      <vt:lpstr>Thay đổi quan trọng từ 2019</vt:lpstr>
      <vt:lpstr>Nguy cơ của hen nhẹ</vt:lpstr>
      <vt:lpstr>Chứng cứ Hen nhẹ</vt:lpstr>
      <vt:lpstr>Patients with features of asthma and COPD</vt:lpstr>
      <vt:lpstr>Thuốc kiểm soát hen thay thế</vt:lpstr>
      <vt:lpstr>Thuốc kiểm soát hen</vt:lpstr>
      <vt:lpstr>Corticoid không hít</vt:lpstr>
      <vt:lpstr>Đánh giá đáp ứng và hiệu chỉnh điều trị</vt:lpstr>
      <vt:lpstr>Điều trị các yếu tố nguy cơ (đợt cấp, tắc nghẽn và tác dụng phụ) thay đổi được</vt:lpstr>
      <vt:lpstr>Các loại bình hít làm bn nhầm lẫn</vt:lpstr>
      <vt:lpstr>Chỉ dẫn bn sử dụng bình hít</vt:lpstr>
      <vt:lpstr>Sử dụng bình hít ngừa cơn</vt:lpstr>
      <vt:lpstr>Kiểm tra tuân thủ thuốc hen</vt:lpstr>
      <vt:lpstr>Các can thiệp không dùng thuốc</vt:lpstr>
      <vt:lpstr>Yếu tố khởi phát hen</vt:lpstr>
      <vt:lpstr>Sublingual immunotherapy for the treatment of allergic rhinoconjunctivitis and asthma : a systematic review. Sandra Y Lin et coll. JAMA 2013;309:1278-88 (Baltimore)  </vt:lpstr>
      <vt:lpstr>Sublingual immunotherapy for the treatment of allergic rhinoconjunctivitis and asthma : a systematic review. Sandra Y Lin et coll. JAMA 2013;309:1278-88 (Baltimore)</vt:lpstr>
      <vt:lpstr>Sublingual immunotherapy for the treatment of allergic rhinoconjunctivitis and asthma : a systematic review. Sandra Y Lin et coll. JAMA 2013;309:1278-88 (Baltimore)</vt:lpstr>
      <vt:lpstr>Sublingual immunotherapy for the treatment of allergic rhinoconjunctivitis and asthma : a systematic review. Sandra Y Lin et coll. JAMA 2013;309:1278-88 (Baltimore)</vt:lpstr>
      <vt:lpstr>Đường dưới lưỡi</vt:lpstr>
      <vt:lpstr>Staloral </vt:lpstr>
      <vt:lpstr>Điều trị Hen</vt:lpstr>
      <vt:lpstr>Điều trị hen nặng</vt:lpstr>
      <vt:lpstr>Định nghĩa hen nặng</vt:lpstr>
      <vt:lpstr>Hen: không đồng nhất</vt:lpstr>
      <vt:lpstr>PowerPoint Presentation</vt:lpstr>
      <vt:lpstr>Tiotripium trong hen nặng</vt:lpstr>
      <vt:lpstr>PowerPoint Presentation</vt:lpstr>
      <vt:lpstr>Azithromycin trong hen nặng</vt:lpstr>
      <vt:lpstr>A-I của Hà Lan</vt:lpstr>
      <vt:lpstr>Ca lâm sàng</vt:lpstr>
      <vt:lpstr>Ca lâm sàng</vt:lpstr>
      <vt:lpstr>Hen, 59 tuổi</vt:lpstr>
      <vt:lpstr>Hen, 59 tuổi</vt:lpstr>
      <vt:lpstr>Loại trừ các nguyên nhân làm hen nặng</vt:lpstr>
      <vt:lpstr>PowerPoint Presentation</vt:lpstr>
      <vt:lpstr>Các thuốc nhắm đích trong hen</vt:lpstr>
      <vt:lpstr>Omalizumab cho hen Th2 dị ứng dai dẵng</vt:lpstr>
      <vt:lpstr>PowerPoint Presentation</vt:lpstr>
      <vt:lpstr>Dupilumab trong Hen nặng</vt:lpstr>
      <vt:lpstr>Hiệu quản kháng IL5 trên đợt cấp hen</vt:lpstr>
      <vt:lpstr>Các chỉ điểm sinh học giúp tiếp cận điều trị Hen</vt:lpstr>
      <vt:lpstr>Điều trị hen nặng: thông điệp mang về</vt:lpstr>
      <vt:lpstr>Điều trị Hen</vt:lpstr>
      <vt:lpstr>ĐỊNH NGHĨA</vt:lpstr>
      <vt:lpstr>Tiếp cận chẩn đoán hen cấp?</vt:lpstr>
      <vt:lpstr>Đánh giá lâm sàng hen cấp</vt:lpstr>
      <vt:lpstr>Các đánh giá khách quan khác: hỗ trợ </vt:lpstr>
      <vt:lpstr>Chẩn đoán phân biệt</vt:lpstr>
      <vt:lpstr>Chẩn đoán phân biệt</vt:lpstr>
      <vt:lpstr>PowerPoint Presentation</vt:lpstr>
      <vt:lpstr>MỨC ĐỘ NẶNG CƠN HEN CẤP</vt:lpstr>
      <vt:lpstr>Hen cấp và nơi điều trị</vt:lpstr>
      <vt:lpstr>Tự xử trí hen tại nhà: kế hoạch hành động</vt:lpstr>
      <vt:lpstr>PowerPoint Presentation</vt:lpstr>
      <vt:lpstr>Tự xử trí hen tại nhà: kế hoạch hành động</vt:lpstr>
      <vt:lpstr>Tự xử trí hen tại nhà: kế hoạch hành động</vt:lpstr>
      <vt:lpstr>PowerPoint Presentation</vt:lpstr>
      <vt:lpstr>Điều trị Hen cấp liên tục</vt:lpstr>
      <vt:lpstr>Điều trị Hen cấp liên tục</vt:lpstr>
      <vt:lpstr>PowerPoint Presentation</vt:lpstr>
      <vt:lpstr>Oxy liệu pháp cho Hen cấp</vt:lpstr>
      <vt:lpstr>Oxy liệu pháp cho Hen cấp</vt:lpstr>
      <vt:lpstr>Điều trị Hen cấp liên tục</vt:lpstr>
      <vt:lpstr>PowerPoint Presentation</vt:lpstr>
      <vt:lpstr> </vt:lpstr>
      <vt:lpstr>Hiệu quả của SABA + Ipratropium lên tỷ lệ nhập viện</vt:lpstr>
      <vt:lpstr>PowerPoint Presentation</vt:lpstr>
      <vt:lpstr>Tác dụng bất lợi SABA + Ipratropium vs SABA đơn thuần</vt:lpstr>
      <vt:lpstr>PowerPoint Presentation</vt:lpstr>
      <vt:lpstr>Thực tế sử dụng magne sulfate ở Cấp cứu</vt:lpstr>
      <vt:lpstr>3Mg trial</vt:lpstr>
      <vt:lpstr>Corticoid toàn thân</vt:lpstr>
      <vt:lpstr>Dexa &gt; Prednisolone, Pred trong Hen cấp?</vt:lpstr>
      <vt:lpstr>ICS trong Hen cấp</vt:lpstr>
      <vt:lpstr>Cơ chế?</vt:lpstr>
      <vt:lpstr>Kháng sinh trong Hen cấp?</vt:lpstr>
      <vt:lpstr>Dự đoán bn cần kháng sinh: procalcitonin?</vt:lpstr>
      <vt:lpstr>Hiệu quả kháng sinh/ Hen cấp</vt:lpstr>
      <vt:lpstr>Vai trò Azi trong Hen cấp?</vt:lpstr>
      <vt:lpstr>Điều trị Hen cấp liên tục</vt:lpstr>
      <vt:lpstr>PowerPoint Presentation</vt:lpstr>
      <vt:lpstr>PowerPoint Presentation</vt:lpstr>
      <vt:lpstr>PowerPoint Presentation</vt:lpstr>
      <vt:lpstr>PowerPoint Presentation</vt:lpstr>
      <vt:lpstr>Xử trí Hen cấp</vt:lpstr>
      <vt:lpstr>Kết luận</vt:lpstr>
      <vt:lpstr>Chân thành cảm ơn  Quý vị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Kiểu hình hen và điều trị</dc:title>
  <dc:creator>thuyvu letu</dc:creator>
  <cp:lastModifiedBy>thuyvu letu</cp:lastModifiedBy>
  <cp:revision>51</cp:revision>
  <dcterms:created xsi:type="dcterms:W3CDTF">2020-11-24T22:37:45Z</dcterms:created>
  <dcterms:modified xsi:type="dcterms:W3CDTF">2021-01-25T00:48:46Z</dcterms:modified>
</cp:coreProperties>
</file>